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402" r:id="rId2"/>
    <p:sldId id="435" r:id="rId3"/>
    <p:sldId id="433" r:id="rId4"/>
    <p:sldId id="438" r:id="rId5"/>
    <p:sldId id="439" r:id="rId6"/>
    <p:sldId id="436" r:id="rId7"/>
    <p:sldId id="437" r:id="rId8"/>
    <p:sldId id="427" r:id="rId9"/>
    <p:sldId id="440" r:id="rId10"/>
    <p:sldId id="428" r:id="rId11"/>
    <p:sldId id="44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 id="3" name="ji h" initials="jh" lastIdx="11" clrIdx="2">
    <p:extLst>
      <p:ext uri="{19B8F6BF-5375-455C-9EA6-DF929625EA0E}">
        <p15:presenceInfo xmlns:p15="http://schemas.microsoft.com/office/powerpoint/2012/main" userId="ji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69" d="100"/>
          <a:sy n="69" d="100"/>
        </p:scale>
        <p:origin x="5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5-15T17:21:04.095" idx="4">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3-05-15T17:21:04.095" idx="3">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3-05-15T17:21:04.095" idx="8">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3-05-15T17:21:04.095" idx="1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3-05-15T17:21:04.095" idx="6">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3-05-15T17:21:04.095" idx="7">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2023/9/15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2023/9/15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2023/9/15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2023/9/15</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2023/9/15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2023/9/15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1062AC2-64A6-A285-A745-24EDB3EF285C}"/>
              </a:ext>
            </a:extLst>
          </p:cNvPr>
          <p:cNvSpPr txBox="1"/>
          <p:nvPr/>
        </p:nvSpPr>
        <p:spPr>
          <a:xfrm>
            <a:off x="685800" y="455930"/>
            <a:ext cx="10363200" cy="58477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NASA Dataset</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11" name="文本框 10">
            <a:extLst>
              <a:ext uri="{FF2B5EF4-FFF2-40B4-BE49-F238E27FC236}">
                <a16:creationId xmlns:a16="http://schemas.microsoft.com/office/drawing/2014/main" id="{F610235B-A35D-BC47-E257-F1853B715000}"/>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2" name="图片 1">
            <a:extLst>
              <a:ext uri="{FF2B5EF4-FFF2-40B4-BE49-F238E27FC236}">
                <a16:creationId xmlns:a16="http://schemas.microsoft.com/office/drawing/2014/main" id="{F1CFE517-C44A-289D-5A55-1DACCD590DBB}"/>
              </a:ext>
            </a:extLst>
          </p:cNvPr>
          <p:cNvPicPr>
            <a:picLocks noChangeAspect="1"/>
          </p:cNvPicPr>
          <p:nvPr/>
        </p:nvPicPr>
        <p:blipFill>
          <a:blip r:embed="rId2"/>
          <a:stretch>
            <a:fillRect/>
          </a:stretch>
        </p:blipFill>
        <p:spPr>
          <a:xfrm>
            <a:off x="1068173" y="1545771"/>
            <a:ext cx="4143235" cy="3276599"/>
          </a:xfrm>
          <a:prstGeom prst="rect">
            <a:avLst/>
          </a:prstGeom>
        </p:spPr>
      </p:pic>
      <p:sp>
        <p:nvSpPr>
          <p:cNvPr id="3" name="文本框 2">
            <a:extLst>
              <a:ext uri="{FF2B5EF4-FFF2-40B4-BE49-F238E27FC236}">
                <a16:creationId xmlns:a16="http://schemas.microsoft.com/office/drawing/2014/main" id="{0D752656-BA94-62BC-DB79-CAB1C99F4CF4}"/>
              </a:ext>
            </a:extLst>
          </p:cNvPr>
          <p:cNvSpPr txBox="1"/>
          <p:nvPr/>
        </p:nvSpPr>
        <p:spPr>
          <a:xfrm>
            <a:off x="5948030" y="2215115"/>
            <a:ext cx="5013883" cy="584775"/>
          </a:xfrm>
          <a:prstGeom prst="rect">
            <a:avLst/>
          </a:prstGeom>
          <a:noFill/>
        </p:spPr>
        <p:txBody>
          <a:bodyPr wrap="square">
            <a:spAutoFit/>
          </a:bodyPr>
          <a:lstStyle/>
          <a:p>
            <a:r>
              <a:rPr lang="zh-CN" altLang="en-US" sz="1600" dirty="0">
                <a:solidFill>
                  <a:srgbClr val="000000"/>
                </a:solidFill>
                <a:latin typeface="+mn-ea"/>
              </a:rPr>
              <a:t>随着充放电周期的增加，电压达到最低点的时间在减少。因此本文选取放电电压达到最低点的时间为</a:t>
            </a:r>
            <a:r>
              <a:rPr lang="en-US" altLang="zh-CN" sz="1600" dirty="0">
                <a:solidFill>
                  <a:srgbClr val="000000"/>
                </a:solidFill>
                <a:latin typeface="+mn-ea"/>
              </a:rPr>
              <a:t>HI</a:t>
            </a:r>
            <a:endParaRPr lang="zh-CN" altLang="en-US" sz="1600" dirty="0">
              <a:solidFill>
                <a:srgbClr val="000000"/>
              </a:solidFill>
              <a:latin typeface="+mn-ea"/>
            </a:endParaRPr>
          </a:p>
        </p:txBody>
      </p:sp>
    </p:spTree>
    <p:extLst>
      <p:ext uri="{BB962C8B-B14F-4D97-AF65-F5344CB8AC3E}">
        <p14:creationId xmlns:p14="http://schemas.microsoft.com/office/powerpoint/2010/main" val="8364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2" name="文本框 1">
            <a:extLst>
              <a:ext uri="{FF2B5EF4-FFF2-40B4-BE49-F238E27FC236}">
                <a16:creationId xmlns:a16="http://schemas.microsoft.com/office/drawing/2014/main" id="{D7DF22D7-CFD8-2DE4-D4AE-B125AEDBDDC9}"/>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6" name="图片 5">
            <a:extLst>
              <a:ext uri="{FF2B5EF4-FFF2-40B4-BE49-F238E27FC236}">
                <a16:creationId xmlns:a16="http://schemas.microsoft.com/office/drawing/2014/main" id="{D5D49F9B-1659-F988-2A6C-071B5F42C238}"/>
              </a:ext>
            </a:extLst>
          </p:cNvPr>
          <p:cNvPicPr>
            <a:picLocks noChangeAspect="1"/>
          </p:cNvPicPr>
          <p:nvPr/>
        </p:nvPicPr>
        <p:blipFill>
          <a:blip r:embed="rId2"/>
          <a:stretch>
            <a:fillRect/>
          </a:stretch>
        </p:blipFill>
        <p:spPr>
          <a:xfrm>
            <a:off x="2017939" y="1680482"/>
            <a:ext cx="7524750" cy="1581150"/>
          </a:xfrm>
          <a:prstGeom prst="rect">
            <a:avLst/>
          </a:prstGeom>
        </p:spPr>
      </p:pic>
      <p:pic>
        <p:nvPicPr>
          <p:cNvPr id="8" name="图片 7">
            <a:extLst>
              <a:ext uri="{FF2B5EF4-FFF2-40B4-BE49-F238E27FC236}">
                <a16:creationId xmlns:a16="http://schemas.microsoft.com/office/drawing/2014/main" id="{F42D02BE-41CE-0D47-648C-662BACC52B6B}"/>
              </a:ext>
            </a:extLst>
          </p:cNvPr>
          <p:cNvPicPr>
            <a:picLocks noChangeAspect="1"/>
          </p:cNvPicPr>
          <p:nvPr/>
        </p:nvPicPr>
        <p:blipFill rotWithShape="1">
          <a:blip r:embed="rId3"/>
          <a:srcRect b="2818"/>
          <a:stretch/>
        </p:blipFill>
        <p:spPr>
          <a:xfrm>
            <a:off x="2017939" y="3375933"/>
            <a:ext cx="7543800" cy="2017939"/>
          </a:xfrm>
          <a:prstGeom prst="rect">
            <a:avLst/>
          </a:prstGeom>
        </p:spPr>
      </p:pic>
      <p:sp>
        <p:nvSpPr>
          <p:cNvPr id="5" name="文本框 4">
            <a:extLst>
              <a:ext uri="{FF2B5EF4-FFF2-40B4-BE49-F238E27FC236}">
                <a16:creationId xmlns:a16="http://schemas.microsoft.com/office/drawing/2014/main" id="{F1810F9D-5570-7033-DC83-58AF559462E6}"/>
              </a:ext>
            </a:extLst>
          </p:cNvPr>
          <p:cNvSpPr txBox="1"/>
          <p:nvPr/>
        </p:nvSpPr>
        <p:spPr>
          <a:xfrm>
            <a:off x="2017939" y="5692120"/>
            <a:ext cx="609600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M3</a:t>
            </a:r>
            <a:r>
              <a:rPr lang="zh-CN" altLang="en-US" b="0" i="0" dirty="0">
                <a:solidFill>
                  <a:srgbClr val="000000"/>
                </a:solidFill>
                <a:effectLst/>
                <a:latin typeface="微软雅黑" panose="020B0503020204020204" pitchFamily="34" charset="-122"/>
                <a:ea typeface="微软雅黑" panose="020B0503020204020204" pitchFamily="34" charset="-122"/>
              </a:rPr>
              <a:t>的预测曲线偏离实际容量曲线，预测效果不稳定</a:t>
            </a:r>
            <a:endParaRPr lang="zh-CN" altLang="en-US" dirty="0"/>
          </a:p>
        </p:txBody>
      </p:sp>
    </p:spTree>
    <p:extLst>
      <p:ext uri="{BB962C8B-B14F-4D97-AF65-F5344CB8AC3E}">
        <p14:creationId xmlns:p14="http://schemas.microsoft.com/office/powerpoint/2010/main" val="239211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2" name="文本框 1">
            <a:extLst>
              <a:ext uri="{FF2B5EF4-FFF2-40B4-BE49-F238E27FC236}">
                <a16:creationId xmlns:a16="http://schemas.microsoft.com/office/drawing/2014/main" id="{D7DF22D7-CFD8-2DE4-D4AE-B125AEDBDDC9}"/>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
        <p:nvSpPr>
          <p:cNvPr id="5" name="文本框 4">
            <a:extLst>
              <a:ext uri="{FF2B5EF4-FFF2-40B4-BE49-F238E27FC236}">
                <a16:creationId xmlns:a16="http://schemas.microsoft.com/office/drawing/2014/main" id="{F1810F9D-5570-7033-DC83-58AF559462E6}"/>
              </a:ext>
            </a:extLst>
          </p:cNvPr>
          <p:cNvSpPr txBox="1"/>
          <p:nvPr/>
        </p:nvSpPr>
        <p:spPr>
          <a:xfrm>
            <a:off x="1498392" y="1660448"/>
            <a:ext cx="9668371" cy="4247317"/>
          </a:xfrm>
          <a:prstGeom prst="rect">
            <a:avLst/>
          </a:prstGeom>
          <a:noFill/>
        </p:spPr>
        <p:txBody>
          <a:bodyPr wrap="square">
            <a:spAutoFit/>
          </a:bodyPr>
          <a:lstStyle/>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特征图像预测</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t>2.</a:t>
            </a:r>
            <a:r>
              <a:rPr lang="zh-CN" altLang="en-US" dirty="0"/>
              <a:t>特征：局部统计信息（方差、偏度）</a:t>
            </a:r>
            <a:r>
              <a:rPr lang="en-US" altLang="zh-CN" dirty="0"/>
              <a:t>+</a:t>
            </a:r>
            <a:r>
              <a:rPr lang="zh-CN" altLang="en-US" dirty="0"/>
              <a:t>刘老师实验特征作为最终特征</a:t>
            </a:r>
            <a:endParaRPr lang="en-US" altLang="zh-CN" dirty="0"/>
          </a:p>
          <a:p>
            <a:r>
              <a:rPr lang="en-US" altLang="zh-CN" dirty="0"/>
              <a:t>3.CNN</a:t>
            </a:r>
            <a:r>
              <a:rPr lang="zh-CN" altLang="en-US" dirty="0"/>
              <a:t>神经网络，快照集成方法（开头训练一次，中间选择几个节点进行模型集成）</a:t>
            </a:r>
            <a:endParaRPr lang="en-US" altLang="zh-CN" dirty="0"/>
          </a:p>
          <a:p>
            <a:r>
              <a:rPr lang="en-US" altLang="zh-CN" dirty="0"/>
              <a:t>4,1th</a:t>
            </a:r>
            <a:r>
              <a:rPr lang="zh-CN" altLang="en-US" dirty="0"/>
              <a:t>训练，</a:t>
            </a:r>
            <a:r>
              <a:rPr lang="en-US" altLang="zh-CN" dirty="0"/>
              <a:t>2th3th</a:t>
            </a:r>
            <a:r>
              <a:rPr lang="zh-CN" altLang="en-US" dirty="0"/>
              <a:t>测试</a:t>
            </a:r>
            <a:endParaRPr lang="en-US" altLang="zh-CN" dirty="0"/>
          </a:p>
          <a:p>
            <a:r>
              <a:rPr lang="en-US" altLang="zh-CN" dirty="0"/>
              <a:t>5.</a:t>
            </a:r>
            <a:r>
              <a:rPr lang="zh-CN" altLang="en-US" dirty="0"/>
              <a:t>网格搜索算法</a:t>
            </a:r>
            <a:endParaRPr lang="en-US" altLang="zh-CN" dirty="0"/>
          </a:p>
          <a:p>
            <a:r>
              <a:rPr lang="en-US" altLang="zh-CN" dirty="0"/>
              <a:t>6.</a:t>
            </a:r>
            <a:r>
              <a:rPr lang="zh-CN" altLang="en-US" dirty="0"/>
              <a:t>消融实验：两个类型特征分开预测</a:t>
            </a:r>
            <a:endParaRPr lang="en-US" altLang="zh-CN" dirty="0"/>
          </a:p>
          <a:p>
            <a:r>
              <a:rPr lang="en-US" altLang="zh-CN" dirty="0"/>
              <a:t>7.</a:t>
            </a:r>
            <a:r>
              <a:rPr lang="zh-CN" altLang="en-US" dirty="0"/>
              <a:t>领域知识特征贡献度很大（可解释性很大）</a:t>
            </a:r>
            <a:endParaRPr lang="en-US" altLang="zh-CN" dirty="0"/>
          </a:p>
          <a:p>
            <a:r>
              <a:rPr lang="en-US" altLang="zh-CN" dirty="0"/>
              <a:t>8.</a:t>
            </a:r>
            <a:r>
              <a:rPr lang="zh-CN" altLang="en-US" dirty="0"/>
              <a:t>斯皮尔曼特征相关系数分析</a:t>
            </a:r>
            <a:endParaRPr lang="en-US" altLang="zh-CN" dirty="0"/>
          </a:p>
          <a:p>
            <a:endParaRPr lang="en-US" altLang="zh-CN" dirty="0"/>
          </a:p>
          <a:p>
            <a:r>
              <a:rPr lang="zh-CN" altLang="en-US" dirty="0"/>
              <a:t>斯皮尔曼</a:t>
            </a:r>
            <a:r>
              <a:rPr lang="en-US" altLang="zh-CN" dirty="0"/>
              <a:t>+</a:t>
            </a:r>
            <a:r>
              <a:rPr lang="zh-CN" altLang="en-US" dirty="0"/>
              <a:t>线性（斯皮尔曼低非线性弱）</a:t>
            </a:r>
            <a:endParaRPr lang="en-US" altLang="zh-CN" dirty="0"/>
          </a:p>
          <a:p>
            <a:endParaRPr lang="en-US" altLang="zh-CN" dirty="0"/>
          </a:p>
          <a:p>
            <a:r>
              <a:rPr lang="zh-CN" altLang="en-US" dirty="0"/>
              <a:t>可解释性：神经网络黑河模型，但用简单的算法可以看见过程，特征权重占比（深度泰勒分解）</a:t>
            </a:r>
            <a:endParaRPr lang="en-US" altLang="zh-CN" dirty="0"/>
          </a:p>
          <a:p>
            <a:r>
              <a:rPr lang="zh-CN" altLang="en-US" dirty="0"/>
              <a:t>仅使用充电方向：局部统计信息（方差、偏度）</a:t>
            </a:r>
            <a:r>
              <a:rPr lang="en-US" altLang="zh-CN" dirty="0"/>
              <a:t>+XGB</a:t>
            </a:r>
          </a:p>
          <a:p>
            <a:endParaRPr lang="zh-CN" altLang="en-US" dirty="0"/>
          </a:p>
        </p:txBody>
      </p:sp>
    </p:spTree>
    <p:extLst>
      <p:ext uri="{BB962C8B-B14F-4D97-AF65-F5344CB8AC3E}">
        <p14:creationId xmlns:p14="http://schemas.microsoft.com/office/powerpoint/2010/main" val="2667802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FA15779E-193E-4B8F-BD71-DA6FFA07E08B}"/>
              </a:ext>
            </a:extLst>
          </p:cNvPr>
          <p:cNvSpPr txBox="1"/>
          <p:nvPr/>
        </p:nvSpPr>
        <p:spPr>
          <a:xfrm>
            <a:off x="1141422" y="1713755"/>
            <a:ext cx="9831378" cy="4507388"/>
          </a:xfrm>
          <a:prstGeom prst="rect">
            <a:avLst/>
          </a:prstGeom>
          <a:noFill/>
        </p:spPr>
        <p:txBody>
          <a:bodyPr wrap="square" rtlCol="0">
            <a:spAutoFit/>
          </a:bodyPr>
          <a:lstStyle/>
          <a:p>
            <a:pPr>
              <a:lnSpc>
                <a:spcPct val="150000"/>
              </a:lnSpc>
            </a:pPr>
            <a:r>
              <a:rPr lang="zh-CN" altLang="en-US" sz="2000" b="1" dirty="0">
                <a:solidFill>
                  <a:srgbClr val="121212"/>
                </a:solidFill>
                <a:latin typeface="-apple-system"/>
              </a:rPr>
              <a:t>时频域信号处理方法</a:t>
            </a:r>
            <a:r>
              <a:rPr lang="zh-CN" altLang="en-US" sz="2000" dirty="0">
                <a:latin typeface="宋体" panose="02010600030101010101" pitchFamily="2" charset="-122"/>
                <a:ea typeface="宋体" panose="02010600030101010101" pitchFamily="2" charset="-122"/>
                <a:cs typeface="Times New Roman" panose="02020603050405020304" charset="0"/>
              </a:rPr>
              <a:t>：</a:t>
            </a:r>
            <a:endParaRPr lang="en-US" altLang="zh-CN" sz="20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charset="0"/>
              </a:rPr>
              <a:t>    </a:t>
            </a:r>
            <a:r>
              <a:rPr lang="zh-CN" altLang="en-US" sz="2000" b="1" dirty="0">
                <a:solidFill>
                  <a:srgbClr val="121212"/>
                </a:solidFill>
                <a:latin typeface="-apple-system"/>
              </a:rPr>
              <a:t>小波分析</a:t>
            </a:r>
            <a:r>
              <a:rPr lang="zh-CN" altLang="en-US" sz="2000" dirty="0">
                <a:solidFill>
                  <a:srgbClr val="121212"/>
                </a:solidFill>
                <a:latin typeface="-apple-system"/>
              </a:rPr>
              <a:t>：全局最优的小波基在局部未必是最优，其基函数缺乏适应性</a:t>
            </a:r>
            <a:endParaRPr lang="en-US" altLang="zh-CN" sz="2000" dirty="0">
              <a:solidFill>
                <a:srgbClr val="121212"/>
              </a:solidFill>
              <a:latin typeface="-apple-system"/>
            </a:endParaRPr>
          </a:p>
          <a:p>
            <a:pPr>
              <a:lnSpc>
                <a:spcPct val="150000"/>
              </a:lnSpc>
            </a:pPr>
            <a:r>
              <a:rPr lang="en-US" altLang="zh-CN" sz="2000" dirty="0">
                <a:solidFill>
                  <a:srgbClr val="121212"/>
                </a:solidFill>
                <a:latin typeface="-apple-system"/>
              </a:rPr>
              <a:t>         </a:t>
            </a:r>
            <a:r>
              <a:rPr lang="en-US" altLang="zh-CN" sz="2000" b="1" dirty="0">
                <a:solidFill>
                  <a:srgbClr val="121212"/>
                </a:solidFill>
                <a:latin typeface="-apple-system"/>
              </a:rPr>
              <a:t>EMD</a:t>
            </a:r>
            <a:r>
              <a:rPr lang="zh-CN" altLang="en-US" sz="2000" dirty="0">
                <a:solidFill>
                  <a:srgbClr val="121212"/>
                </a:solidFill>
                <a:latin typeface="-apple-system"/>
              </a:rPr>
              <a:t>：不用预先分析与研究，就可以直接开始分解，克服了基函数无自适应性的问题</a:t>
            </a:r>
            <a:endParaRPr lang="en-US" altLang="zh-CN" sz="2000" dirty="0">
              <a:solidFill>
                <a:srgbClr val="121212"/>
              </a:solidFill>
              <a:latin typeface="-apple-system"/>
            </a:endParaRPr>
          </a:p>
          <a:p>
            <a:pPr>
              <a:lnSpc>
                <a:spcPct val="150000"/>
              </a:lnSpc>
            </a:pPr>
            <a:endParaRPr lang="en-US" altLang="zh-CN" sz="2000" dirty="0">
              <a:solidFill>
                <a:srgbClr val="121212"/>
              </a:solidFill>
              <a:latin typeface="-apple-system"/>
            </a:endParaRPr>
          </a:p>
          <a:p>
            <a:pPr algn="l"/>
            <a:r>
              <a:rPr lang="zh-CN" altLang="en-US" sz="2000" b="1" i="0" dirty="0">
                <a:solidFill>
                  <a:srgbClr val="121212"/>
                </a:solidFill>
                <a:effectLst/>
                <a:latin typeface="-apple-system"/>
              </a:rPr>
              <a:t>两个</a:t>
            </a:r>
            <a:r>
              <a:rPr lang="zh-CN" altLang="en-US" sz="2000" b="1" dirty="0">
                <a:solidFill>
                  <a:srgbClr val="121212"/>
                </a:solidFill>
                <a:latin typeface="-apple-system"/>
              </a:rPr>
              <a:t>约束条件：</a:t>
            </a:r>
          </a:p>
          <a:p>
            <a:pPr>
              <a:lnSpc>
                <a:spcPct val="150000"/>
              </a:lnSpc>
            </a:pPr>
            <a:r>
              <a:rPr lang="en-US" altLang="zh-CN" sz="2000" dirty="0">
                <a:solidFill>
                  <a:srgbClr val="121212"/>
                </a:solidFill>
                <a:latin typeface="-apple-system"/>
              </a:rPr>
              <a:t>1</a:t>
            </a:r>
            <a:r>
              <a:rPr lang="zh-CN" altLang="en-US" sz="2000" dirty="0">
                <a:solidFill>
                  <a:srgbClr val="121212"/>
                </a:solidFill>
                <a:latin typeface="-apple-system"/>
              </a:rPr>
              <a:t>）在整个数据段内，极值点的个数和过零点的个数必须相等或相差最多不能超过一个</a:t>
            </a:r>
          </a:p>
          <a:p>
            <a:pPr>
              <a:lnSpc>
                <a:spcPct val="150000"/>
              </a:lnSpc>
            </a:pPr>
            <a:r>
              <a:rPr lang="en-US" altLang="zh-CN" sz="2000" dirty="0">
                <a:solidFill>
                  <a:srgbClr val="121212"/>
                </a:solidFill>
                <a:latin typeface="-apple-system"/>
              </a:rPr>
              <a:t>2</a:t>
            </a:r>
            <a:r>
              <a:rPr lang="zh-CN" altLang="en-US" sz="2000" dirty="0">
                <a:solidFill>
                  <a:srgbClr val="121212"/>
                </a:solidFill>
                <a:latin typeface="-apple-system"/>
              </a:rPr>
              <a:t>）在任意时刻，由局部极大值点形成的上包络线和由局部极小值点形成的下包络线的平均值为零，即上、下包络线相对于时间轴局部对称</a:t>
            </a:r>
          </a:p>
          <a:p>
            <a:pPr>
              <a:lnSpc>
                <a:spcPct val="150000"/>
              </a:lnSpc>
            </a:pPr>
            <a:endParaRPr lang="en-US" altLang="zh-CN" sz="2000" dirty="0">
              <a:solidFill>
                <a:srgbClr val="121212"/>
              </a:solidFill>
              <a:latin typeface="-apple-system"/>
            </a:endParaRPr>
          </a:p>
        </p:txBody>
      </p:sp>
      <p:sp>
        <p:nvSpPr>
          <p:cNvPr id="3" name="文本框 2">
            <a:extLst>
              <a:ext uri="{FF2B5EF4-FFF2-40B4-BE49-F238E27FC236}">
                <a16:creationId xmlns:a16="http://schemas.microsoft.com/office/drawing/2014/main" id="{CBB022A1-E6CE-B0AB-7034-FA86BDA82DF4}"/>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56999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325749"/>
                <a:ext cx="6798734" cy="220650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m:rPr>
                              <m:sty m:val="p"/>
                            </m:rPr>
                            <a:rPr lang="en-US" altLang="zh-CN" i="1">
                              <a:latin typeface="Cambria Math" panose="02040503050406030204" pitchFamily="18" charset="0"/>
                              <a:ea typeface="宋体" panose="02010600030101010101" pitchFamily="2" charset="-122"/>
                              <a:cs typeface="Times New Roman" panose="02020603050405020304" charset="0"/>
                            </a:rPr>
                            <m:t>m</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表示残差，当输入信号变成单调函数时，即为残差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325749"/>
                <a:ext cx="6798734" cy="2206501"/>
              </a:xfrm>
              <a:prstGeom prst="rect">
                <a:avLst/>
              </a:prstGeom>
              <a:blipFill>
                <a:blip r:embed="rId2"/>
                <a:stretch>
                  <a:fillRect l="-717" t="-1662" r="-717" b="-360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B31AE64-818D-5760-95B5-7C865095DDE1}"/>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29357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EEMD&amp;CEEMD</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8" name="文本框 7">
            <a:extLst>
              <a:ext uri="{FF2B5EF4-FFF2-40B4-BE49-F238E27FC236}">
                <a16:creationId xmlns:a16="http://schemas.microsoft.com/office/drawing/2014/main" id="{5B31AE64-818D-5760-95B5-7C865095DDE1}"/>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1026" name="Picture 2">
            <a:extLst>
              <a:ext uri="{FF2B5EF4-FFF2-40B4-BE49-F238E27FC236}">
                <a16:creationId xmlns:a16="http://schemas.microsoft.com/office/drawing/2014/main" id="{E699E728-B648-FB4F-C582-1BC323EE2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65" y="1402146"/>
            <a:ext cx="6206927" cy="443252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圆角 6">
            <a:extLst>
              <a:ext uri="{FF2B5EF4-FFF2-40B4-BE49-F238E27FC236}">
                <a16:creationId xmlns:a16="http://schemas.microsoft.com/office/drawing/2014/main" id="{9C1A456B-D018-1940-A77A-24F0CE5F1A95}"/>
              </a:ext>
            </a:extLst>
          </p:cNvPr>
          <p:cNvSpPr/>
          <p:nvPr/>
        </p:nvSpPr>
        <p:spPr>
          <a:xfrm>
            <a:off x="7571014" y="1594757"/>
            <a:ext cx="3586843" cy="423991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E48EC99-BC95-CF7B-2ABE-0EE42806D200}"/>
              </a:ext>
            </a:extLst>
          </p:cNvPr>
          <p:cNvSpPr txBox="1"/>
          <p:nvPr/>
        </p:nvSpPr>
        <p:spPr>
          <a:xfrm>
            <a:off x="7922077" y="1875964"/>
            <a:ext cx="2884715" cy="341632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cs typeface="Times New Roman" panose="02020603050405020304" charset="0"/>
              </a:rPr>
              <a:t>EEMD:</a:t>
            </a:r>
          </a:p>
          <a:p>
            <a:pPr algn="l"/>
            <a:r>
              <a:rPr lang="zh-CN" altLang="en-US" dirty="0">
                <a:solidFill>
                  <a:srgbClr val="121212"/>
                </a:solidFill>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）设定原始信号的处理次数</a:t>
            </a:r>
            <a:r>
              <a:rPr lang="en-US" altLang="zh-CN" b="0" i="0" dirty="0">
                <a:solidFill>
                  <a:srgbClr val="121212"/>
                </a:solidFill>
                <a:effectLst/>
                <a:latin typeface="-apple-system"/>
              </a:rPr>
              <a:t>m</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）给这</a:t>
            </a:r>
            <a:r>
              <a:rPr lang="en-US" altLang="zh-CN" b="0" i="0" dirty="0">
                <a:solidFill>
                  <a:srgbClr val="121212"/>
                </a:solidFill>
                <a:effectLst/>
                <a:latin typeface="-apple-system"/>
              </a:rPr>
              <a:t>m</a:t>
            </a:r>
            <a:r>
              <a:rPr lang="zh-CN" altLang="en-US" b="0" i="0" dirty="0">
                <a:solidFill>
                  <a:srgbClr val="121212"/>
                </a:solidFill>
                <a:effectLst/>
                <a:latin typeface="-apple-system"/>
              </a:rPr>
              <a:t>个原始信号分别添加随机白噪声，组成一系列新的信号</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）对这一系列的新信号分别进行</a:t>
            </a:r>
            <a:r>
              <a:rPr lang="en-US" altLang="zh-CN" b="0" i="0" dirty="0">
                <a:solidFill>
                  <a:srgbClr val="121212"/>
                </a:solidFill>
                <a:effectLst/>
                <a:latin typeface="-apple-system"/>
              </a:rPr>
              <a:t>EMD</a:t>
            </a:r>
            <a:r>
              <a:rPr lang="zh-CN" altLang="en-US" b="0" i="0" dirty="0">
                <a:solidFill>
                  <a:srgbClr val="121212"/>
                </a:solidFill>
                <a:effectLst/>
                <a:latin typeface="-apple-system"/>
              </a:rPr>
              <a:t>分解，得到一系列的</a:t>
            </a:r>
            <a:r>
              <a:rPr lang="en-US" altLang="zh-CN" b="0" i="0" dirty="0">
                <a:solidFill>
                  <a:srgbClr val="121212"/>
                </a:solidFill>
                <a:effectLst/>
                <a:latin typeface="-apple-system"/>
              </a:rPr>
              <a:t>IMF</a:t>
            </a:r>
            <a:r>
              <a:rPr lang="zh-CN" altLang="en-US" b="0" i="0" dirty="0">
                <a:solidFill>
                  <a:srgbClr val="121212"/>
                </a:solidFill>
                <a:effectLst/>
                <a:latin typeface="-apple-system"/>
              </a:rPr>
              <a:t>分量</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4</a:t>
            </a:r>
            <a:r>
              <a:rPr lang="zh-CN" altLang="en-US" b="0" i="0" dirty="0">
                <a:solidFill>
                  <a:srgbClr val="121212"/>
                </a:solidFill>
                <a:effectLst/>
                <a:latin typeface="-apple-system"/>
              </a:rPr>
              <a:t>）对相应模态的</a:t>
            </a:r>
            <a:r>
              <a:rPr lang="en-US" altLang="zh-CN" b="0" i="0" dirty="0">
                <a:solidFill>
                  <a:srgbClr val="121212"/>
                </a:solidFill>
                <a:effectLst/>
                <a:latin typeface="-apple-system"/>
              </a:rPr>
              <a:t>IMF</a:t>
            </a:r>
            <a:r>
              <a:rPr lang="zh-CN" altLang="en-US" b="0" i="0" dirty="0">
                <a:solidFill>
                  <a:srgbClr val="121212"/>
                </a:solidFill>
                <a:effectLst/>
                <a:latin typeface="-apple-system"/>
              </a:rPr>
              <a:t>分量分别求均值，得到</a:t>
            </a:r>
            <a:r>
              <a:rPr lang="en-US" altLang="zh-CN" b="0" i="0" dirty="0">
                <a:solidFill>
                  <a:srgbClr val="121212"/>
                </a:solidFill>
                <a:effectLst/>
                <a:latin typeface="-apple-system"/>
              </a:rPr>
              <a:t>EEMD</a:t>
            </a:r>
            <a:r>
              <a:rPr lang="zh-CN" altLang="en-US" b="0" i="0" dirty="0">
                <a:solidFill>
                  <a:srgbClr val="121212"/>
                </a:solidFill>
                <a:effectLst/>
                <a:latin typeface="-apple-system"/>
              </a:rPr>
              <a:t>分解结果</a:t>
            </a:r>
          </a:p>
        </p:txBody>
      </p:sp>
    </p:spTree>
    <p:extLst>
      <p:ext uri="{BB962C8B-B14F-4D97-AF65-F5344CB8AC3E}">
        <p14:creationId xmlns:p14="http://schemas.microsoft.com/office/powerpoint/2010/main" val="282077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EEMD&amp;CEEMDAN</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8" name="文本框 7">
            <a:extLst>
              <a:ext uri="{FF2B5EF4-FFF2-40B4-BE49-F238E27FC236}">
                <a16:creationId xmlns:a16="http://schemas.microsoft.com/office/drawing/2014/main" id="{5B31AE64-818D-5760-95B5-7C865095DDE1}"/>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
        <p:nvSpPr>
          <p:cNvPr id="7" name="矩形: 圆角 6">
            <a:extLst>
              <a:ext uri="{FF2B5EF4-FFF2-40B4-BE49-F238E27FC236}">
                <a16:creationId xmlns:a16="http://schemas.microsoft.com/office/drawing/2014/main" id="{9C1A456B-D018-1940-A77A-24F0CE5F1A95}"/>
              </a:ext>
            </a:extLst>
          </p:cNvPr>
          <p:cNvSpPr/>
          <p:nvPr/>
        </p:nvSpPr>
        <p:spPr>
          <a:xfrm>
            <a:off x="5758544" y="2628900"/>
            <a:ext cx="5323114" cy="297999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E48EC99-BC95-CF7B-2ABE-0EE42806D200}"/>
              </a:ext>
            </a:extLst>
          </p:cNvPr>
          <p:cNvSpPr txBox="1"/>
          <p:nvPr/>
        </p:nvSpPr>
        <p:spPr>
          <a:xfrm>
            <a:off x="6116412" y="2937321"/>
            <a:ext cx="4607378" cy="2585323"/>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cs typeface="Times New Roman" panose="02020603050405020304" charset="0"/>
              </a:rPr>
              <a:t>CEEMDAN:</a:t>
            </a:r>
          </a:p>
          <a:p>
            <a:pPr algn="l"/>
            <a:r>
              <a:rPr lang="zh-CN" altLang="en-US" dirty="0">
                <a:solidFill>
                  <a:srgbClr val="121212"/>
                </a:solidFill>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）设定原始信号的处理次数</a:t>
            </a:r>
            <a:r>
              <a:rPr lang="en-US" altLang="zh-CN" b="0" i="0" dirty="0">
                <a:solidFill>
                  <a:srgbClr val="121212"/>
                </a:solidFill>
                <a:effectLst/>
                <a:latin typeface="-apple-system"/>
              </a:rPr>
              <a:t>m</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）给这</a:t>
            </a:r>
            <a:r>
              <a:rPr lang="en-US" altLang="zh-CN" b="0" i="0" dirty="0">
                <a:solidFill>
                  <a:srgbClr val="121212"/>
                </a:solidFill>
                <a:effectLst/>
                <a:latin typeface="-apple-system"/>
              </a:rPr>
              <a:t>m</a:t>
            </a:r>
            <a:r>
              <a:rPr lang="zh-CN" altLang="en-US" b="0" i="0" dirty="0">
                <a:solidFill>
                  <a:srgbClr val="121212"/>
                </a:solidFill>
                <a:effectLst/>
                <a:latin typeface="-apple-system"/>
              </a:rPr>
              <a:t>个原始信号分别添加随机白噪声，组成一系列新的信号</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）对这一系列的新信号分别进行</a:t>
            </a:r>
            <a:r>
              <a:rPr lang="en-US" altLang="zh-CN" b="0" i="0" dirty="0">
                <a:solidFill>
                  <a:srgbClr val="121212"/>
                </a:solidFill>
                <a:effectLst/>
                <a:latin typeface="-apple-system"/>
              </a:rPr>
              <a:t>EMD</a:t>
            </a:r>
            <a:r>
              <a:rPr lang="zh-CN" altLang="en-US" b="0" i="0" dirty="0">
                <a:solidFill>
                  <a:srgbClr val="121212"/>
                </a:solidFill>
                <a:effectLst/>
                <a:latin typeface="-apple-system"/>
              </a:rPr>
              <a:t>分解，得到一系列的</a:t>
            </a:r>
            <a:r>
              <a:rPr lang="en-US" altLang="zh-CN" b="0" i="0" dirty="0">
                <a:solidFill>
                  <a:srgbClr val="121212"/>
                </a:solidFill>
                <a:effectLst/>
                <a:latin typeface="-apple-system"/>
              </a:rPr>
              <a:t>IMF1</a:t>
            </a:r>
            <a:r>
              <a:rPr lang="zh-CN" altLang="en-US" b="0" i="0" dirty="0">
                <a:solidFill>
                  <a:srgbClr val="121212"/>
                </a:solidFill>
                <a:effectLst/>
                <a:latin typeface="-apple-system"/>
              </a:rPr>
              <a:t>分量</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4</a:t>
            </a:r>
            <a:r>
              <a:rPr lang="zh-CN" altLang="en-US" b="0" i="0" dirty="0">
                <a:solidFill>
                  <a:srgbClr val="121212"/>
                </a:solidFill>
                <a:effectLst/>
                <a:latin typeface="-apple-system"/>
              </a:rPr>
              <a:t>）对相应模态的</a:t>
            </a:r>
            <a:r>
              <a:rPr lang="en-US" altLang="zh-CN" b="0" i="0" dirty="0">
                <a:solidFill>
                  <a:srgbClr val="121212"/>
                </a:solidFill>
                <a:effectLst/>
                <a:latin typeface="-apple-system"/>
              </a:rPr>
              <a:t>IMF1</a:t>
            </a:r>
            <a:r>
              <a:rPr lang="zh-CN" altLang="en-US" b="0" i="0" dirty="0">
                <a:solidFill>
                  <a:srgbClr val="121212"/>
                </a:solidFill>
                <a:effectLst/>
                <a:latin typeface="-apple-system"/>
              </a:rPr>
              <a:t>分量分别求均值，得到</a:t>
            </a:r>
            <a:r>
              <a:rPr lang="en-US" altLang="zh-CN" dirty="0">
                <a:solidFill>
                  <a:srgbClr val="121212"/>
                </a:solidFill>
                <a:latin typeface="-apple-system"/>
              </a:rPr>
              <a:t>IMF1’</a:t>
            </a:r>
            <a:r>
              <a:rPr lang="zh-CN" altLang="en-US" b="0" i="0" dirty="0">
                <a:solidFill>
                  <a:srgbClr val="121212"/>
                </a:solidFill>
                <a:effectLst/>
                <a:latin typeface="-apple-system"/>
              </a:rPr>
              <a:t>分解结果</a:t>
            </a:r>
            <a:endParaRPr lang="en-US" altLang="zh-CN" dirty="0">
              <a:solidFill>
                <a:srgbClr val="121212"/>
              </a:solidFill>
              <a:latin typeface="-apple-system"/>
            </a:endParaRPr>
          </a:p>
          <a:p>
            <a:pPr algn="l"/>
            <a:r>
              <a:rPr lang="zh-CN" altLang="en-US" dirty="0">
                <a:solidFill>
                  <a:srgbClr val="121212"/>
                </a:solidFill>
                <a:latin typeface="-apple-system"/>
              </a:rPr>
              <a:t>（</a:t>
            </a:r>
            <a:r>
              <a:rPr lang="en-US" altLang="zh-CN" dirty="0">
                <a:solidFill>
                  <a:srgbClr val="121212"/>
                </a:solidFill>
                <a:latin typeface="-apple-system"/>
              </a:rPr>
              <a:t>5</a:t>
            </a:r>
            <a:r>
              <a:rPr lang="zh-CN" altLang="en-US" dirty="0">
                <a:solidFill>
                  <a:srgbClr val="121212"/>
                </a:solidFill>
                <a:latin typeface="-apple-system"/>
              </a:rPr>
              <a:t>）重复</a:t>
            </a:r>
            <a:r>
              <a:rPr lang="en-US" altLang="zh-CN" dirty="0">
                <a:solidFill>
                  <a:srgbClr val="121212"/>
                </a:solidFill>
                <a:latin typeface="-apple-system"/>
              </a:rPr>
              <a:t>1-4</a:t>
            </a:r>
            <a:r>
              <a:rPr lang="zh-CN" altLang="en-US" dirty="0">
                <a:solidFill>
                  <a:srgbClr val="121212"/>
                </a:solidFill>
                <a:latin typeface="-apple-system"/>
              </a:rPr>
              <a:t>，求出其余</a:t>
            </a:r>
            <a:r>
              <a:rPr lang="en-US" altLang="zh-CN" dirty="0">
                <a:solidFill>
                  <a:srgbClr val="121212"/>
                </a:solidFill>
                <a:latin typeface="-apple-system"/>
              </a:rPr>
              <a:t>IMF</a:t>
            </a:r>
            <a:r>
              <a:rPr lang="zh-CN" altLang="en-US" dirty="0">
                <a:solidFill>
                  <a:srgbClr val="121212"/>
                </a:solidFill>
                <a:latin typeface="-apple-system"/>
              </a:rPr>
              <a:t>分量</a:t>
            </a:r>
            <a:endParaRPr lang="zh-CN" altLang="en-US" b="0" i="0" dirty="0">
              <a:solidFill>
                <a:srgbClr val="121212"/>
              </a:solidFill>
              <a:effectLst/>
              <a:latin typeface="-apple-system"/>
            </a:endParaRPr>
          </a:p>
        </p:txBody>
      </p:sp>
      <p:sp>
        <p:nvSpPr>
          <p:cNvPr id="13" name="文本框 12">
            <a:extLst>
              <a:ext uri="{FF2B5EF4-FFF2-40B4-BE49-F238E27FC236}">
                <a16:creationId xmlns:a16="http://schemas.microsoft.com/office/drawing/2014/main" id="{2EEEB637-A445-6D0C-4BF0-8D46E17B8018}"/>
              </a:ext>
            </a:extLst>
          </p:cNvPr>
          <p:cNvSpPr txBox="1"/>
          <p:nvPr/>
        </p:nvSpPr>
        <p:spPr>
          <a:xfrm>
            <a:off x="949778" y="1438407"/>
            <a:ext cx="10292443" cy="646331"/>
          </a:xfrm>
          <a:prstGeom prst="rect">
            <a:avLst/>
          </a:prstGeom>
          <a:noFill/>
        </p:spPr>
        <p:txBody>
          <a:bodyPr wrap="square">
            <a:spAutoFit/>
          </a:bodyPr>
          <a:lstStyle/>
          <a:p>
            <a:r>
              <a:rPr lang="en-US" altLang="zh-CN" i="0" dirty="0">
                <a:solidFill>
                  <a:srgbClr val="121212"/>
                </a:solidFill>
                <a:effectLst/>
                <a:latin typeface="-apple-system"/>
              </a:rPr>
              <a:t>CEEMDAN</a:t>
            </a:r>
            <a:r>
              <a:rPr lang="zh-CN" altLang="en-US" i="0" dirty="0">
                <a:solidFill>
                  <a:srgbClr val="121212"/>
                </a:solidFill>
                <a:effectLst/>
                <a:latin typeface="-apple-system"/>
              </a:rPr>
              <a:t>方法是每求完一阶</a:t>
            </a:r>
            <a:r>
              <a:rPr lang="en-US" altLang="zh-CN" i="0" dirty="0">
                <a:solidFill>
                  <a:srgbClr val="121212"/>
                </a:solidFill>
                <a:effectLst/>
                <a:latin typeface="-apple-system"/>
              </a:rPr>
              <a:t>IMF</a:t>
            </a:r>
            <a:r>
              <a:rPr lang="zh-CN" altLang="en-US" i="0" dirty="0">
                <a:solidFill>
                  <a:srgbClr val="121212"/>
                </a:solidFill>
                <a:effectLst/>
                <a:latin typeface="-apple-system"/>
              </a:rPr>
              <a:t>分量，又重新给残值加入白噪声（或白噪声的</a:t>
            </a:r>
            <a:r>
              <a:rPr lang="en-US" altLang="zh-CN" i="0" dirty="0">
                <a:solidFill>
                  <a:srgbClr val="121212"/>
                </a:solidFill>
                <a:effectLst/>
                <a:latin typeface="-apple-system"/>
              </a:rPr>
              <a:t>IMF</a:t>
            </a:r>
            <a:r>
              <a:rPr lang="zh-CN" altLang="en-US" i="0" dirty="0">
                <a:solidFill>
                  <a:srgbClr val="121212"/>
                </a:solidFill>
                <a:effectLst/>
                <a:latin typeface="-apple-system"/>
              </a:rPr>
              <a:t>分量）并求此时的</a:t>
            </a:r>
            <a:r>
              <a:rPr lang="en-US" altLang="zh-CN" i="0" dirty="0">
                <a:solidFill>
                  <a:srgbClr val="121212"/>
                </a:solidFill>
                <a:effectLst/>
                <a:latin typeface="-apple-system"/>
              </a:rPr>
              <a:t>IMF</a:t>
            </a:r>
            <a:r>
              <a:rPr lang="zh-CN" altLang="en-US" i="0" dirty="0">
                <a:solidFill>
                  <a:srgbClr val="121212"/>
                </a:solidFill>
                <a:effectLst/>
                <a:latin typeface="-apple-system"/>
              </a:rPr>
              <a:t>分量均值，并逐次迭代</a:t>
            </a:r>
            <a:endParaRPr lang="zh-CN" altLang="en-US" dirty="0"/>
          </a:p>
        </p:txBody>
      </p:sp>
      <p:pic>
        <p:nvPicPr>
          <p:cNvPr id="12" name="图片 11">
            <a:extLst>
              <a:ext uri="{FF2B5EF4-FFF2-40B4-BE49-F238E27FC236}">
                <a16:creationId xmlns:a16="http://schemas.microsoft.com/office/drawing/2014/main" id="{96EE020F-31F0-CDCE-C192-5BE46EB4D5DF}"/>
              </a:ext>
            </a:extLst>
          </p:cNvPr>
          <p:cNvPicPr>
            <a:picLocks noChangeAspect="1"/>
          </p:cNvPicPr>
          <p:nvPr/>
        </p:nvPicPr>
        <p:blipFill rotWithShape="1">
          <a:blip r:embed="rId2"/>
          <a:srcRect t="1535" b="3228"/>
          <a:stretch/>
        </p:blipFill>
        <p:spPr>
          <a:xfrm>
            <a:off x="949778" y="2107849"/>
            <a:ext cx="2728985" cy="4279908"/>
          </a:xfrm>
          <a:prstGeom prst="rect">
            <a:avLst/>
          </a:prstGeom>
        </p:spPr>
      </p:pic>
    </p:spTree>
    <p:extLst>
      <p:ext uri="{BB962C8B-B14F-4D97-AF65-F5344CB8AC3E}">
        <p14:creationId xmlns:p14="http://schemas.microsoft.com/office/powerpoint/2010/main" val="620216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1251309" y="1546708"/>
                <a:ext cx="9696091" cy="484401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假设</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𝑖</m:t>
                        </m:r>
                      </m:sub>
                    </m:sSub>
                  </m:oMath>
                </a14:m>
                <a:r>
                  <a:rPr lang="zh-CN" altLang="en-US" dirty="0">
                    <a:latin typeface="宋体" panose="02010600030101010101" pitchFamily="2" charset="-122"/>
                    <a:ea typeface="宋体" panose="02010600030101010101" pitchFamily="2" charset="-122"/>
                    <a:cs typeface="Times New Roman" panose="02020603050405020304" charset="0"/>
                  </a:rPr>
                  <a:t>为经过</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分解之后得到的第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个本证模态分量，</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个本征模态分量为</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𝐶</m:t>
                            </m:r>
                          </m:e>
                          <m:sub>
                            <m:r>
                              <a:rPr lang="en-US" altLang="zh-CN" i="1">
                                <a:latin typeface="Cambria Math" panose="02040503050406030204" pitchFamily="18" charset="0"/>
                                <a:ea typeface="宋体" panose="02010600030101010101" pitchFamily="2" charset="-122"/>
                                <a:cs typeface="Times New Roman" panose="02020603050405020304" charset="0"/>
                              </a:rPr>
                              <m:t>𝑖</m:t>
                            </m:r>
                          </m:sub>
                        </m:sSub>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e>
                    </m:acc>
                  </m:oMath>
                </a14:m>
                <a:r>
                  <a:rPr lang="zh-CN" altLang="en-US"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r>
                      <a:rPr lang="zh-CN" altLang="en-US" i="1" dirty="0" smtClean="0">
                        <a:latin typeface="Cambria Math" panose="02040503050406030204" pitchFamily="18" charset="0"/>
                        <a:ea typeface="宋体" panose="02010600030101010101" pitchFamily="2" charset="-122"/>
                        <a:cs typeface="Times New Roman" panose="02020603050405020304" charset="0"/>
                      </a:rPr>
                      <m:t>𝜈</m:t>
                    </m:r>
                    <m:r>
                      <m:rPr>
                        <m:sty m:val="p"/>
                      </m:rPr>
                      <a:rPr lang="en-US" altLang="zh-CN" i="1" baseline="30000" dirty="0">
                        <a:latin typeface="Cambria Math" panose="02040503050406030204" pitchFamily="18" charset="0"/>
                        <a:ea typeface="宋体" panose="02010600030101010101" pitchFamily="2" charset="-122"/>
                        <a:cs typeface="Times New Roman" panose="02020603050405020304" charset="0"/>
                      </a:rPr>
                      <m:t>j</m:t>
                    </m:r>
                  </m:oMath>
                </a14:m>
                <a:r>
                  <a:rPr lang="zh-CN" altLang="en-US" dirty="0">
                    <a:latin typeface="宋体" panose="02010600030101010101" pitchFamily="2" charset="-122"/>
                    <a:ea typeface="宋体" panose="02010600030101010101" pitchFamily="2" charset="-122"/>
                    <a:cs typeface="Times New Roman" panose="02020603050405020304" charset="0"/>
                  </a:rPr>
                  <a:t>为满足标准正态分布的高斯噪声信号，</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𝑗</m:t>
                    </m:r>
                    <m:r>
                      <a:rPr lang="en-US" altLang="zh-CN" i="1" dirty="0" smtClean="0">
                        <a:latin typeface="Cambria Math" panose="02040503050406030204" pitchFamily="18" charset="0"/>
                        <a:ea typeface="宋体" panose="02010600030101010101" pitchFamily="2" charset="-122"/>
                        <a:cs typeface="Times New Roman" panose="02020603050405020304" charset="0"/>
                      </a:rPr>
                      <m:t>=1,2,3…</m:t>
                    </m:r>
                    <m:r>
                      <a:rPr lang="en-US" altLang="zh-CN" i="1" dirty="0" smtClean="0">
                        <a:latin typeface="Cambria Math" panose="02040503050406030204" pitchFamily="18" charset="0"/>
                        <a:ea typeface="宋体" panose="02010600030101010101" pitchFamily="2" charset="-122"/>
                        <a:cs typeface="Times New Roman" panose="02020603050405020304" charset="0"/>
                      </a:rPr>
                      <m:t>𝑁</m:t>
                    </m:r>
                  </m:oMath>
                </a14:m>
                <a:r>
                  <a:rPr lang="zh-CN" altLang="en-US" dirty="0">
                    <a:latin typeface="宋体" panose="02010600030101010101" pitchFamily="2" charset="-122"/>
                    <a:ea typeface="宋体" panose="02010600030101010101" pitchFamily="2" charset="-122"/>
                    <a:cs typeface="Times New Roman" panose="02020603050405020304" charset="0"/>
                  </a:rPr>
                  <a:t>是加入噪声的次数，</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charset="0"/>
                      </a:rPr>
                      <m:t>𝜀</m:t>
                    </m:r>
                  </m:oMath>
                </a14:m>
                <a:r>
                  <a:rPr lang="zh-CN" altLang="en-US" dirty="0">
                    <a:latin typeface="宋体" panose="02010600030101010101" pitchFamily="2" charset="-122"/>
                    <a:ea typeface="宋体" panose="02010600030101010101" pitchFamily="2" charset="-122"/>
                    <a:cs typeface="Times New Roman" panose="02020603050405020304" charset="0"/>
                  </a:rPr>
                  <a:t>为白噪声的标准差，</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𝑦</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𝑡</m:t>
                    </m:r>
                    <m:r>
                      <a:rPr lang="en-US" altLang="zh-CN" b="0" i="1"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为待分解信号，</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分解步骤如下：</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将高斯白噪声加入到待分解信号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得到新信号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𝑡</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b="0" i="1" smtClean="0">
                            <a:latin typeface="Cambria Math" panose="02040503050406030204" pitchFamily="18" charset="0"/>
                            <a:ea typeface="宋体" panose="02010600030101010101" pitchFamily="2" charset="-122"/>
                            <a:cs typeface="Times New Roman" panose="02020603050405020304" charset="0"/>
                          </a:rPr>
                          <m:t>𝑞</m:t>
                        </m:r>
                      </m:sup>
                    </m:sSup>
                    <m:r>
                      <a:rPr lang="zh-CN" altLang="en-US" b="0" i="1" smtClean="0">
                        <a:latin typeface="Cambria Math" panose="02040503050406030204" pitchFamily="18" charset="0"/>
                        <a:ea typeface="宋体" panose="02010600030101010101" pitchFamily="2" charset="-122"/>
                        <a:cs typeface="Times New Roman" panose="02020603050405020304" charset="0"/>
                      </a:rPr>
                      <m:t>𝜀</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b="0" i="1" smtClean="0">
                            <a:latin typeface="Cambria Math" panose="02040503050406030204" pitchFamily="18" charset="0"/>
                            <a:ea typeface="宋体" panose="02010600030101010101" pitchFamily="2" charset="-122"/>
                            <a:cs typeface="Times New Roman" panose="02020603050405020304" charset="0"/>
                          </a:rPr>
                          <m:t>𝑗</m:t>
                        </m:r>
                      </m:sup>
                    </m:sSup>
                    <m:r>
                      <a:rPr lang="en-US" altLang="zh-CN" b="0" i="0" smtClean="0">
                        <a:latin typeface="Cambria Math" panose="02040503050406030204" pitchFamily="18" charset="0"/>
                        <a:ea typeface="宋体" panose="02010600030101010101" pitchFamily="2" charset="-122"/>
                        <a:cs typeface="Times New Roman" panose="02020603050405020304"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charset="0"/>
                      </a:rPr>
                      <m:t>t</m:t>
                    </m:r>
                    <m:r>
                      <a:rPr lang="en-US" altLang="zh-CN" b="0" i="0"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𝑞</m:t>
                    </m:r>
                    <m:r>
                      <a:rPr lang="en-US" altLang="zh-CN" i="1" dirty="0" smtClean="0">
                        <a:latin typeface="Cambria Math" panose="02040503050406030204" pitchFamily="18" charset="0"/>
                        <a:ea typeface="宋体" panose="02010600030101010101" pitchFamily="2" charset="-122"/>
                        <a:cs typeface="Times New Roman" panose="02020603050405020304" charset="0"/>
                      </a:rPr>
                      <m:t>=1,2</m:t>
                    </m:r>
                  </m:oMath>
                </a14:m>
                <a:r>
                  <a:rPr lang="en-US" altLang="zh-CN" dirty="0">
                    <a:latin typeface="宋体" panose="02010600030101010101" pitchFamily="2" charset="-122"/>
                    <a:ea typeface="宋体" panose="02010600030101010101" pitchFamily="2" charset="-122"/>
                    <a:cs typeface="Times New Roman" panose="02020603050405020304" charset="0"/>
                  </a:rPr>
                  <a:t>…</a:t>
                </a:r>
                <a:r>
                  <a:rPr lang="zh-CN" altLang="en-US" dirty="0">
                    <a:latin typeface="宋体" panose="02010600030101010101" pitchFamily="2" charset="-122"/>
                    <a:ea typeface="宋体" panose="02010600030101010101" pitchFamily="2" charset="-122"/>
                    <a:cs typeface="Times New Roman" panose="02020603050405020304" charset="0"/>
                  </a:rPr>
                  <a:t>对新信号进行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分解，得到第一阶本征模态分量</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r>
                      <a:rPr lang="zh-CN" altLang="en-US"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i="1" dirty="0">
                  <a:latin typeface="Cambria Math" panose="02040503050406030204" pitchFamily="18" charset="0"/>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𝐸</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𝑦</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𝑡</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i="1">
                              <a:latin typeface="Cambria Math" panose="02040503050406030204" pitchFamily="18" charset="0"/>
                              <a:ea typeface="宋体" panose="02010600030101010101" pitchFamily="2" charset="-122"/>
                              <a:cs typeface="Times New Roman" panose="02020603050405020304" charset="0"/>
                            </a:rPr>
                            <m:t>𝑞</m:t>
                          </m:r>
                        </m:sup>
                      </m:sSup>
                      <m:r>
                        <a:rPr lang="zh-CN" altLang="en-US" i="1">
                          <a:latin typeface="Cambria Math" panose="02040503050406030204" pitchFamily="18" charset="0"/>
                          <a:ea typeface="宋体" panose="02010600030101010101" pitchFamily="2" charset="-122"/>
                          <a:cs typeface="Times New Roman" panose="02020603050405020304" charset="0"/>
                        </a:rPr>
                        <m:t>𝜀</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i="1">
                              <a:latin typeface="Cambria Math" panose="02040503050406030204" pitchFamily="18" charset="0"/>
                              <a:ea typeface="宋体" panose="02010600030101010101" pitchFamily="2" charset="-122"/>
                              <a:cs typeface="Times New Roman" panose="02020603050405020304" charset="0"/>
                            </a:rPr>
                            <m:t>𝑗</m:t>
                          </m:r>
                        </m:sup>
                      </m:sSup>
                      <m:r>
                        <a:rPr lang="en-US" altLang="zh-CN">
                          <a:latin typeface="Cambria Math" panose="02040503050406030204" pitchFamily="18" charset="0"/>
                          <a:ea typeface="宋体" panose="02010600030101010101" pitchFamily="2" charset="-122"/>
                          <a:cs typeface="Times New Roman" panose="02020603050405020304" charset="0"/>
                        </a:rPr>
                        <m:t>(</m:t>
                      </m:r>
                      <m:r>
                        <m:rPr>
                          <m:sty m:val="p"/>
                        </m:rPr>
                        <a:rPr lang="en-US" altLang="zh-CN">
                          <a:latin typeface="Cambria Math" panose="02040503050406030204" pitchFamily="18" charset="0"/>
                          <a:ea typeface="宋体" panose="02010600030101010101" pitchFamily="2" charset="-122"/>
                          <a:cs typeface="Times New Roman" panose="02020603050405020304" charset="0"/>
                        </a:rPr>
                        <m:t>t</m:t>
                      </m:r>
                      <m:r>
                        <a:rPr lang="en-US" altLang="zh-CN">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 </m:t>
                      </m:r>
                      <m:sSubSup>
                        <m:sSub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e>
                        <m:sub>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sSup>
                        <m:s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𝑟</m:t>
                          </m:r>
                        </m:e>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p>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对产生的</a:t>
                </a:r>
                <a:r>
                  <a:rPr lang="en-US" altLang="zh-CN" dirty="0">
                    <a:latin typeface="宋体" panose="02010600030101010101" pitchFamily="2" charset="-122"/>
                    <a:ea typeface="宋体" panose="02010600030101010101" pitchFamily="2" charset="-122"/>
                    <a:cs typeface="Times New Roman" panose="02020603050405020304" charset="0"/>
                  </a:rPr>
                  <a:t>N</a:t>
                </a:r>
                <a:r>
                  <a:rPr lang="zh-CN" altLang="en-US" dirty="0">
                    <a:latin typeface="宋体" panose="02010600030101010101" pitchFamily="2" charset="-122"/>
                    <a:ea typeface="宋体" panose="02010600030101010101" pitchFamily="2" charset="-122"/>
                    <a:cs typeface="Times New Roman" panose="02020603050405020304" charset="0"/>
                  </a:rPr>
                  <a:t>个模态分量进行总体平均就得到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fPr>
                        <m:num>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num>
                        <m:den>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den>
                      </m:f>
                      <m:nary>
                        <m:naryPr>
                          <m:chr m:val="∑"/>
                          <m:limLoc m:val="subSup"/>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naryPr>
                        <m:sub>
                          <m:r>
                            <m:rPr>
                              <m:brk m:alnAt="25"/>
                            </m:rP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𝑡</m:t>
                          </m:r>
                          <m:r>
                            <a:rPr lang="en-US" altLang="zh-CN" b="0" i="1" dirty="0" smtClean="0">
                              <a:latin typeface="Cambria Math" panose="02040503050406030204" pitchFamily="18" charset="0"/>
                              <a:ea typeface="宋体" panose="02010600030101010101" pitchFamily="2" charset="-122"/>
                              <a:cs typeface="Times New Roman" panose="02020603050405020304" charset="0"/>
                            </a:rPr>
                            <m:t>)</m:t>
                          </m:r>
                        </m:e>
                      </m:nary>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1251309" y="1546708"/>
                <a:ext cx="9696091" cy="4844018"/>
              </a:xfrm>
              <a:prstGeom prst="rect">
                <a:avLst/>
              </a:prstGeom>
              <a:blipFill>
                <a:blip r:embed="rId2"/>
                <a:stretch>
                  <a:fillRect l="-503" r="-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651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78909CC-A887-4CAC-8AB2-DD85E540538B}"/>
                  </a:ext>
                </a:extLst>
              </p:cNvPr>
              <p:cNvSpPr/>
              <p:nvPr/>
            </p:nvSpPr>
            <p:spPr>
              <a:xfrm>
                <a:off x="1143160" y="1676387"/>
                <a:ext cx="9972136" cy="4805226"/>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计算去除第─个模态分量后的残差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4)</a:t>
                </a:r>
                <a:r>
                  <a:rPr lang="zh-CN" altLang="en-US" dirty="0">
                    <a:latin typeface="宋体" panose="02010600030101010101" pitchFamily="2" charset="-122"/>
                    <a:ea typeface="宋体" panose="02010600030101010101" pitchFamily="2" charset="-122"/>
                    <a:cs typeface="Times New Roman" panose="02020603050405020304" charset="0"/>
                  </a:rPr>
                  <a:t>在</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中加入正负成对高斯白噪声得到新信号，以新信号为载体进行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分解，得到第一阶模态分量</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oMath>
                </a14:m>
                <a:r>
                  <a:rPr lang="zh-CN" altLang="en-US" dirty="0">
                    <a:latin typeface="宋体" panose="02010600030101010101" pitchFamily="2" charset="-122"/>
                    <a:ea typeface="宋体" panose="02010600030101010101" pitchFamily="2" charset="-122"/>
                    <a:cs typeface="Times New Roman" panose="02020603050405020304" charset="0"/>
                  </a:rPr>
                  <a:t>，由此可以得到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a:latin typeface="Cambria Math" panose="02040503050406030204" pitchFamily="18" charset="0"/>
                            <a:ea typeface="宋体" panose="02010600030101010101" pitchFamily="2" charset="-122"/>
                            <a:cs typeface="Times New Roman" panose="02020603050405020304" charset="0"/>
                          </a:rPr>
                        </m:ctrlPr>
                      </m:fPr>
                      <m:num>
                        <m:r>
                          <a:rPr lang="en-US" altLang="zh-CN" i="1" dirty="0">
                            <a:latin typeface="Cambria Math" panose="02040503050406030204" pitchFamily="18" charset="0"/>
                            <a:ea typeface="宋体" panose="02010600030101010101" pitchFamily="2" charset="-122"/>
                            <a:cs typeface="Times New Roman" panose="02020603050405020304" charset="0"/>
                          </a:rPr>
                          <m:t>1</m:t>
                        </m:r>
                      </m:num>
                      <m:den>
                        <m:r>
                          <a:rPr lang="en-US" altLang="zh-CN" i="1" dirty="0">
                            <a:latin typeface="Cambria Math" panose="02040503050406030204" pitchFamily="18" charset="0"/>
                            <a:ea typeface="宋体" panose="02010600030101010101" pitchFamily="2" charset="-122"/>
                            <a:cs typeface="Times New Roman" panose="02020603050405020304" charset="0"/>
                          </a:rPr>
                          <m:t>𝑁</m:t>
                        </m:r>
                      </m:den>
                    </m:f>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𝑗</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e>
                    </m:nary>
                    <m:r>
                      <a:rPr lang="en-US" altLang="zh-CN"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5)</a:t>
                </a:r>
                <a:r>
                  <a:rPr lang="zh-CN" altLang="en-US" dirty="0">
                    <a:latin typeface="宋体" panose="02010600030101010101" pitchFamily="2" charset="-122"/>
                    <a:ea typeface="宋体" panose="02010600030101010101" pitchFamily="2" charset="-122"/>
                    <a:cs typeface="Times New Roman" panose="02020603050405020304" charset="0"/>
                  </a:rPr>
                  <a:t>计算去除第二个模态分量后的残差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6</a:t>
                </a:r>
                <a:r>
                  <a:rPr lang="zh-CN" altLang="en-US" dirty="0">
                    <a:latin typeface="宋体" panose="02010600030101010101" pitchFamily="2" charset="-122"/>
                    <a:ea typeface="宋体" panose="02010600030101010101" pitchFamily="2" charset="-122"/>
                    <a:cs typeface="Times New Roman" panose="02020603050405020304" charset="0"/>
                  </a:rPr>
                  <a:t>）重复上述步骤，直到获得的残差信号为单调函数，不能继续分解，算法结束。此时得到的本征模态分量数显为</a:t>
                </a:r>
                <a:r>
                  <a:rPr lang="en-US" altLang="zh-CN" dirty="0">
                    <a:latin typeface="宋体" panose="02010600030101010101" pitchFamily="2" charset="-122"/>
                    <a:ea typeface="宋体" panose="02010600030101010101" pitchFamily="2" charset="-122"/>
                    <a:cs typeface="Times New Roman" panose="02020603050405020304" charset="0"/>
                  </a:rPr>
                  <a:t>K</a:t>
                </a:r>
                <a:r>
                  <a:rPr lang="zh-CN" altLang="en-US" dirty="0">
                    <a:latin typeface="宋体" panose="02010600030101010101" pitchFamily="2" charset="-122"/>
                    <a:ea typeface="宋体" panose="02010600030101010101" pitchFamily="2" charset="-122"/>
                    <a:cs typeface="Times New Roman" panose="02020603050405020304" charset="0"/>
                  </a:rPr>
                  <a:t>，则原始信号</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被分解为</a:t>
                </a:r>
                <a:r>
                  <a:rPr lang="en-US" altLang="zh-CN" dirty="0">
                    <a:latin typeface="宋体" panose="02010600030101010101" pitchFamily="2" charset="-122"/>
                    <a:ea typeface="宋体" panose="02010600030101010101" pitchFamily="2" charset="-122"/>
                    <a:cs typeface="Times New Roman" panose="02020603050405020304" charset="0"/>
                  </a:rPr>
                  <a:t>:</a:t>
                </a: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r>
                        <a:rPr lang="en-US" altLang="zh-CN" i="1" dirty="0">
                          <a:latin typeface="Cambria Math" panose="02040503050406030204" pitchFamily="18" charset="0"/>
                          <a:ea typeface="宋体" panose="02010600030101010101" pitchFamily="2" charset="-122"/>
                          <a:cs typeface="Times New Roman" panose="02020603050405020304" charset="0"/>
                        </a:rPr>
                        <m:t>=</m:t>
                      </m:r>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𝑘</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𝐾</m:t>
                          </m:r>
                        </m:sup>
                        <m:e>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e>
                          </m:acc>
                        </m:e>
                      </m:nary>
                      <m:r>
                        <a:rPr lang="en-US" altLang="zh-CN" i="1" dirty="0">
                          <a:latin typeface="Cambria Math" panose="02040503050406030204" pitchFamily="18" charset="0"/>
                          <a:ea typeface="宋体" panose="02010600030101010101" pitchFamily="2" charset="-122"/>
                          <a:cs typeface="Times New Roman" panose="02020603050405020304" charset="0"/>
                        </a:rPr>
                        <m:t>+</m:t>
                      </m:r>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矩形 7">
                <a:extLst>
                  <a:ext uri="{FF2B5EF4-FFF2-40B4-BE49-F238E27FC236}">
                    <a16:creationId xmlns:a16="http://schemas.microsoft.com/office/drawing/2014/main" id="{C78909CC-A887-4CAC-8AB2-DD85E540538B}"/>
                  </a:ext>
                </a:extLst>
              </p:cNvPr>
              <p:cNvSpPr>
                <a:spLocks noRot="1" noChangeAspect="1" noMove="1" noResize="1" noEditPoints="1" noAdjustHandles="1" noChangeArrowheads="1" noChangeShapeType="1" noTextEdit="1"/>
              </p:cNvSpPr>
              <p:nvPr/>
            </p:nvSpPr>
            <p:spPr>
              <a:xfrm>
                <a:off x="1143160" y="1676387"/>
                <a:ext cx="9972136" cy="4805226"/>
              </a:xfrm>
              <a:prstGeom prst="rect">
                <a:avLst/>
              </a:prstGeom>
              <a:blipFill>
                <a:blip r:embed="rId2"/>
                <a:stretch>
                  <a:fillRect l="-550" r="-1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03B22E3-7C99-4617-9DCF-5E5BB9F5896E}"/>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Tree>
    <p:extLst>
      <p:ext uri="{BB962C8B-B14F-4D97-AF65-F5344CB8AC3E}">
        <p14:creationId xmlns:p14="http://schemas.microsoft.com/office/powerpoint/2010/main" val="855091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529CC4-809B-2A99-D6B8-378B7E38CF01}"/>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流程图</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5E01D6DA-C4E3-3205-19D7-4CC2084FC856}"/>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
        <p:nvSpPr>
          <p:cNvPr id="8" name="矩形: 圆角 7">
            <a:extLst>
              <a:ext uri="{FF2B5EF4-FFF2-40B4-BE49-F238E27FC236}">
                <a16:creationId xmlns:a16="http://schemas.microsoft.com/office/drawing/2014/main" id="{E9232295-599A-5F84-C46B-B6E675DADC17}"/>
              </a:ext>
            </a:extLst>
          </p:cNvPr>
          <p:cNvSpPr/>
          <p:nvPr/>
        </p:nvSpPr>
        <p:spPr>
          <a:xfrm>
            <a:off x="753837" y="2026376"/>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健康因子</a:t>
            </a:r>
          </a:p>
        </p:txBody>
      </p:sp>
      <p:sp>
        <p:nvSpPr>
          <p:cNvPr id="10" name="矩形: 圆角 9">
            <a:extLst>
              <a:ext uri="{FF2B5EF4-FFF2-40B4-BE49-F238E27FC236}">
                <a16:creationId xmlns:a16="http://schemas.microsoft.com/office/drawing/2014/main" id="{80990A1B-153B-89FD-E953-74A3F4974A68}"/>
              </a:ext>
            </a:extLst>
          </p:cNvPr>
          <p:cNvSpPr/>
          <p:nvPr/>
        </p:nvSpPr>
        <p:spPr>
          <a:xfrm>
            <a:off x="3094265" y="2026375"/>
            <a:ext cx="2373085"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Pearson</a:t>
            </a:r>
            <a:r>
              <a:rPr lang="zh-CN" altLang="en-US" dirty="0"/>
              <a:t>和</a:t>
            </a:r>
            <a:r>
              <a:rPr lang="en-US" altLang="zh-CN" dirty="0"/>
              <a:t>Spearman</a:t>
            </a:r>
            <a:endParaRPr lang="zh-CN" altLang="en-US" dirty="0"/>
          </a:p>
        </p:txBody>
      </p:sp>
      <p:sp>
        <p:nvSpPr>
          <p:cNvPr id="15" name="箭头: 右 14">
            <a:extLst>
              <a:ext uri="{FF2B5EF4-FFF2-40B4-BE49-F238E27FC236}">
                <a16:creationId xmlns:a16="http://schemas.microsoft.com/office/drawing/2014/main" id="{421439C4-4056-CF56-6873-5201E6F50F86}"/>
              </a:ext>
            </a:extLst>
          </p:cNvPr>
          <p:cNvSpPr/>
          <p:nvPr/>
        </p:nvSpPr>
        <p:spPr>
          <a:xfrm>
            <a:off x="2193472"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6B72D54-36B5-0108-DBBA-9BB2C3ABB6F5}"/>
              </a:ext>
            </a:extLst>
          </p:cNvPr>
          <p:cNvSpPr/>
          <p:nvPr/>
        </p:nvSpPr>
        <p:spPr>
          <a:xfrm>
            <a:off x="6436180" y="2026375"/>
            <a:ext cx="2231572" cy="58356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CEEMDAN</a:t>
            </a:r>
            <a:r>
              <a:rPr lang="zh-CN" altLang="en-US" dirty="0"/>
              <a:t>分解</a:t>
            </a:r>
          </a:p>
        </p:txBody>
      </p:sp>
      <p:sp>
        <p:nvSpPr>
          <p:cNvPr id="17" name="箭头: 右 16">
            <a:extLst>
              <a:ext uri="{FF2B5EF4-FFF2-40B4-BE49-F238E27FC236}">
                <a16:creationId xmlns:a16="http://schemas.microsoft.com/office/drawing/2014/main" id="{67317F2B-ADCF-9054-297E-ED3589664594}"/>
              </a:ext>
            </a:extLst>
          </p:cNvPr>
          <p:cNvSpPr/>
          <p:nvPr/>
        </p:nvSpPr>
        <p:spPr>
          <a:xfrm>
            <a:off x="5535386"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8E482769-654C-75CC-46AA-33CEA5D47BD9}"/>
              </a:ext>
            </a:extLst>
          </p:cNvPr>
          <p:cNvSpPr/>
          <p:nvPr/>
        </p:nvSpPr>
        <p:spPr>
          <a:xfrm>
            <a:off x="9680123" y="2024698"/>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SVR</a:t>
            </a:r>
            <a:endParaRPr lang="zh-CN" altLang="en-US" dirty="0"/>
          </a:p>
        </p:txBody>
      </p:sp>
      <p:sp>
        <p:nvSpPr>
          <p:cNvPr id="19" name="箭头: 右 18">
            <a:extLst>
              <a:ext uri="{FF2B5EF4-FFF2-40B4-BE49-F238E27FC236}">
                <a16:creationId xmlns:a16="http://schemas.microsoft.com/office/drawing/2014/main" id="{FA19F84A-A371-C0B5-8F47-0E83691E7261}"/>
              </a:ext>
            </a:extLst>
          </p:cNvPr>
          <p:cNvSpPr/>
          <p:nvPr/>
        </p:nvSpPr>
        <p:spPr>
          <a:xfrm>
            <a:off x="8735789"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F150918-547A-10C0-F38C-33D48A36AFF8}"/>
              </a:ext>
            </a:extLst>
          </p:cNvPr>
          <p:cNvSpPr/>
          <p:nvPr/>
        </p:nvSpPr>
        <p:spPr>
          <a:xfrm>
            <a:off x="606879" y="3087733"/>
            <a:ext cx="1817914" cy="936172"/>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电压最低点的时间</a:t>
            </a:r>
          </a:p>
        </p:txBody>
      </p:sp>
      <p:sp>
        <p:nvSpPr>
          <p:cNvPr id="4" name="椭圆 3">
            <a:extLst>
              <a:ext uri="{FF2B5EF4-FFF2-40B4-BE49-F238E27FC236}">
                <a16:creationId xmlns:a16="http://schemas.microsoft.com/office/drawing/2014/main" id="{F92DE6E3-6878-6775-F656-9AA5E5F1DBFB}"/>
              </a:ext>
            </a:extLst>
          </p:cNvPr>
          <p:cNvSpPr/>
          <p:nvPr/>
        </p:nvSpPr>
        <p:spPr>
          <a:xfrm>
            <a:off x="9625695" y="2957814"/>
            <a:ext cx="1480456" cy="942372"/>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pso</a:t>
            </a:r>
            <a:endParaRPr lang="zh-CN" altLang="en-US" dirty="0"/>
          </a:p>
        </p:txBody>
      </p:sp>
    </p:spTree>
    <p:extLst>
      <p:ext uri="{BB962C8B-B14F-4D97-AF65-F5344CB8AC3E}">
        <p14:creationId xmlns:p14="http://schemas.microsoft.com/office/powerpoint/2010/main" val="375492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529CC4-809B-2A99-D6B8-378B7E38CF01}"/>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PSO</a:t>
            </a:r>
            <a:r>
              <a:rPr lang="zh-CN" altLang="en-US" sz="3200" dirty="0">
                <a:latin typeface="Times New Roman" panose="02020603050405020304" charset="0"/>
                <a:ea typeface="等线" panose="02010600030101010101" charset="-122"/>
                <a:cs typeface="Times New Roman" panose="02020603050405020304" charset="0"/>
              </a:rPr>
              <a:t>优化</a:t>
            </a:r>
            <a:r>
              <a:rPr lang="en-US" altLang="zh-CN" sz="3200" dirty="0">
                <a:latin typeface="Times New Roman" panose="02020603050405020304" charset="0"/>
                <a:ea typeface="等线" panose="02010600030101010101" charset="-122"/>
                <a:cs typeface="Times New Roman" panose="02020603050405020304" charset="0"/>
              </a:rPr>
              <a:t>SVR</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5E01D6DA-C4E3-3205-19D7-4CC2084FC856}"/>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6" name="图片 5">
            <a:extLst>
              <a:ext uri="{FF2B5EF4-FFF2-40B4-BE49-F238E27FC236}">
                <a16:creationId xmlns:a16="http://schemas.microsoft.com/office/drawing/2014/main" id="{52AA1421-2738-6839-D77F-E48CADA716F8}"/>
              </a:ext>
            </a:extLst>
          </p:cNvPr>
          <p:cNvPicPr>
            <a:picLocks noChangeAspect="1"/>
          </p:cNvPicPr>
          <p:nvPr/>
        </p:nvPicPr>
        <p:blipFill rotWithShape="1">
          <a:blip r:embed="rId2"/>
          <a:srcRect r="28998"/>
          <a:stretch/>
        </p:blipFill>
        <p:spPr>
          <a:xfrm>
            <a:off x="1563460" y="1495166"/>
            <a:ext cx="3003097" cy="610619"/>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CF611A6-0FE4-52D8-309D-D844431E889E}"/>
                  </a:ext>
                </a:extLst>
              </p:cNvPr>
              <p:cNvSpPr txBox="1"/>
              <p:nvPr/>
            </p:nvSpPr>
            <p:spPr>
              <a:xfrm>
                <a:off x="7178221" y="1896281"/>
                <a:ext cx="4028624" cy="2308324"/>
              </a:xfrm>
              <a:prstGeom prst="rect">
                <a:avLst/>
              </a:prstGeom>
              <a:noFill/>
            </p:spPr>
            <p:txBody>
              <a:bodyPr wrap="square">
                <a:spAutoFit/>
              </a:bodyPr>
              <a:lstStyle/>
              <a:p>
                <a:r>
                  <a:rPr lang="zh-CN" altLang="en-US" dirty="0"/>
                  <a:t>惩罚因子</a:t>
                </a:r>
                <a14:m>
                  <m:oMath xmlns:m="http://schemas.openxmlformats.org/officeDocument/2006/math">
                    <m:r>
                      <a:rPr lang="en-US" altLang="zh-CN" i="1" dirty="0" smtClean="0">
                        <a:latin typeface="Cambria Math" panose="02040503050406030204" pitchFamily="18" charset="0"/>
                      </a:rPr>
                      <m:t>𝐶</m:t>
                    </m:r>
                  </m:oMath>
                </a14:m>
                <a:r>
                  <a:rPr lang="zh-CN" altLang="en-US" dirty="0"/>
                  <a:t>：平衡SVM的置信度系数和经验风险</a:t>
                </a:r>
                <a:r>
                  <a:rPr lang="en-US" altLang="zh-CN" dirty="0"/>
                  <a:t>(</a:t>
                </a:r>
                <a14:m>
                  <m:oMath xmlns:m="http://schemas.openxmlformats.org/officeDocument/2006/math">
                    <m:r>
                      <a:rPr lang="en-US" altLang="zh-CN" i="1" dirty="0" smtClean="0">
                        <a:latin typeface="Cambria Math" panose="02040503050406030204" pitchFamily="18" charset="0"/>
                      </a:rPr>
                      <m:t>𝐶</m:t>
                    </m:r>
                  </m:oMath>
                </a14:m>
                <a:r>
                  <a:rPr lang="zh-CN" altLang="en-US" dirty="0"/>
                  <a:t>越小，拟合误差越大，经验风险越高，但泛化能力增强。</a:t>
                </a:r>
                <a14:m>
                  <m:oMath xmlns:m="http://schemas.openxmlformats.org/officeDocument/2006/math">
                    <m:r>
                      <a:rPr lang="en-US" altLang="zh-CN" i="1" dirty="0" smtClean="0">
                        <a:latin typeface="Cambria Math" panose="02040503050406030204" pitchFamily="18" charset="0"/>
                      </a:rPr>
                      <m:t>𝐶</m:t>
                    </m:r>
                  </m:oMath>
                </a14:m>
                <a:r>
                  <a:rPr lang="zh-CN" altLang="en-US" dirty="0"/>
                  <a:t>越大，拟合误差越小，但其泛化能力减弱</a:t>
                </a:r>
                <a:r>
                  <a:rPr lang="en-US" altLang="zh-CN" dirty="0"/>
                  <a:t>)</a:t>
                </a:r>
              </a:p>
              <a:p>
                <a:endParaRPr lang="en-US" altLang="zh-CN" dirty="0"/>
              </a:p>
              <a:p>
                <a:r>
                  <a:rPr lang="zh-CN" altLang="en-US" dirty="0"/>
                  <a:t>核宽度</a:t>
                </a:r>
                <a14:m>
                  <m:oMath xmlns:m="http://schemas.openxmlformats.org/officeDocument/2006/math">
                    <m:r>
                      <a:rPr lang="zh-CN" altLang="en-US" i="1" dirty="0" smtClean="0">
                        <a:latin typeface="Cambria Math" panose="02040503050406030204" pitchFamily="18" charset="0"/>
                      </a:rPr>
                      <m:t>𝜎</m:t>
                    </m:r>
                  </m:oMath>
                </a14:m>
                <a:r>
                  <a:rPr lang="zh-CN" altLang="en-US" dirty="0"/>
                  <a:t>：较小的核宽度会导致局部优化，导致SVR的过度训练。但如果太大，就会导致训练不足。</a:t>
                </a:r>
              </a:p>
            </p:txBody>
          </p:sp>
        </mc:Choice>
        <mc:Fallback xmlns="">
          <p:sp>
            <p:nvSpPr>
              <p:cNvPr id="13" name="文本框 12">
                <a:extLst>
                  <a:ext uri="{FF2B5EF4-FFF2-40B4-BE49-F238E27FC236}">
                    <a16:creationId xmlns:a16="http://schemas.microsoft.com/office/drawing/2014/main" id="{3CF611A6-0FE4-52D8-309D-D844431E889E}"/>
                  </a:ext>
                </a:extLst>
              </p:cNvPr>
              <p:cNvSpPr txBox="1">
                <a:spLocks noRot="1" noChangeAspect="1" noMove="1" noResize="1" noEditPoints="1" noAdjustHandles="1" noChangeArrowheads="1" noChangeShapeType="1" noTextEdit="1"/>
              </p:cNvSpPr>
              <p:nvPr/>
            </p:nvSpPr>
            <p:spPr>
              <a:xfrm>
                <a:off x="7178221" y="1896281"/>
                <a:ext cx="4028624" cy="2308324"/>
              </a:xfrm>
              <a:prstGeom prst="rect">
                <a:avLst/>
              </a:prstGeom>
              <a:blipFill>
                <a:blip r:embed="rId3"/>
                <a:stretch>
                  <a:fillRect l="-1364" t="-1319" r="-6970" b="-3166"/>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1DD523D8-D2FB-0D59-BF43-9E3A27BCADB3}"/>
              </a:ext>
            </a:extLst>
          </p:cNvPr>
          <p:cNvPicPr>
            <a:picLocks noChangeAspect="1"/>
          </p:cNvPicPr>
          <p:nvPr/>
        </p:nvPicPr>
        <p:blipFill rotWithShape="1">
          <a:blip r:embed="rId4"/>
          <a:srcRect l="17518" r="17810"/>
          <a:stretch/>
        </p:blipFill>
        <p:spPr>
          <a:xfrm>
            <a:off x="1548602" y="2176888"/>
            <a:ext cx="3408141" cy="2251369"/>
          </a:xfrm>
          <a:prstGeom prst="rect">
            <a:avLst/>
          </a:prstGeom>
        </p:spPr>
      </p:pic>
      <p:pic>
        <p:nvPicPr>
          <p:cNvPr id="25" name="图片 24">
            <a:extLst>
              <a:ext uri="{FF2B5EF4-FFF2-40B4-BE49-F238E27FC236}">
                <a16:creationId xmlns:a16="http://schemas.microsoft.com/office/drawing/2014/main" id="{275A373D-FAF1-E05D-1061-2C35AEDA4469}"/>
              </a:ext>
            </a:extLst>
          </p:cNvPr>
          <p:cNvPicPr>
            <a:picLocks noChangeAspect="1"/>
          </p:cNvPicPr>
          <p:nvPr/>
        </p:nvPicPr>
        <p:blipFill>
          <a:blip r:embed="rId5"/>
          <a:stretch>
            <a:fillRect/>
          </a:stretch>
        </p:blipFill>
        <p:spPr>
          <a:xfrm>
            <a:off x="1248455" y="4664239"/>
            <a:ext cx="4335916" cy="568080"/>
          </a:xfrm>
          <a:prstGeom prst="rect">
            <a:avLst/>
          </a:prstGeom>
        </p:spPr>
      </p:pic>
      <p:pic>
        <p:nvPicPr>
          <p:cNvPr id="27" name="图片 26">
            <a:extLst>
              <a:ext uri="{FF2B5EF4-FFF2-40B4-BE49-F238E27FC236}">
                <a16:creationId xmlns:a16="http://schemas.microsoft.com/office/drawing/2014/main" id="{AC471E4E-24DC-54DE-DF82-46CDA8573B2A}"/>
              </a:ext>
            </a:extLst>
          </p:cNvPr>
          <p:cNvPicPr>
            <a:picLocks noChangeAspect="1"/>
          </p:cNvPicPr>
          <p:nvPr/>
        </p:nvPicPr>
        <p:blipFill>
          <a:blip r:embed="rId6"/>
          <a:stretch>
            <a:fillRect/>
          </a:stretch>
        </p:blipFill>
        <p:spPr>
          <a:xfrm>
            <a:off x="2008074" y="5387496"/>
            <a:ext cx="2948669" cy="779533"/>
          </a:xfrm>
          <a:prstGeom prst="rect">
            <a:avLst/>
          </a:prstGeom>
        </p:spPr>
      </p:pic>
    </p:spTree>
    <p:extLst>
      <p:ext uri="{BB962C8B-B14F-4D97-AF65-F5344CB8AC3E}">
        <p14:creationId xmlns:p14="http://schemas.microsoft.com/office/powerpoint/2010/main" val="103018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5824</TotalTime>
  <Words>1073</Words>
  <Application>Microsoft Office PowerPoint</Application>
  <PresentationFormat>宽屏</PresentationFormat>
  <Paragraphs>83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等线</vt:lpstr>
      <vt:lpstr>等线 Light</vt:lpstr>
      <vt:lpstr>宋体</vt:lpstr>
      <vt:lpstr>微软雅黑</vt:lpstr>
      <vt:lpstr>Arial</vt:lpstr>
      <vt:lpstr>Cambria Math</vt:lpstr>
      <vt:lpstr>Times New Roman</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wuyan deng</cp:lastModifiedBy>
  <cp:revision>723</cp:revision>
  <dcterms:created xsi:type="dcterms:W3CDTF">2020-05-07T06:59:00Z</dcterms:created>
  <dcterms:modified xsi:type="dcterms:W3CDTF">2023-09-15T04:20:13Z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