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424" r:id="rId2"/>
    <p:sldId id="422" r:id="rId3"/>
    <p:sldId id="423" r:id="rId4"/>
    <p:sldId id="402" r:id="rId5"/>
    <p:sldId id="435" r:id="rId6"/>
    <p:sldId id="433" r:id="rId7"/>
    <p:sldId id="427" r:id="rId8"/>
    <p:sldId id="428" r:id="rId9"/>
    <p:sldId id="429" r:id="rId10"/>
    <p:sldId id="430" r:id="rId11"/>
    <p:sldId id="431" r:id="rId12"/>
    <p:sldId id="403" r:id="rId13"/>
    <p:sldId id="407" r:id="rId14"/>
    <p:sldId id="404" r:id="rId15"/>
    <p:sldId id="405" r:id="rId16"/>
    <p:sldId id="408" r:id="rId17"/>
    <p:sldId id="414" r:id="rId18"/>
    <p:sldId id="412" r:id="rId19"/>
    <p:sldId id="415" r:id="rId20"/>
    <p:sldId id="416" r:id="rId21"/>
    <p:sldId id="409" r:id="rId22"/>
    <p:sldId id="410" r:id="rId23"/>
    <p:sldId id="411"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黄 世洲" initials="黄" lastIdx="1" clrIdx="0"/>
  <p:cmAuthor id="2" name="Lenovo" initials="L" lastIdx="1" clrIdx="1"/>
  <p:cmAuthor id="3" name="ji h" initials="jh" lastIdx="5" clrIdx="2">
    <p:extLst>
      <p:ext uri="{19B8F6BF-5375-455C-9EA6-DF929625EA0E}">
        <p15:presenceInfo xmlns:p15="http://schemas.microsoft.com/office/powerpoint/2012/main" userId="ji 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62A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p:restoredTop sz="96405"/>
  </p:normalViewPr>
  <p:slideViewPr>
    <p:cSldViewPr snapToGrid="0" snapToObjects="1">
      <p:cViewPr varScale="1">
        <p:scale>
          <a:sx n="88" d="100"/>
          <a:sy n="88" d="100"/>
        </p:scale>
        <p:origin x="168"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3-05-15T17:21:04.095" idx="4">
    <p:pos x="10" y="10"/>
    <p:text/>
    <p:extLst>
      <p:ext uri="{C676402C-5697-4E1C-873F-D02D1690AC5C}">
        <p15:threadingInfo xmlns:p15="http://schemas.microsoft.com/office/powerpoint/2012/main"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3" dt="2023-05-15T17:21:04.095" idx="1">
    <p:pos x="10" y="10"/>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3-05-15T17:21:04.095" idx="3">
    <p:pos x="10" y="10"/>
    <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23-05-15T17:21:04.095" idx="1">
    <p:pos x="10" y="10"/>
    <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23-05-15T17:21:04.095" idx="1">
    <p:pos x="10" y="10"/>
    <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3" dt="2023-05-15T17:21:04.095" idx="1">
    <p:pos x="10" y="10"/>
    <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3" dt="2023-05-15T17:21:04.095" idx="1">
    <p:pos x="10" y="10"/>
    <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3" dt="2023-05-15T17:21:04.095" idx="1">
    <p:pos x="10" y="10"/>
    <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3" dt="2023-05-15T17:21:04.095" idx="1">
    <p:pos x="10" y="10"/>
    <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3" dt="2023-05-15T17:21:04.095"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E8C97-4C3E-274D-ADF9-06A9D5CCD4E7}" type="datetimeFigureOut">
              <a:rPr kumimoji="1" lang="zh-CN" altLang="en-US" smtClean="0"/>
              <a:t>2023/9/15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509642-7F20-7B44-AA23-5639F927B66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3428999"/>
            <a:ext cx="9144000" cy="1548641"/>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5122416"/>
            <a:ext cx="9144000" cy="111192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563AA19-5EE1-E14F-8F67-5DD820B5DD9A}" type="datetime1">
              <a:rPr kumimoji="1" lang="zh-CN" altLang="en-US" smtClean="0"/>
              <a:t>2023/9/15</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A24671CF-4B0D-884F-B66F-182E7711CDE4}" type="datetime1">
              <a:rPr kumimoji="1" lang="zh-CN" altLang="en-US" smtClean="0"/>
              <a:t>2023/9/15</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8" name="标题 1"/>
          <p:cNvSpPr>
            <a:spLocks noGrp="1"/>
          </p:cNvSpPr>
          <p:nvPr>
            <p:ph type="title"/>
          </p:nvPr>
        </p:nvSpPr>
        <p:spPr>
          <a:xfrm>
            <a:off x="838200" y="192224"/>
            <a:ext cx="8908774" cy="1325563"/>
          </a:xfrm>
        </p:spPr>
        <p:txBody>
          <a:bodyPr/>
          <a:lstStyle>
            <a:lvl1pPr>
              <a:defRPr b="1">
                <a:solidFill>
                  <a:srgbClr val="C00000"/>
                </a:solidFill>
              </a:defRPr>
            </a:lvl1pPr>
          </a:lstStyle>
          <a:p>
            <a:r>
              <a:rPr lang="zh-CN" altLang="en-US"/>
              <a:t>单击此处编辑母版标题样式</a:t>
            </a:r>
            <a:endParaRPr lang="zh-CN" altLang="en-US" dirty="0"/>
          </a:p>
        </p:txBody>
      </p:sp>
      <p:cxnSp>
        <p:nvCxnSpPr>
          <p:cNvPr id="10" name="直线连接符 8"/>
          <p:cNvCxnSpPr/>
          <p:nvPr/>
        </p:nvCxnSpPr>
        <p:spPr>
          <a:xfrm>
            <a:off x="838200" y="1469182"/>
            <a:ext cx="997694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rot="5400000">
            <a:off x="449752" y="1591666"/>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8" name="标题 1"/>
          <p:cNvSpPr>
            <a:spLocks noGrp="1"/>
          </p:cNvSpPr>
          <p:nvPr>
            <p:ph type="title"/>
          </p:nvPr>
        </p:nvSpPr>
        <p:spPr>
          <a:xfrm>
            <a:off x="838200" y="192224"/>
            <a:ext cx="8908774" cy="1325563"/>
          </a:xfrm>
        </p:spPr>
        <p:txBody>
          <a:bodyPr/>
          <a:lstStyle>
            <a:lvl1pPr>
              <a:defRPr b="1">
                <a:solidFill>
                  <a:srgbClr val="C00000"/>
                </a:solidFill>
              </a:defRPr>
            </a:lvl1pPr>
          </a:lstStyle>
          <a:p>
            <a:r>
              <a:rPr lang="zh-CN" altLang="en-US"/>
              <a:t>单击此处编辑母版标题样式</a:t>
            </a:r>
          </a:p>
        </p:txBody>
      </p:sp>
      <p:cxnSp>
        <p:nvCxnSpPr>
          <p:cNvPr id="10" name="直线连接符 8"/>
          <p:cNvCxnSpPr/>
          <p:nvPr/>
        </p:nvCxnSpPr>
        <p:spPr>
          <a:xfrm>
            <a:off x="838200" y="1469182"/>
            <a:ext cx="997694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rot="5400000">
            <a:off x="449752" y="1591666"/>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199" y="324293"/>
            <a:ext cx="9202445" cy="839972"/>
          </a:xfrm>
        </p:spPr>
        <p:txBody>
          <a:bodyPr>
            <a:normAutofit/>
          </a:bodyPr>
          <a:lstStyle>
            <a:lvl1pPr>
              <a:defRPr sz="4000" b="1">
                <a:solidFill>
                  <a:srgbClr val="C00000"/>
                </a:solidFill>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838200" y="1444496"/>
            <a:ext cx="10515600" cy="4732467"/>
          </a:xfrm>
        </p:spPr>
        <p:txBody>
          <a:bodyPr>
            <a:normAutofit/>
          </a:bodyPr>
          <a:lstStyle>
            <a:lvl1pPr>
              <a:defRPr sz="2800"/>
            </a:lvl1pPr>
            <a:lvl2pPr>
              <a:defRPr sz="2400"/>
            </a:lvl2pPr>
            <a:lvl3pPr>
              <a:defRPr sz="2000"/>
            </a:lvl3pPr>
            <a:lvl4pPr>
              <a:defRPr sz="1800"/>
            </a:lvl4pPr>
            <a:lvl5pPr>
              <a:defRPr sz="18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cxnSp>
        <p:nvCxnSpPr>
          <p:cNvPr id="9" name="直线连接符 8"/>
          <p:cNvCxnSpPr/>
          <p:nvPr/>
        </p:nvCxnSpPr>
        <p:spPr>
          <a:xfrm>
            <a:off x="838200" y="1277797"/>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五边形 11"/>
          <p:cNvSpPr/>
          <p:nvPr/>
        </p:nvSpPr>
        <p:spPr>
          <a:xfrm rot="5400000">
            <a:off x="437522" y="140083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 name="图片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8299" y="80100"/>
            <a:ext cx="1215501" cy="114093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464882"/>
            <a:ext cx="10515600" cy="2826672"/>
          </a:xfrm>
        </p:spPr>
        <p:txBody>
          <a:bodyPr anchor="b">
            <a:normAutofit/>
          </a:bodyPr>
          <a:lstStyle>
            <a:lvl1pPr>
              <a:defRPr sz="4800" b="1"/>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cxnSp>
        <p:nvCxnSpPr>
          <p:cNvPr id="12" name="直线连接符 8"/>
          <p:cNvCxnSpPr/>
          <p:nvPr/>
        </p:nvCxnSpPr>
        <p:spPr>
          <a:xfrm>
            <a:off x="801975" y="4446613"/>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五边形 15"/>
          <p:cNvSpPr/>
          <p:nvPr/>
        </p:nvSpPr>
        <p:spPr>
          <a:xfrm rot="5400000">
            <a:off x="401297" y="455870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3" name="图片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8299" y="80100"/>
            <a:ext cx="1215501" cy="114093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444496"/>
            <a:ext cx="5181600" cy="4732467"/>
          </a:xfrm>
        </p:spPr>
        <p:txBody>
          <a:bodyPr>
            <a:normAutofit/>
          </a:bodyPr>
          <a:lstStyle>
            <a:lvl1pPr>
              <a:defRPr sz="3200"/>
            </a:lvl1pPr>
            <a:lvl2pPr>
              <a:defRPr sz="2800"/>
            </a:lvl2pPr>
            <a:lvl3pPr>
              <a:defRPr sz="2400"/>
            </a:lvl3pPr>
            <a:lvl4pPr>
              <a:defRPr sz="2000"/>
            </a:lvl4pPr>
            <a:lvl5pPr>
              <a:defRPr sz="20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p:cNvSpPr>
            <a:spLocks noGrp="1"/>
          </p:cNvSpPr>
          <p:nvPr>
            <p:ph sz="half" idx="2"/>
          </p:nvPr>
        </p:nvSpPr>
        <p:spPr>
          <a:xfrm>
            <a:off x="6172200" y="1444496"/>
            <a:ext cx="5181600" cy="4732467"/>
          </a:xfrm>
        </p:spPr>
        <p:txBody>
          <a:bodyPr>
            <a:normAutofit/>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2" name="标题 1"/>
          <p:cNvSpPr>
            <a:spLocks noGrp="1"/>
          </p:cNvSpPr>
          <p:nvPr>
            <p:ph type="title"/>
          </p:nvPr>
        </p:nvSpPr>
        <p:spPr>
          <a:xfrm>
            <a:off x="838200" y="324293"/>
            <a:ext cx="9220200" cy="839972"/>
          </a:xfrm>
        </p:spPr>
        <p:txBody>
          <a:bodyPr>
            <a:normAutofit/>
          </a:bodyPr>
          <a:lstStyle>
            <a:lvl1pPr>
              <a:defRPr sz="4000" b="1">
                <a:solidFill>
                  <a:srgbClr val="C00000"/>
                </a:solidFill>
              </a:defRPr>
            </a:lvl1pPr>
          </a:lstStyle>
          <a:p>
            <a:r>
              <a:rPr lang="zh-CN" altLang="en-US"/>
              <a:t>单击此处编辑母版标题样式</a:t>
            </a:r>
            <a:endParaRPr lang="zh-CN" altLang="en-US" dirty="0"/>
          </a:p>
        </p:txBody>
      </p:sp>
      <p:cxnSp>
        <p:nvCxnSpPr>
          <p:cNvPr id="17" name="直线连接符 8"/>
          <p:cNvCxnSpPr/>
          <p:nvPr/>
        </p:nvCxnSpPr>
        <p:spPr>
          <a:xfrm>
            <a:off x="838200" y="1277797"/>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五边形 19"/>
          <p:cNvSpPr/>
          <p:nvPr/>
        </p:nvSpPr>
        <p:spPr>
          <a:xfrm rot="5400000">
            <a:off x="437522" y="140083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 name="图片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8299" y="80100"/>
            <a:ext cx="1215501" cy="114093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DFFABD60-8210-8B47-AC0A-C3D8D0CC4B37}" type="datetime1">
              <a:rPr kumimoji="1" lang="zh-CN" altLang="en-US" smtClean="0"/>
              <a:t>2023/9/15</a:t>
            </a:fld>
            <a:endParaRPr kumimoji="1"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1347ECF2-D59A-DF42-BC11-D7EA8F8B97B5}" type="datetime1">
              <a:rPr kumimoji="1" lang="zh-CN" altLang="en-US" smtClean="0"/>
              <a:t>2023/9/15</a:t>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73F2449-682B-5647-A2CF-535336582DB0}" type="datetime1">
              <a:rPr kumimoji="1" lang="zh-CN" altLang="en-US" smtClean="0"/>
              <a:t>2023/9/15</a:t>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hyperlink" Target="https://baike.baidu.com/item/%E4%BE%9D%E8%B5%96%E6%80%A7/3927846?fromModule=lemma_inlink" TargetMode="External"/><Relationship Id="rId7" Type="http://schemas.openxmlformats.org/officeDocument/2006/relationships/image" Target="../media/image19.wmf"/><Relationship Id="rId2" Type="http://schemas.openxmlformats.org/officeDocument/2006/relationships/hyperlink" Target="https://baike.baidu.com/item/%E5%8F%98%E9%87%8F?fromModule=lemma_inlink" TargetMode="External"/><Relationship Id="rId1" Type="http://schemas.openxmlformats.org/officeDocument/2006/relationships/slideLayout" Target="../slideLayouts/slideLayout2.xml"/><Relationship Id="rId6" Type="http://schemas.openxmlformats.org/officeDocument/2006/relationships/oleObject" Target="../embeddings/oleObject1.bin"/><Relationship Id="rId5" Type="http://schemas.openxmlformats.org/officeDocument/2006/relationships/image" Target="../media/image22.png"/><Relationship Id="rId4" Type="http://schemas.openxmlformats.org/officeDocument/2006/relationships/hyperlink" Target="https://baike.baidu.com/item/%E5%8D%95%E8%B0%83/9753519?fromModule=lemma_inlink" TargetMode="External"/><Relationship Id="rId9" Type="http://schemas.openxmlformats.org/officeDocument/2006/relationships/image" Target="../media/image20.wmf"/></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1CC7678-6A51-9DBE-BE66-088CCB1C27BC}"/>
              </a:ext>
            </a:extLst>
          </p:cNvPr>
          <p:cNvPicPr>
            <a:picLocks noChangeAspect="1"/>
          </p:cNvPicPr>
          <p:nvPr/>
        </p:nvPicPr>
        <p:blipFill>
          <a:blip r:embed="rId2"/>
          <a:stretch>
            <a:fillRect/>
          </a:stretch>
        </p:blipFill>
        <p:spPr>
          <a:xfrm>
            <a:off x="892468" y="1453244"/>
            <a:ext cx="7709216" cy="2618014"/>
          </a:xfrm>
          <a:prstGeom prst="rect">
            <a:avLst/>
          </a:prstGeom>
        </p:spPr>
      </p:pic>
      <p:sp>
        <p:nvSpPr>
          <p:cNvPr id="4" name="文本框 3">
            <a:extLst>
              <a:ext uri="{FF2B5EF4-FFF2-40B4-BE49-F238E27FC236}">
                <a16:creationId xmlns:a16="http://schemas.microsoft.com/office/drawing/2014/main" id="{55F531DF-3B5A-338B-CD10-4220CF81E78E}"/>
              </a:ext>
            </a:extLst>
          </p:cNvPr>
          <p:cNvSpPr txBox="1"/>
          <p:nvPr/>
        </p:nvSpPr>
        <p:spPr>
          <a:xfrm>
            <a:off x="685800" y="455930"/>
            <a:ext cx="8833485" cy="583565"/>
          </a:xfrm>
          <a:prstGeom prst="rect">
            <a:avLst/>
          </a:prstGeom>
          <a:noFill/>
        </p:spPr>
        <p:txBody>
          <a:bodyPr wrap="square" rtlCol="0" anchor="t">
            <a:spAutoFit/>
          </a:bodyPr>
          <a:lstStyle/>
          <a:p>
            <a:r>
              <a:rPr lang="en-US" altLang="zh-CN" sz="3200" dirty="0">
                <a:effectLst/>
                <a:latin typeface="Times New Roman" panose="02020603050405020304" charset="0"/>
                <a:ea typeface="等线" panose="02010600030101010101" charset="-122"/>
                <a:cs typeface="Times New Roman" panose="02020603050405020304" charset="0"/>
                <a:sym typeface="+mn-ea"/>
              </a:rPr>
              <a:t>Dataset introduction</a:t>
            </a:r>
            <a:r>
              <a:rPr lang="zh-CN" altLang="en-US" sz="3200" dirty="0">
                <a:effectLst/>
                <a:latin typeface="Times New Roman" panose="02020603050405020304" charset="0"/>
                <a:ea typeface="等线" panose="02010600030101010101" charset="-122"/>
                <a:cs typeface="Times New Roman" panose="02020603050405020304" charset="0"/>
                <a:sym typeface="+mn-ea"/>
              </a:rPr>
              <a:t>：</a:t>
            </a:r>
          </a:p>
        </p:txBody>
      </p:sp>
      <p:sp>
        <p:nvSpPr>
          <p:cNvPr id="5" name="文本框 4">
            <a:extLst>
              <a:ext uri="{FF2B5EF4-FFF2-40B4-BE49-F238E27FC236}">
                <a16:creationId xmlns:a16="http://schemas.microsoft.com/office/drawing/2014/main" id="{F5524347-A316-5A6F-9453-1FE0614B5DF3}"/>
              </a:ext>
            </a:extLst>
          </p:cNvPr>
          <p:cNvSpPr txBox="1"/>
          <p:nvPr/>
        </p:nvSpPr>
        <p:spPr>
          <a:xfrm>
            <a:off x="2487304" y="6217404"/>
            <a:ext cx="7217391" cy="369332"/>
          </a:xfrm>
          <a:prstGeom prst="rect">
            <a:avLst/>
          </a:prstGeom>
          <a:noFill/>
        </p:spPr>
        <p:txBody>
          <a:bodyPr wrap="square">
            <a:spAutoFit/>
          </a:bodyPr>
          <a:lstStyle/>
          <a:p>
            <a:pPr algn="ctr"/>
            <a:r>
              <a:rPr lang="zh-CN" altLang="en-US" dirty="0">
                <a:solidFill>
                  <a:schemeClr val="bg2">
                    <a:lumMod val="75000"/>
                  </a:schemeClr>
                </a:solidFill>
              </a:rPr>
              <a:t>Data-driven prediction of battery cycle life before capacity degradation</a:t>
            </a:r>
          </a:p>
        </p:txBody>
      </p:sp>
      <p:pic>
        <p:nvPicPr>
          <p:cNvPr id="7" name="图片 6">
            <a:extLst>
              <a:ext uri="{FF2B5EF4-FFF2-40B4-BE49-F238E27FC236}">
                <a16:creationId xmlns:a16="http://schemas.microsoft.com/office/drawing/2014/main" id="{6F22528E-05C1-51C9-F48A-CFCDA05A993C}"/>
              </a:ext>
            </a:extLst>
          </p:cNvPr>
          <p:cNvPicPr>
            <a:picLocks noChangeAspect="1"/>
          </p:cNvPicPr>
          <p:nvPr/>
        </p:nvPicPr>
        <p:blipFill>
          <a:blip r:embed="rId3"/>
          <a:stretch>
            <a:fillRect/>
          </a:stretch>
        </p:blipFill>
        <p:spPr>
          <a:xfrm>
            <a:off x="8734184" y="1453244"/>
            <a:ext cx="2744802" cy="2888425"/>
          </a:xfrm>
          <a:prstGeom prst="rect">
            <a:avLst/>
          </a:prstGeom>
        </p:spPr>
      </p:pic>
      <p:sp>
        <p:nvSpPr>
          <p:cNvPr id="9" name="文本框 8">
            <a:extLst>
              <a:ext uri="{FF2B5EF4-FFF2-40B4-BE49-F238E27FC236}">
                <a16:creationId xmlns:a16="http://schemas.microsoft.com/office/drawing/2014/main" id="{7FBBD8E6-7772-41FF-79FA-49852102914A}"/>
              </a:ext>
            </a:extLst>
          </p:cNvPr>
          <p:cNvSpPr txBox="1"/>
          <p:nvPr/>
        </p:nvSpPr>
        <p:spPr>
          <a:xfrm>
            <a:off x="1028538" y="4722194"/>
            <a:ext cx="6096000"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商用</a:t>
            </a:r>
            <a:r>
              <a:rPr lang="en-US" altLang="zh-CN" b="0" i="0" dirty="0">
                <a:solidFill>
                  <a:srgbClr val="000000"/>
                </a:solidFill>
                <a:effectLst/>
                <a:latin typeface="微软雅黑" panose="020B0503020204020204" pitchFamily="34" charset="-122"/>
                <a:ea typeface="微软雅黑" panose="020B0503020204020204" pitchFamily="34" charset="-122"/>
              </a:rPr>
              <a:t>LFP/</a:t>
            </a:r>
            <a:r>
              <a:rPr lang="zh-CN" altLang="en-US" b="0" i="0" dirty="0">
                <a:solidFill>
                  <a:srgbClr val="000000"/>
                </a:solidFill>
                <a:effectLst/>
                <a:latin typeface="微软雅黑" panose="020B0503020204020204" pitchFamily="34" charset="-122"/>
                <a:ea typeface="微软雅黑" panose="020B0503020204020204" pitchFamily="34" charset="-122"/>
              </a:rPr>
              <a:t>石墨电池</a:t>
            </a:r>
            <a:r>
              <a:rPr lang="en-US" altLang="zh-CN" b="0" i="0" dirty="0">
                <a:solidFill>
                  <a:srgbClr val="000000"/>
                </a:solidFill>
                <a:effectLst/>
                <a:latin typeface="微软雅黑" panose="020B0503020204020204" pitchFamily="34" charset="-122"/>
                <a:ea typeface="微软雅黑" panose="020B0503020204020204" pitchFamily="34" charset="-122"/>
              </a:rPr>
              <a:t>(A123</a:t>
            </a:r>
            <a:r>
              <a:rPr lang="zh-CN" altLang="en-US" b="0" i="0" dirty="0">
                <a:solidFill>
                  <a:srgbClr val="000000"/>
                </a:solidFill>
                <a:effectLst/>
                <a:latin typeface="微软雅黑" panose="020B0503020204020204" pitchFamily="34" charset="-122"/>
                <a:ea typeface="微软雅黑" panose="020B0503020204020204" pitchFamily="34" charset="-122"/>
              </a:rPr>
              <a:t>系统，型号</a:t>
            </a:r>
            <a:r>
              <a:rPr lang="en-US" altLang="zh-CN" b="0" i="0" dirty="0">
                <a:solidFill>
                  <a:srgbClr val="000000"/>
                </a:solidFill>
                <a:effectLst/>
                <a:latin typeface="微软雅黑" panose="020B0503020204020204" pitchFamily="34" charset="-122"/>
                <a:ea typeface="微软雅黑" panose="020B0503020204020204" pitchFamily="34" charset="-122"/>
              </a:rPr>
              <a:t>APR18650M1A</a:t>
            </a:r>
            <a:endParaRPr lang="zh-CN" altLang="en-US" dirty="0"/>
          </a:p>
        </p:txBody>
      </p:sp>
    </p:spTree>
    <p:extLst>
      <p:ext uri="{BB962C8B-B14F-4D97-AF65-F5344CB8AC3E}">
        <p14:creationId xmlns:p14="http://schemas.microsoft.com/office/powerpoint/2010/main" val="2873092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402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56928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7DF825F3-884E-498E-A904-FE5F48D1E2CB}"/>
              </a:ext>
            </a:extLst>
          </p:cNvPr>
          <p:cNvSpPr/>
          <p:nvPr/>
        </p:nvSpPr>
        <p:spPr>
          <a:xfrm>
            <a:off x="782425" y="1728391"/>
            <a:ext cx="10546392" cy="30353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85800" y="455930"/>
            <a:ext cx="8833485" cy="583565"/>
          </a:xfrm>
          <a:prstGeom prst="rect">
            <a:avLst/>
          </a:prstGeom>
          <a:noFill/>
        </p:spPr>
        <p:txBody>
          <a:bodyPr wrap="square" rtlCol="0" anchor="t">
            <a:spAutoFit/>
          </a:bodyPr>
          <a:lstStyle/>
          <a:p>
            <a:r>
              <a:rPr lang="en-US" altLang="zh-CN" sz="3200" dirty="0">
                <a:effectLst/>
                <a:latin typeface="Times New Roman" panose="02020603050405020304" charset="0"/>
                <a:ea typeface="等线" panose="02010600030101010101" charset="-122"/>
                <a:cs typeface="Times New Roman" panose="02020603050405020304" charset="0"/>
                <a:sym typeface="+mn-ea"/>
              </a:rPr>
              <a:t>Voltage-Discharge Capacity     </a:t>
            </a:r>
            <a:r>
              <a:rPr lang="en-US" altLang="zh-CN" sz="1400" dirty="0">
                <a:effectLst/>
                <a:latin typeface="Times New Roman" panose="02020603050405020304" charset="0"/>
                <a:ea typeface="等线" panose="02010600030101010101" charset="-122"/>
                <a:cs typeface="Times New Roman" panose="02020603050405020304" charset="0"/>
                <a:sym typeface="+mn-ea"/>
              </a:rPr>
              <a:t>V10-100</a:t>
            </a:r>
            <a:endParaRPr lang="zh-CN" altLang="en-US" sz="1400" dirty="0">
              <a:effectLst/>
              <a:latin typeface="Times New Roman" panose="02020603050405020304" charset="0"/>
              <a:ea typeface="等线" panose="02010600030101010101" charset="-122"/>
              <a:cs typeface="Times New Roman" panose="02020603050405020304" charset="0"/>
              <a:sym typeface="+mn-ea"/>
            </a:endParaRPr>
          </a:p>
        </p:txBody>
      </p:sp>
      <p:pic>
        <p:nvPicPr>
          <p:cNvPr id="1029" name="图片 7">
            <a:extLst>
              <a:ext uri="{FF2B5EF4-FFF2-40B4-BE49-F238E27FC236}">
                <a16:creationId xmlns:a16="http://schemas.microsoft.com/office/drawing/2014/main" id="{6E146F0E-4ABC-4140-A8CB-2D09CB4D41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92" t="5160" r="8339"/>
          <a:stretch/>
        </p:blipFill>
        <p:spPr bwMode="auto">
          <a:xfrm>
            <a:off x="7746006" y="1923068"/>
            <a:ext cx="3319350" cy="2646072"/>
          </a:xfrm>
          <a:prstGeom prst="rect">
            <a:avLst/>
          </a:prstGeom>
          <a:noFill/>
          <a:extLst>
            <a:ext uri="{909E8E84-426E-40DD-AFC4-6F175D3DCCD1}">
              <a14:hiddenFill xmlns:a14="http://schemas.microsoft.com/office/drawing/2010/main">
                <a:solidFill>
                  <a:srgbClr val="FFFFFF"/>
                </a:solidFill>
              </a14:hiddenFill>
            </a:ext>
          </a:extLst>
        </p:spPr>
      </p:pic>
      <p:pic>
        <p:nvPicPr>
          <p:cNvPr id="1027" name="图片 5">
            <a:extLst>
              <a:ext uri="{FF2B5EF4-FFF2-40B4-BE49-F238E27FC236}">
                <a16:creationId xmlns:a16="http://schemas.microsoft.com/office/drawing/2014/main" id="{F3A46DA3-2824-4BBE-B067-4F556DE79B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92" t="5172" r="8339"/>
          <a:stretch/>
        </p:blipFill>
        <p:spPr bwMode="auto">
          <a:xfrm>
            <a:off x="4345282" y="1923068"/>
            <a:ext cx="3319350" cy="2646072"/>
          </a:xfrm>
          <a:prstGeom prst="rect">
            <a:avLst/>
          </a:prstGeom>
          <a:noFill/>
          <a:extLst>
            <a:ext uri="{909E8E84-426E-40DD-AFC4-6F175D3DCCD1}">
              <a14:hiddenFill xmlns:a14="http://schemas.microsoft.com/office/drawing/2010/main">
                <a:solidFill>
                  <a:srgbClr val="FFFFFF"/>
                </a:solidFill>
              </a14:hiddenFill>
            </a:ext>
          </a:extLst>
        </p:spPr>
      </p:pic>
      <p:pic>
        <p:nvPicPr>
          <p:cNvPr id="1026" name="图片 3">
            <a:extLst>
              <a:ext uri="{FF2B5EF4-FFF2-40B4-BE49-F238E27FC236}">
                <a16:creationId xmlns:a16="http://schemas.microsoft.com/office/drawing/2014/main" id="{7FB372A3-4957-4C4D-90EA-3524A2757AF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92" t="4862" r="8339"/>
          <a:stretch/>
        </p:blipFill>
        <p:spPr bwMode="auto">
          <a:xfrm>
            <a:off x="944558" y="1911944"/>
            <a:ext cx="3319350" cy="264607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圆角 6">
            <a:extLst>
              <a:ext uri="{FF2B5EF4-FFF2-40B4-BE49-F238E27FC236}">
                <a16:creationId xmlns:a16="http://schemas.microsoft.com/office/drawing/2014/main" id="{943F1F39-4A95-44E8-A209-47A6B01193AE}"/>
              </a:ext>
            </a:extLst>
          </p:cNvPr>
          <p:cNvSpPr/>
          <p:nvPr/>
        </p:nvSpPr>
        <p:spPr>
          <a:xfrm>
            <a:off x="3348086" y="5241826"/>
            <a:ext cx="5495827" cy="90497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t>电池循环寿命和电池早期第</a:t>
            </a:r>
            <a:r>
              <a:rPr lang="en-US" altLang="zh-CN" sz="1600" dirty="0"/>
              <a:t>10</a:t>
            </a:r>
            <a:r>
              <a:rPr lang="zh-CN" altLang="en-US" sz="1600" dirty="0"/>
              <a:t>次循环和第</a:t>
            </a:r>
            <a:r>
              <a:rPr lang="en-US" altLang="zh-CN" sz="1600" dirty="0"/>
              <a:t>100</a:t>
            </a:r>
            <a:r>
              <a:rPr lang="zh-CN" altLang="en-US" sz="1600" dirty="0"/>
              <a:t>次循环的电压</a:t>
            </a:r>
            <a:r>
              <a:rPr lang="en-US" altLang="zh-CN" sz="1600" dirty="0"/>
              <a:t>-</a:t>
            </a:r>
            <a:r>
              <a:rPr lang="zh-CN" altLang="en-US" sz="1600" dirty="0"/>
              <a:t>放电容量曲线差图面积差有着较强的相关性</a:t>
            </a:r>
          </a:p>
        </p:txBody>
      </p:sp>
    </p:spTree>
    <p:extLst>
      <p:ext uri="{BB962C8B-B14F-4D97-AF65-F5344CB8AC3E}">
        <p14:creationId xmlns:p14="http://schemas.microsoft.com/office/powerpoint/2010/main" val="3951184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圆角 13">
            <a:extLst>
              <a:ext uri="{FF2B5EF4-FFF2-40B4-BE49-F238E27FC236}">
                <a16:creationId xmlns:a16="http://schemas.microsoft.com/office/drawing/2014/main" id="{8AA64128-6EFA-4CDE-8F98-3AC83B41C3F8}"/>
              </a:ext>
            </a:extLst>
          </p:cNvPr>
          <p:cNvSpPr/>
          <p:nvPr/>
        </p:nvSpPr>
        <p:spPr>
          <a:xfrm>
            <a:off x="855133" y="1728392"/>
            <a:ext cx="10356245" cy="30353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85800" y="455930"/>
            <a:ext cx="8833485" cy="583565"/>
          </a:xfrm>
          <a:prstGeom prst="rect">
            <a:avLst/>
          </a:prstGeom>
          <a:noFill/>
        </p:spPr>
        <p:txBody>
          <a:bodyPr wrap="square" rtlCol="0" anchor="t">
            <a:spAutoFit/>
          </a:bodyPr>
          <a:lstStyle/>
          <a:p>
            <a:r>
              <a:rPr lang="en-US" altLang="zh-CN" sz="3200" dirty="0">
                <a:effectLst/>
                <a:latin typeface="Times New Roman" panose="02020603050405020304" charset="0"/>
                <a:ea typeface="等线" panose="02010600030101010101" charset="-122"/>
                <a:cs typeface="Times New Roman" panose="02020603050405020304" charset="0"/>
                <a:sym typeface="+mn-ea"/>
              </a:rPr>
              <a:t>Voltage-Discharge Capacity     </a:t>
            </a:r>
            <a:r>
              <a:rPr lang="en-US" altLang="zh-CN" sz="1400" dirty="0">
                <a:effectLst/>
                <a:latin typeface="Times New Roman" panose="02020603050405020304" charset="0"/>
                <a:ea typeface="等线" panose="02010600030101010101" charset="-122"/>
                <a:cs typeface="Times New Roman" panose="02020603050405020304" charset="0"/>
                <a:sym typeface="+mn-ea"/>
              </a:rPr>
              <a:t>V100-150</a:t>
            </a:r>
            <a:endParaRPr lang="zh-CN" altLang="en-US" sz="1400" dirty="0">
              <a:effectLst/>
              <a:latin typeface="Times New Roman" panose="02020603050405020304" charset="0"/>
              <a:ea typeface="等线" panose="02010600030101010101" charset="-122"/>
              <a:cs typeface="Times New Roman" panose="02020603050405020304" charset="0"/>
              <a:sym typeface="+mn-ea"/>
            </a:endParaRPr>
          </a:p>
        </p:txBody>
      </p:sp>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圆角 6">
            <a:extLst>
              <a:ext uri="{FF2B5EF4-FFF2-40B4-BE49-F238E27FC236}">
                <a16:creationId xmlns:a16="http://schemas.microsoft.com/office/drawing/2014/main" id="{943F1F39-4A95-44E8-A209-47A6B01193AE}"/>
              </a:ext>
            </a:extLst>
          </p:cNvPr>
          <p:cNvSpPr/>
          <p:nvPr/>
        </p:nvSpPr>
        <p:spPr>
          <a:xfrm>
            <a:off x="3348086" y="5241826"/>
            <a:ext cx="5495827" cy="90497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t>电池循环寿命和电池早期第</a:t>
            </a:r>
            <a:r>
              <a:rPr lang="en-US" altLang="zh-CN" sz="1600" dirty="0"/>
              <a:t>100</a:t>
            </a:r>
            <a:r>
              <a:rPr lang="zh-CN" altLang="en-US" sz="1600" dirty="0"/>
              <a:t>次循环和第</a:t>
            </a:r>
            <a:r>
              <a:rPr lang="en-US" altLang="zh-CN" sz="1600" dirty="0"/>
              <a:t>150</a:t>
            </a:r>
            <a:r>
              <a:rPr lang="zh-CN" altLang="en-US" sz="1600" dirty="0"/>
              <a:t>次循环的电压</a:t>
            </a:r>
            <a:r>
              <a:rPr lang="en-US" altLang="zh-CN" sz="1600" dirty="0"/>
              <a:t>-</a:t>
            </a:r>
            <a:r>
              <a:rPr lang="zh-CN" altLang="en-US" sz="1600" dirty="0"/>
              <a:t>放电容量曲线差图面积差有着较强的相关性</a:t>
            </a:r>
          </a:p>
        </p:txBody>
      </p:sp>
      <p:pic>
        <p:nvPicPr>
          <p:cNvPr id="10" name="图片 8">
            <a:extLst>
              <a:ext uri="{FF2B5EF4-FFF2-40B4-BE49-F238E27FC236}">
                <a16:creationId xmlns:a16="http://schemas.microsoft.com/office/drawing/2014/main" id="{03B3E808-D74F-40E1-B731-F72642A32F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82" t="4896" r="7446"/>
          <a:stretch/>
        </p:blipFill>
        <p:spPr bwMode="auto">
          <a:xfrm>
            <a:off x="7815178" y="1922210"/>
            <a:ext cx="3179977" cy="2647751"/>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6">
            <a:extLst>
              <a:ext uri="{FF2B5EF4-FFF2-40B4-BE49-F238E27FC236}">
                <a16:creationId xmlns:a16="http://schemas.microsoft.com/office/drawing/2014/main" id="{EA6D0002-BD29-482B-8301-DCFA5E0175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20" t="5080" r="7737"/>
          <a:stretch/>
        </p:blipFill>
        <p:spPr bwMode="auto">
          <a:xfrm>
            <a:off x="4397900" y="1922209"/>
            <a:ext cx="3315442" cy="2647751"/>
          </a:xfrm>
          <a:prstGeom prst="rect">
            <a:avLst/>
          </a:prstGeom>
          <a:noFill/>
          <a:extLst>
            <a:ext uri="{909E8E84-426E-40DD-AFC4-6F175D3DCCD1}">
              <a14:hiddenFill xmlns:a14="http://schemas.microsoft.com/office/drawing/2010/main">
                <a:solidFill>
                  <a:srgbClr val="FFFFFF"/>
                </a:solidFill>
              </a14:hiddenFill>
            </a:ext>
          </a:extLst>
        </p:spPr>
      </p:pic>
      <p:pic>
        <p:nvPicPr>
          <p:cNvPr id="12" name="图片 9">
            <a:extLst>
              <a:ext uri="{FF2B5EF4-FFF2-40B4-BE49-F238E27FC236}">
                <a16:creationId xmlns:a16="http://schemas.microsoft.com/office/drawing/2014/main" id="{EA29B070-0C25-494F-9A1B-238E0F427C9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98" t="5159" r="8260"/>
          <a:stretch/>
        </p:blipFill>
        <p:spPr bwMode="auto">
          <a:xfrm>
            <a:off x="980622" y="1922228"/>
            <a:ext cx="3315442" cy="264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674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文本框 10">
            <a:extLst>
              <a:ext uri="{FF2B5EF4-FFF2-40B4-BE49-F238E27FC236}">
                <a16:creationId xmlns:a16="http://schemas.microsoft.com/office/drawing/2014/main" id="{D45FA78F-46F4-4C9C-AF3B-1F67CCF7919D}"/>
              </a:ext>
            </a:extLst>
          </p:cNvPr>
          <p:cNvSpPr txBox="1"/>
          <p:nvPr/>
        </p:nvSpPr>
        <p:spPr>
          <a:xfrm>
            <a:off x="685800" y="455930"/>
            <a:ext cx="8833485" cy="584775"/>
          </a:xfrm>
          <a:prstGeom prst="rect">
            <a:avLst/>
          </a:prstGeom>
          <a:noFill/>
        </p:spPr>
        <p:txBody>
          <a:bodyPr wrap="square" rtlCol="0" anchor="t">
            <a:spAutoFit/>
          </a:bodyPr>
          <a:lstStyle/>
          <a:p>
            <a:r>
              <a:rPr lang="en-US" altLang="zh-CN" sz="3200" dirty="0">
                <a:latin typeface="Times New Roman" panose="02020603050405020304" charset="0"/>
                <a:ea typeface="等线" panose="02010600030101010101" charset="-122"/>
                <a:cs typeface="Times New Roman" panose="02020603050405020304" charset="0"/>
              </a:rPr>
              <a:t>Spearman</a:t>
            </a:r>
            <a:r>
              <a:rPr lang="zh-CN" altLang="en-US" sz="3200" dirty="0">
                <a:latin typeface="Times New Roman" panose="02020603050405020304" charset="0"/>
                <a:ea typeface="等线" panose="02010600030101010101" charset="-122"/>
                <a:cs typeface="Times New Roman" panose="02020603050405020304" charset="0"/>
              </a:rPr>
              <a:t>：</a:t>
            </a:r>
            <a:endParaRPr lang="en-US" altLang="zh-CN" sz="3200" dirty="0">
              <a:latin typeface="Times New Roman" panose="02020603050405020304" charset="0"/>
              <a:ea typeface="等线" panose="02010600030101010101" charset="-122"/>
              <a:cs typeface="Times New Roman" panose="02020603050405020304" charset="0"/>
            </a:endParaRPr>
          </a:p>
        </p:txBody>
      </p:sp>
      <p:sp>
        <p:nvSpPr>
          <p:cNvPr id="3" name="矩形 2">
            <a:extLst>
              <a:ext uri="{FF2B5EF4-FFF2-40B4-BE49-F238E27FC236}">
                <a16:creationId xmlns:a16="http://schemas.microsoft.com/office/drawing/2014/main" id="{0E374044-D056-415F-907E-ACFF82EE97F2}"/>
              </a:ext>
            </a:extLst>
          </p:cNvPr>
          <p:cNvSpPr/>
          <p:nvPr/>
        </p:nvSpPr>
        <p:spPr>
          <a:xfrm>
            <a:off x="1027522" y="1621409"/>
            <a:ext cx="9973558" cy="41948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A9407423-4DEA-4DF8-933D-61C2B611515C}"/>
                  </a:ext>
                </a:extLst>
              </p:cNvPr>
              <p:cNvSpPr txBox="1"/>
              <p:nvPr/>
            </p:nvSpPr>
            <p:spPr>
              <a:xfrm>
                <a:off x="1102937" y="1702663"/>
                <a:ext cx="9813302" cy="3539430"/>
              </a:xfrm>
              <a:prstGeom prst="rect">
                <a:avLst/>
              </a:prstGeom>
              <a:noFill/>
            </p:spPr>
            <p:txBody>
              <a:bodyPr wrap="square" rtlCol="0">
                <a:spAutoFit/>
              </a:bodyPr>
              <a:lstStyle/>
              <a:p>
                <a:r>
                  <a:rPr lang="zh-CN" altLang="zh-CN" sz="1600" dirty="0">
                    <a:latin typeface="Calibri" panose="020F0502020204030204" pitchFamily="34" charset="0"/>
                    <a:ea typeface="宋体" panose="02010600030101010101" pitchFamily="2" charset="-122"/>
                    <a:cs typeface="Times New Roman" panose="02020603050405020304" pitchFamily="18" charset="0"/>
                  </a:rPr>
                  <a:t>斯皮尔曼系数</a:t>
                </a:r>
                <a:r>
                  <a:rPr lang="en-US" altLang="zh-CN" sz="1600" dirty="0">
                    <a:latin typeface="Calibri" panose="020F0502020204030204" pitchFamily="34" charset="0"/>
                    <a:ea typeface="宋体" panose="02010600030101010101" pitchFamily="2" charset="-122"/>
                    <a:cs typeface="Times New Roman" panose="02020603050405020304" pitchFamily="18" charset="0"/>
                  </a:rPr>
                  <a:t>:</a:t>
                </a:r>
              </a:p>
              <a:p>
                <a:r>
                  <a:rPr lang="zh-CN" altLang="en-US" sz="1600" dirty="0">
                    <a:solidFill>
                      <a:srgbClr val="333333"/>
                    </a:solidFill>
                    <a:latin typeface="Helvetica" panose="020B0604020202020204" pitchFamily="34" charset="0"/>
                    <a:ea typeface="宋体" panose="02010600030101010101" pitchFamily="2" charset="-122"/>
                    <a:cs typeface="Helvetica" panose="020B0604020202020204" pitchFamily="34" charset="0"/>
                  </a:rPr>
                  <a:t>       是衡量两个</a:t>
                </a:r>
                <a:r>
                  <a:rPr lang="zh-CN" altLang="en-US" sz="1600" dirty="0">
                    <a:solidFill>
                      <a:srgbClr val="136EC2"/>
                    </a:solidFill>
                    <a:latin typeface="Helvetica" panose="020B0604020202020204" pitchFamily="34" charset="0"/>
                    <a:ea typeface="宋体" panose="02010600030101010101" pitchFamily="2" charset="-122"/>
                    <a:cs typeface="Helvetica" panose="020B0604020202020204" pitchFamily="34" charset="0"/>
                    <a:hlinkClick r:id="rId2"/>
                  </a:rPr>
                  <a:t>变量</a:t>
                </a:r>
                <a:r>
                  <a:rPr lang="zh-CN" altLang="en-US" sz="1600" dirty="0">
                    <a:solidFill>
                      <a:srgbClr val="333333"/>
                    </a:solidFill>
                    <a:latin typeface="Helvetica" panose="020B0604020202020204" pitchFamily="34" charset="0"/>
                    <a:ea typeface="宋体" panose="02010600030101010101" pitchFamily="2" charset="-122"/>
                    <a:cs typeface="Helvetica" panose="020B0604020202020204" pitchFamily="34" charset="0"/>
                  </a:rPr>
                  <a:t>的</a:t>
                </a:r>
                <a:r>
                  <a:rPr lang="zh-CN" altLang="en-US" sz="1600" dirty="0">
                    <a:solidFill>
                      <a:srgbClr val="136EC2"/>
                    </a:solidFill>
                    <a:latin typeface="Helvetica" panose="020B0604020202020204" pitchFamily="34" charset="0"/>
                    <a:ea typeface="宋体" panose="02010600030101010101" pitchFamily="2" charset="-122"/>
                    <a:cs typeface="Helvetica" panose="020B0604020202020204" pitchFamily="34" charset="0"/>
                    <a:hlinkClick r:id="rId3"/>
                  </a:rPr>
                  <a:t>依赖性</a:t>
                </a:r>
                <a:r>
                  <a:rPr lang="zh-CN" altLang="en-US" sz="1600" dirty="0">
                    <a:solidFill>
                      <a:srgbClr val="333333"/>
                    </a:solidFill>
                    <a:latin typeface="Helvetica" panose="020B0604020202020204" pitchFamily="34" charset="0"/>
                    <a:ea typeface="宋体" panose="02010600030101010101" pitchFamily="2" charset="-122"/>
                    <a:cs typeface="Helvetica" panose="020B0604020202020204" pitchFamily="34" charset="0"/>
                  </a:rPr>
                  <a:t>的非参数指标，利用</a:t>
                </a:r>
                <a:r>
                  <a:rPr lang="zh-CN" altLang="en-US" sz="1600" dirty="0">
                    <a:solidFill>
                      <a:srgbClr val="136EC2"/>
                    </a:solidFill>
                    <a:latin typeface="Helvetica" panose="020B0604020202020204" pitchFamily="34" charset="0"/>
                    <a:ea typeface="宋体" panose="02010600030101010101" pitchFamily="2" charset="-122"/>
                    <a:cs typeface="Helvetica" panose="020B0604020202020204" pitchFamily="34" charset="0"/>
                    <a:hlinkClick r:id="rId4"/>
                  </a:rPr>
                  <a:t>单调</a:t>
                </a:r>
                <a:r>
                  <a:rPr lang="zh-CN" altLang="en-US" sz="1600" dirty="0">
                    <a:solidFill>
                      <a:srgbClr val="333333"/>
                    </a:solidFill>
                    <a:latin typeface="Helvetica" panose="020B0604020202020204" pitchFamily="34" charset="0"/>
                    <a:ea typeface="宋体" panose="02010600030101010101" pitchFamily="2" charset="-122"/>
                    <a:cs typeface="Helvetica" panose="020B0604020202020204" pitchFamily="34" charset="0"/>
                  </a:rPr>
                  <a:t>方程评价两个统计变量的相关性。</a:t>
                </a:r>
                <a:r>
                  <a:rPr lang="zh-CN" altLang="en-US" sz="1600" dirty="0">
                    <a:solidFill>
                      <a:srgbClr val="333333"/>
                    </a:solidFill>
                    <a:latin typeface="Calibri" panose="020F0502020204030204" pitchFamily="34" charset="0"/>
                    <a:ea typeface="Helvetica" panose="020B0604020202020204" pitchFamily="34" charset="0"/>
                    <a:cs typeface="Times New Roman" panose="02020603050405020304" pitchFamily="18" charset="0"/>
                  </a:rPr>
                  <a:t> </a:t>
                </a:r>
                <a:r>
                  <a:rPr lang="zh-CN" altLang="en-US" sz="1600" dirty="0">
                    <a:solidFill>
                      <a:srgbClr val="333333"/>
                    </a:solidFill>
                    <a:latin typeface="Helvetica" panose="020B0604020202020204" pitchFamily="34" charset="0"/>
                    <a:ea typeface="宋体" panose="02010600030101010101" pitchFamily="2" charset="-122"/>
                    <a:cs typeface="Helvetica" panose="020B0604020202020204" pitchFamily="34" charset="0"/>
                  </a:rPr>
                  <a:t>如果数据中没有重复值，</a:t>
                </a:r>
                <a:r>
                  <a:rPr lang="zh-CN" altLang="en-US" sz="1600" dirty="0">
                    <a:solidFill>
                      <a:srgbClr val="333333"/>
                    </a:solidFill>
                    <a:latin typeface="Calibri" panose="020F0502020204030204" pitchFamily="34" charset="0"/>
                    <a:ea typeface="Helvetica" panose="020B0604020202020204" pitchFamily="34" charset="0"/>
                    <a:cs typeface="Times New Roman" panose="02020603050405020304" pitchFamily="18" charset="0"/>
                  </a:rPr>
                  <a:t> </a:t>
                </a:r>
                <a:r>
                  <a:rPr lang="zh-CN" altLang="en-US" sz="1600" dirty="0">
                    <a:solidFill>
                      <a:srgbClr val="333333"/>
                    </a:solidFill>
                    <a:latin typeface="Helvetica" panose="020B0604020202020204" pitchFamily="34" charset="0"/>
                    <a:ea typeface="宋体" panose="02010600030101010101" pitchFamily="2" charset="-122"/>
                    <a:cs typeface="Helvetica" panose="020B0604020202020204" pitchFamily="34" charset="0"/>
                  </a:rPr>
                  <a:t>并且当两个变量完全单调相关时，斯皮尔曼相关系数则为</a:t>
                </a:r>
                <a:r>
                  <a:rPr lang="en-US" altLang="zh-CN" sz="1600" dirty="0">
                    <a:solidFill>
                      <a:srgbClr val="333333"/>
                    </a:solidFill>
                    <a:latin typeface="Calibri" panose="020F0502020204030204" pitchFamily="34" charset="0"/>
                    <a:ea typeface="Helvetica" panose="020B0604020202020204" pitchFamily="34" charset="0"/>
                    <a:cs typeface="Times New Roman" panose="02020603050405020304" pitchFamily="18" charset="0"/>
                  </a:rPr>
                  <a:t>+1</a:t>
                </a:r>
                <a:r>
                  <a:rPr lang="zh-CN" altLang="en-US" sz="1600" dirty="0">
                    <a:solidFill>
                      <a:srgbClr val="333333"/>
                    </a:solidFill>
                    <a:latin typeface="Helvetica" panose="020B0604020202020204" pitchFamily="34" charset="0"/>
                    <a:ea typeface="宋体" panose="02010600030101010101" pitchFamily="2" charset="-122"/>
                    <a:cs typeface="Helvetica" panose="020B0604020202020204" pitchFamily="34" charset="0"/>
                  </a:rPr>
                  <a:t>或</a:t>
                </a:r>
                <a:r>
                  <a:rPr lang="zh-CN" altLang="en-US" sz="1600" dirty="0">
                    <a:solidFill>
                      <a:srgbClr val="333333"/>
                    </a:solidFill>
                    <a:latin typeface="Calibri" panose="020F0502020204030204" pitchFamily="34" charset="0"/>
                    <a:ea typeface="Helvetica" panose="020B0604020202020204" pitchFamily="34" charset="0"/>
                    <a:cs typeface="Times New Roman" panose="02020603050405020304" pitchFamily="18" charset="0"/>
                  </a:rPr>
                  <a:t>−</a:t>
                </a:r>
                <a:r>
                  <a:rPr lang="en-US" altLang="zh-CN" sz="1600" dirty="0">
                    <a:solidFill>
                      <a:srgbClr val="333333"/>
                    </a:solidFill>
                    <a:latin typeface="Calibri" panose="020F0502020204030204" pitchFamily="34" charset="0"/>
                    <a:ea typeface="Helvetica" panose="020B0604020202020204" pitchFamily="34" charset="0"/>
                    <a:cs typeface="Times New Roman" panose="02020603050405020304" pitchFamily="18" charset="0"/>
                  </a:rPr>
                  <a:t>1</a:t>
                </a:r>
                <a:r>
                  <a:rPr lang="zh-CN" altLang="en-US" sz="1600" dirty="0">
                    <a:solidFill>
                      <a:srgbClr val="333333"/>
                    </a:solidFill>
                    <a:latin typeface="Helvetica" panose="020B0604020202020204" pitchFamily="34" charset="0"/>
                    <a:ea typeface="宋体" panose="02010600030101010101" pitchFamily="2" charset="-122"/>
                    <a:cs typeface="Helvetica" panose="020B0604020202020204" pitchFamily="34" charset="0"/>
                  </a:rPr>
                  <a:t>，两个变量越靠近</a:t>
                </a:r>
                <a:r>
                  <a:rPr lang="en-US" altLang="zh-CN" sz="1600" dirty="0">
                    <a:solidFill>
                      <a:srgbClr val="333333"/>
                    </a:solidFill>
                    <a:latin typeface="Calibri" panose="020F0502020204030204" pitchFamily="34" charset="0"/>
                    <a:ea typeface="Helvetica" panose="020B0604020202020204" pitchFamily="34" charset="0"/>
                    <a:cs typeface="Times New Roman" panose="02020603050405020304" pitchFamily="18" charset="0"/>
                  </a:rPr>
                  <a:t>1</a:t>
                </a:r>
                <a:r>
                  <a:rPr lang="zh-CN" altLang="en-US" sz="1600" dirty="0">
                    <a:solidFill>
                      <a:srgbClr val="333333"/>
                    </a:solidFill>
                    <a:latin typeface="Helvetica" panose="020B0604020202020204" pitchFamily="34" charset="0"/>
                    <a:ea typeface="宋体" panose="02010600030101010101" pitchFamily="2" charset="-122"/>
                    <a:cs typeface="Helvetica" panose="020B0604020202020204" pitchFamily="34" charset="0"/>
                  </a:rPr>
                  <a:t>说明其越靠近正相关，</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Spearman</a:t>
                </a:r>
                <a:r>
                  <a:rPr lang="zh-CN" altLang="en-US" sz="1600" dirty="0">
                    <a:solidFill>
                      <a:srgbClr val="333333"/>
                    </a:solidFill>
                    <a:latin typeface="Helvetica" panose="020B0604020202020204" pitchFamily="34" charset="0"/>
                    <a:ea typeface="宋体" panose="02010600030101010101" pitchFamily="2" charset="-122"/>
                    <a:cs typeface="Helvetica" panose="020B0604020202020204" pitchFamily="34" charset="0"/>
                  </a:rPr>
                  <a:t>越靠近</a:t>
                </a:r>
                <a:r>
                  <a:rPr lang="en-US" altLang="zh-CN" sz="1600" dirty="0">
                    <a:solidFill>
                      <a:srgbClr val="333333"/>
                    </a:solidFill>
                    <a:latin typeface="Calibri" panose="020F0502020204030204" pitchFamily="34" charset="0"/>
                    <a:ea typeface="Helvetica" panose="020B0604020202020204" pitchFamily="34" charset="0"/>
                    <a:cs typeface="Times New Roman" panose="02020603050405020304" pitchFamily="18" charset="0"/>
                  </a:rPr>
                  <a:t>-1</a:t>
                </a:r>
                <a:r>
                  <a:rPr lang="zh-CN" altLang="en-US" sz="1600" dirty="0">
                    <a:solidFill>
                      <a:srgbClr val="333333"/>
                    </a:solidFill>
                    <a:latin typeface="Helvetica" panose="020B0604020202020204" pitchFamily="34" charset="0"/>
                    <a:ea typeface="宋体" panose="02010600030101010101" pitchFamily="2" charset="-122"/>
                    <a:cs typeface="Helvetica" panose="020B0604020202020204" pitchFamily="34" charset="0"/>
                  </a:rPr>
                  <a:t>，说明两者负相关关系越强。原始数据依据其在总体数据中平均的降序位置，被分配了一个相应的等级。</a:t>
                </a:r>
                <a:endParaRPr lang="en-US" altLang="zh-CN" sz="1600" dirty="0">
                  <a:solidFill>
                    <a:srgbClr val="333333"/>
                  </a:solidFill>
                  <a:latin typeface="Helvetica" panose="020B0604020202020204" pitchFamily="34" charset="0"/>
                  <a:ea typeface="宋体" panose="02010600030101010101" pitchFamily="2" charset="-122"/>
                  <a:cs typeface="Helvetica" panose="020B0604020202020204" pitchFamily="34" charset="0"/>
                </a:endParaRPr>
              </a:p>
              <a:p>
                <a:r>
                  <a:rPr lang="en-US" altLang="zh-CN" sz="1600" dirty="0">
                    <a:solidFill>
                      <a:srgbClr val="333333"/>
                    </a:solidFill>
                    <a:latin typeface="Helvetica" panose="020B0604020202020204" pitchFamily="34" charset="0"/>
                    <a:ea typeface="宋体" panose="02010600030101010101" pitchFamily="2" charset="-122"/>
                    <a:cs typeface="Helvetica" panose="020B0604020202020204" pitchFamily="34" charset="0"/>
                  </a:rPr>
                  <a:t>  </a:t>
                </a:r>
              </a:p>
              <a:p>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Spearman</a:t>
                </a:r>
                <a:r>
                  <a:rPr lang="zh-CN" altLang="en-US" sz="1600" dirty="0">
                    <a:latin typeface="Calibri" panose="020F0502020204030204" pitchFamily="34" charset="0"/>
                    <a:ea typeface="宋体" panose="02010600030101010101" pitchFamily="2" charset="-122"/>
                    <a:cs typeface="Times New Roman" panose="02020603050405020304" pitchFamily="18" charset="0"/>
                  </a:rPr>
                  <a:t>计算公式为：</a:t>
                </a:r>
                <a:endParaRPr lang="zh-CN" altLang="en-US" sz="1600" dirty="0"/>
              </a:p>
              <a:p>
                <a:endParaRPr lang="en-US" altLang="zh-CN" sz="2400" dirty="0">
                  <a:latin typeface="宋体" panose="02010600030101010101" pitchFamily="2" charset="-122"/>
                  <a:ea typeface="宋体" panose="02010600030101010101" pitchFamily="2" charset="-122"/>
                  <a:cs typeface="Times New Roman" panose="02020603050405020304" charset="0"/>
                </a:endParaRPr>
              </a:p>
              <a:p>
                <a:endParaRPr lang="en-US" altLang="zh-CN" sz="2400" dirty="0">
                  <a:latin typeface="宋体" panose="02010600030101010101" pitchFamily="2" charset="-122"/>
                  <a:ea typeface="宋体" panose="02010600030101010101" pitchFamily="2" charset="-122"/>
                  <a:cs typeface="Times New Roman" panose="02020603050405020304" charset="0"/>
                </a:endParaRPr>
              </a:p>
              <a:p>
                <a:r>
                  <a:rPr lang="zh-CN" altLang="en-US" sz="1600" dirty="0">
                    <a:latin typeface="Calibri" panose="020F0502020204030204" pitchFamily="34" charset="0"/>
                    <a:ea typeface="宋体" panose="02010600030101010101" pitchFamily="2" charset="-122"/>
                    <a:cs typeface="Times New Roman" panose="02020603050405020304" pitchFamily="18" charset="0"/>
                  </a:rPr>
                  <a:t>其中，</a:t>
                </a:r>
                <a:endParaRPr lang="en-US" altLang="zh-CN" sz="1600" dirty="0">
                  <a:latin typeface="Calibri" panose="020F0502020204030204" pitchFamily="34" charset="0"/>
                  <a:ea typeface="宋体" panose="02010600030101010101" pitchFamily="2" charset="-122"/>
                  <a:cs typeface="Times New Roman" panose="02020603050405020304" pitchFamily="18" charset="0"/>
                </a:endParaRPr>
              </a:p>
              <a:p>
                <a:endParaRPr lang="en-US" altLang="zh-CN" sz="1600" i="1" dirty="0">
                  <a:latin typeface="Cambria Math" panose="02040503050406030204" pitchFamily="18" charset="0"/>
                  <a:ea typeface="宋体" panose="02010600030101010101" pitchFamily="2" charset="-122"/>
                  <a:cs typeface="Times New Roman" panose="02020603050405020304" pitchFamily="18" charset="0"/>
                </a:endParaRPr>
              </a:p>
              <a:p>
                <a14:m>
                  <m:oMath xmlns:m="http://schemas.openxmlformats.org/officeDocument/2006/math">
                    <m:r>
                      <m:rPr>
                        <m:sty m:val="p"/>
                      </m:rP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t>x</m:t>
                    </m:r>
                  </m:oMath>
                </a14:m>
                <a:r>
                  <a:rPr lang="zh-CN" altLang="en-US" sz="1600" dirty="0">
                    <a:latin typeface="Calibri" panose="020F0502020204030204" pitchFamily="34" charset="0"/>
                    <a:ea typeface="宋体" panose="02010600030101010101" pitchFamily="2" charset="-122"/>
                    <a:cs typeface="Times New Roman" panose="02020603050405020304" pitchFamily="18" charset="0"/>
                  </a:rPr>
                  <a:t>是样本的排序位置，</a:t>
                </a:r>
                <a:r>
                  <a:rPr lang="en-US" altLang="zh-CN" sz="1600" dirty="0">
                    <a:latin typeface="Calibri" panose="020F0502020204030204" pitchFamily="34" charset="0"/>
                    <a:ea typeface="宋体" panose="02010600030101010101" pitchFamily="2" charset="-122"/>
                    <a:cs typeface="Times New Roman" panose="02020603050405020304" pitchFamily="18" charset="0"/>
                  </a:rPr>
                  <a:t>y</a:t>
                </a:r>
                <a:r>
                  <a:rPr lang="zh-CN" altLang="en-US" sz="1600" dirty="0">
                    <a:latin typeface="Calibri" panose="020F0502020204030204" pitchFamily="34" charset="0"/>
                    <a:ea typeface="宋体" panose="02010600030101010101" pitchFamily="2" charset="-122"/>
                    <a:cs typeface="Times New Roman" panose="02020603050405020304" pitchFamily="18" charset="0"/>
                  </a:rPr>
                  <a:t>在此处是电池寿命，</a:t>
                </a:r>
                <a14:m>
                  <m:oMath xmlns:m="http://schemas.openxmlformats.org/officeDocument/2006/math">
                    <m:sSub>
                      <m:sSubPr>
                        <m:ctrlP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t>𝑑</m:t>
                        </m:r>
                      </m:e>
                      <m:sub>
                        <m: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en-US" sz="1600" dirty="0">
                    <a:latin typeface="Calibri" panose="020F0502020204030204" pitchFamily="34" charset="0"/>
                    <a:ea typeface="宋体" panose="02010600030101010101" pitchFamily="2" charset="-122"/>
                    <a:cs typeface="Times New Roman" panose="02020603050405020304" pitchFamily="18" charset="0"/>
                  </a:rPr>
                  <a:t>表示排序位置的差值。</a:t>
                </a:r>
                <a:r>
                  <a:rPr lang="en-US" altLang="zh-CN" sz="1600" dirty="0">
                    <a:latin typeface="Calibri" panose="020F0502020204030204" pitchFamily="34" charset="0"/>
                    <a:ea typeface="宋体" panose="02010600030101010101" pitchFamily="2" charset="-122"/>
                    <a:cs typeface="Times New Roman" panose="02020603050405020304" pitchFamily="18" charset="0"/>
                  </a:rPr>
                  <a:t>n</a:t>
                </a:r>
                <a:r>
                  <a:rPr lang="zh-CN" altLang="en-US" sz="1600" dirty="0">
                    <a:latin typeface="Calibri" panose="020F0502020204030204" pitchFamily="34" charset="0"/>
                    <a:ea typeface="宋体" panose="02010600030101010101" pitchFamily="2" charset="-122"/>
                    <a:cs typeface="Times New Roman" panose="02020603050405020304" pitchFamily="18" charset="0"/>
                  </a:rPr>
                  <a:t>表示样本容量，</a:t>
                </a:r>
                <a:r>
                  <a:rPr lang="en-US" altLang="zh-CN" sz="1600" dirty="0">
                    <a:latin typeface="Calibri" panose="020F0502020204030204" pitchFamily="34" charset="0"/>
                    <a:ea typeface="宋体" panose="02010600030101010101" pitchFamily="2" charset="-122"/>
                    <a:cs typeface="Times New Roman" panose="02020603050405020304" pitchFamily="18" charset="0"/>
                  </a:rPr>
                  <a:t>ρ</a:t>
                </a:r>
                <a:r>
                  <a:rPr lang="zh-CN" altLang="en-US" sz="1600" dirty="0">
                    <a:latin typeface="Calibri" panose="020F0502020204030204" pitchFamily="34" charset="0"/>
                    <a:ea typeface="宋体" panose="02010600030101010101" pitchFamily="2" charset="-122"/>
                    <a:cs typeface="Times New Roman" panose="02020603050405020304" pitchFamily="18" charset="0"/>
                  </a:rPr>
                  <a:t>就是要求的斯皮尔曼系数</a:t>
                </a:r>
                <a:endParaRPr lang="en-US" altLang="zh-CN" sz="1600" dirty="0">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A9407423-4DEA-4DF8-933D-61C2B611515C}"/>
                  </a:ext>
                </a:extLst>
              </p:cNvPr>
              <p:cNvSpPr txBox="1">
                <a:spLocks noRot="1" noChangeAspect="1" noMove="1" noResize="1" noEditPoints="1" noAdjustHandles="1" noChangeArrowheads="1" noChangeShapeType="1" noTextEdit="1"/>
              </p:cNvSpPr>
              <p:nvPr/>
            </p:nvSpPr>
            <p:spPr>
              <a:xfrm>
                <a:off x="1102937" y="1702663"/>
                <a:ext cx="9813302" cy="3539430"/>
              </a:xfrm>
              <a:prstGeom prst="rect">
                <a:avLst/>
              </a:prstGeom>
              <a:blipFill>
                <a:blip r:embed="rId5"/>
                <a:stretch>
                  <a:fillRect l="-373" t="-861" b="-861"/>
                </a:stretch>
              </a:blipFill>
            </p:spPr>
            <p:txBody>
              <a:bodyPr/>
              <a:lstStyle/>
              <a:p>
                <a:r>
                  <a:rPr lang="zh-CN" altLang="en-US">
                    <a:noFill/>
                  </a:rPr>
                  <a:t> </a:t>
                </a:r>
              </a:p>
            </p:txBody>
          </p:sp>
        </mc:Fallback>
      </mc:AlternateContent>
      <p:sp>
        <p:nvSpPr>
          <p:cNvPr id="22" name="Rectangle 15">
            <a:extLst>
              <a:ext uri="{FF2B5EF4-FFF2-40B4-BE49-F238E27FC236}">
                <a16:creationId xmlns:a16="http://schemas.microsoft.com/office/drawing/2014/main" id="{D4D9D2B1-5C8E-4950-8DB8-42287CD6FF6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a:extLst>
              <a:ext uri="{FF2B5EF4-FFF2-40B4-BE49-F238E27FC236}">
                <a16:creationId xmlns:a16="http://schemas.microsoft.com/office/drawing/2014/main" id="{564D2769-71B2-4C21-A38E-9FA9A7F68B84}"/>
              </a:ext>
            </a:extLst>
          </p:cNvPr>
          <p:cNvGraphicFramePr>
            <a:graphicFrameLocks noChangeAspect="1"/>
          </p:cNvGraphicFramePr>
          <p:nvPr>
            <p:extLst>
              <p:ext uri="{D42A27DB-BD31-4B8C-83A1-F6EECF244321}">
                <p14:modId xmlns:p14="http://schemas.microsoft.com/office/powerpoint/2010/main" val="3594754757"/>
              </p:ext>
            </p:extLst>
          </p:nvPr>
        </p:nvGraphicFramePr>
        <p:xfrm>
          <a:off x="4009338" y="2871306"/>
          <a:ext cx="2000250" cy="929941"/>
        </p:xfrm>
        <a:graphic>
          <a:graphicData uri="http://schemas.openxmlformats.org/presentationml/2006/ole">
            <mc:AlternateContent xmlns:mc="http://schemas.openxmlformats.org/markup-compatibility/2006">
              <mc:Choice xmlns:v="urn:schemas-microsoft-com:vml" Requires="v">
                <p:oleObj r:id="rId6" imgW="1081820" imgH="511310" progId="Equation.AxMath">
                  <p:embed/>
                </p:oleObj>
              </mc:Choice>
              <mc:Fallback>
                <p:oleObj r:id="rId6" imgW="1081820" imgH="511310" progId="Equation.AxMath">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09338" y="2871306"/>
                        <a:ext cx="2000250" cy="929941"/>
                      </a:xfrm>
                      <a:prstGeom prst="rect">
                        <a:avLst/>
                      </a:prstGeom>
                      <a:noFill/>
                    </p:spPr>
                  </p:pic>
                </p:oleObj>
              </mc:Fallback>
            </mc:AlternateContent>
          </a:graphicData>
        </a:graphic>
      </p:graphicFrame>
      <p:sp>
        <p:nvSpPr>
          <p:cNvPr id="24" name="Rectangle 17">
            <a:extLst>
              <a:ext uri="{FF2B5EF4-FFF2-40B4-BE49-F238E27FC236}">
                <a16:creationId xmlns:a16="http://schemas.microsoft.com/office/drawing/2014/main" id="{98B0645B-C64A-4920-A5C4-8A20301A22F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 name="对象 24">
            <a:extLst>
              <a:ext uri="{FF2B5EF4-FFF2-40B4-BE49-F238E27FC236}">
                <a16:creationId xmlns:a16="http://schemas.microsoft.com/office/drawing/2014/main" id="{F14587EB-B535-4CE9-BF4D-3D3EEB656C44}"/>
              </a:ext>
            </a:extLst>
          </p:cNvPr>
          <p:cNvGraphicFramePr>
            <a:graphicFrameLocks noChangeAspect="1"/>
          </p:cNvGraphicFramePr>
          <p:nvPr>
            <p:extLst>
              <p:ext uri="{D42A27DB-BD31-4B8C-83A1-F6EECF244321}">
                <p14:modId xmlns:p14="http://schemas.microsoft.com/office/powerpoint/2010/main" val="3190925208"/>
              </p:ext>
            </p:extLst>
          </p:nvPr>
        </p:nvGraphicFramePr>
        <p:xfrm>
          <a:off x="1989054" y="4101220"/>
          <a:ext cx="1407735" cy="402210"/>
        </p:xfrm>
        <a:graphic>
          <a:graphicData uri="http://schemas.openxmlformats.org/presentationml/2006/ole">
            <mc:AlternateContent xmlns:mc="http://schemas.openxmlformats.org/markup-compatibility/2006">
              <mc:Choice xmlns:v="urn:schemas-microsoft-com:vml" Requires="v">
                <p:oleObj r:id="rId8" imgW="666561" imgH="201817" progId="Equation.AxMath">
                  <p:embed/>
                </p:oleObj>
              </mc:Choice>
              <mc:Fallback>
                <p:oleObj r:id="rId8" imgW="666561" imgH="201817" progId="Equation.AxMath">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9054" y="4101220"/>
                        <a:ext cx="1407735" cy="402210"/>
                      </a:xfrm>
                      <a:prstGeom prst="rect">
                        <a:avLst/>
                      </a:prstGeom>
                      <a:noFill/>
                    </p:spPr>
                  </p:pic>
                </p:oleObj>
              </mc:Fallback>
            </mc:AlternateContent>
          </a:graphicData>
        </a:graphic>
      </p:graphicFrame>
    </p:spTree>
    <p:extLst>
      <p:ext uri="{BB962C8B-B14F-4D97-AF65-F5344CB8AC3E}">
        <p14:creationId xmlns:p14="http://schemas.microsoft.com/office/powerpoint/2010/main" val="1657969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50" name="图片 10">
            <a:extLst>
              <a:ext uri="{FF2B5EF4-FFF2-40B4-BE49-F238E27FC236}">
                <a16:creationId xmlns:a16="http://schemas.microsoft.com/office/drawing/2014/main" id="{02405123-4582-4FB4-AE51-44456AD475A9}"/>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028" y="1682685"/>
            <a:ext cx="45720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2049" name="图片 11">
            <a:extLst>
              <a:ext uri="{FF2B5EF4-FFF2-40B4-BE49-F238E27FC236}">
                <a16:creationId xmlns:a16="http://schemas.microsoft.com/office/drawing/2014/main" id="{AC82EC9C-45FA-4A83-B12F-8E57677AEB79}"/>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682685"/>
            <a:ext cx="4572000" cy="304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BDE2F2FC-FE40-404D-B781-17F8C63F1582}"/>
              </a:ext>
            </a:extLst>
          </p:cNvPr>
          <p:cNvSpPr>
            <a:spLocks noChangeArrowheads="1"/>
          </p:cNvSpPr>
          <p:nvPr/>
        </p:nvSpPr>
        <p:spPr bwMode="auto">
          <a:xfrm>
            <a:off x="0" y="375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文本框 14">
            <a:extLst>
              <a:ext uri="{FF2B5EF4-FFF2-40B4-BE49-F238E27FC236}">
                <a16:creationId xmlns:a16="http://schemas.microsoft.com/office/drawing/2014/main" id="{4AFEB5DA-132A-4AA1-ABE7-77A182F51071}"/>
              </a:ext>
            </a:extLst>
          </p:cNvPr>
          <p:cNvSpPr txBox="1"/>
          <p:nvPr/>
        </p:nvSpPr>
        <p:spPr>
          <a:xfrm>
            <a:off x="685800" y="455930"/>
            <a:ext cx="8833485" cy="584775"/>
          </a:xfrm>
          <a:prstGeom prst="rect">
            <a:avLst/>
          </a:prstGeom>
          <a:noFill/>
        </p:spPr>
        <p:txBody>
          <a:bodyPr wrap="square" rtlCol="0" anchor="t">
            <a:spAutoFit/>
          </a:bodyPr>
          <a:lstStyle/>
          <a:p>
            <a:r>
              <a:rPr lang="en-US" altLang="zh-CN" sz="3200" dirty="0">
                <a:latin typeface="Times New Roman" panose="02020603050405020304" charset="0"/>
                <a:ea typeface="等线" panose="02010600030101010101" charset="-122"/>
                <a:cs typeface="Times New Roman" panose="02020603050405020304" charset="0"/>
              </a:rPr>
              <a:t>Spearman</a:t>
            </a:r>
            <a:r>
              <a:rPr lang="zh-CN" altLang="en-US" sz="3200" dirty="0">
                <a:latin typeface="Times New Roman" panose="02020603050405020304" charset="0"/>
                <a:ea typeface="等线" panose="02010600030101010101" charset="-122"/>
                <a:cs typeface="Times New Roman" panose="02020603050405020304" charset="0"/>
              </a:rPr>
              <a:t>：</a:t>
            </a:r>
            <a:endParaRPr lang="en-US" altLang="zh-CN" sz="3200" dirty="0">
              <a:latin typeface="Times New Roman" panose="02020603050405020304" charset="0"/>
              <a:ea typeface="等线" panose="02010600030101010101" charset="-122"/>
              <a:cs typeface="Times New Roman" panose="02020603050405020304" charset="0"/>
            </a:endParaRPr>
          </a:p>
        </p:txBody>
      </p:sp>
      <p:sp>
        <p:nvSpPr>
          <p:cNvPr id="7" name="矩形 6">
            <a:extLst>
              <a:ext uri="{FF2B5EF4-FFF2-40B4-BE49-F238E27FC236}">
                <a16:creationId xmlns:a16="http://schemas.microsoft.com/office/drawing/2014/main" id="{D0C23A6F-2828-4B98-BD72-BD6CED315060}"/>
              </a:ext>
            </a:extLst>
          </p:cNvPr>
          <p:cNvSpPr/>
          <p:nvPr/>
        </p:nvSpPr>
        <p:spPr>
          <a:xfrm>
            <a:off x="2590603" y="5033914"/>
            <a:ext cx="6136850" cy="922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5F3BF9EE-3B41-4319-8DB0-21BC4DFB57CC}"/>
              </a:ext>
            </a:extLst>
          </p:cNvPr>
          <p:cNvSpPr txBox="1"/>
          <p:nvPr/>
        </p:nvSpPr>
        <p:spPr>
          <a:xfrm>
            <a:off x="2714921" y="5175316"/>
            <a:ext cx="5882324" cy="1077218"/>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cs typeface="Times New Roman" panose="02020603050405020304" charset="0"/>
              </a:rPr>
              <a:t>特征</a:t>
            </a:r>
            <a:r>
              <a:rPr lang="en-US" altLang="zh-CN" sz="1600" dirty="0">
                <a:latin typeface="宋体" panose="02010600030101010101" pitchFamily="2" charset="-122"/>
                <a:ea typeface="宋体" panose="02010600030101010101" pitchFamily="2" charset="-122"/>
                <a:cs typeface="Times New Roman" panose="02020603050405020304" charset="0"/>
              </a:rPr>
              <a:t>1</a:t>
            </a:r>
            <a:r>
              <a:rPr lang="zh-CN" altLang="en-US" sz="1600" dirty="0">
                <a:latin typeface="宋体" panose="02010600030101010101" pitchFamily="2" charset="-122"/>
                <a:ea typeface="宋体" panose="02010600030101010101" pitchFamily="2" charset="-122"/>
                <a:cs typeface="Times New Roman" panose="02020603050405020304" charset="0"/>
              </a:rPr>
              <a:t>和特征</a:t>
            </a:r>
            <a:r>
              <a:rPr lang="en-US" altLang="zh-CN" sz="1600" dirty="0">
                <a:latin typeface="宋体" panose="02010600030101010101" pitchFamily="2" charset="-122"/>
                <a:ea typeface="宋体" panose="02010600030101010101" pitchFamily="2" charset="-122"/>
                <a:cs typeface="Times New Roman" panose="02020603050405020304" charset="0"/>
              </a:rPr>
              <a:t>2</a:t>
            </a:r>
            <a:r>
              <a:rPr lang="zh-CN" altLang="en-US" sz="1600" dirty="0">
                <a:latin typeface="宋体" panose="02010600030101010101" pitchFamily="2" charset="-122"/>
                <a:ea typeface="宋体" panose="02010600030101010101" pitchFamily="2" charset="-122"/>
                <a:cs typeface="Times New Roman" panose="02020603050405020304" charset="0"/>
              </a:rPr>
              <a:t>与电池寿命都有较强的相关性，</a:t>
            </a:r>
            <a:r>
              <a:rPr lang="en-US" altLang="zh-CN" sz="1600" dirty="0">
                <a:latin typeface="宋体" panose="02010600030101010101" pitchFamily="2" charset="-122"/>
                <a:ea typeface="宋体" panose="02010600030101010101" pitchFamily="2" charset="-122"/>
                <a:cs typeface="Times New Roman" panose="02020603050405020304" charset="0"/>
              </a:rPr>
              <a:t>Spearman</a:t>
            </a:r>
            <a:r>
              <a:rPr lang="zh-CN" altLang="en-US" sz="1600" dirty="0">
                <a:latin typeface="宋体" panose="02010600030101010101" pitchFamily="2" charset="-122"/>
                <a:ea typeface="宋体" panose="02010600030101010101" pitchFamily="2" charset="-122"/>
                <a:cs typeface="Times New Roman" panose="02020603050405020304" charset="0"/>
              </a:rPr>
              <a:t>系数都大于</a:t>
            </a:r>
            <a:r>
              <a:rPr lang="en-US" altLang="zh-CN" sz="1600" dirty="0">
                <a:latin typeface="宋体" panose="02010600030101010101" pitchFamily="2" charset="-122"/>
                <a:ea typeface="宋体" panose="02010600030101010101" pitchFamily="2" charset="-122"/>
                <a:cs typeface="Times New Roman" panose="02020603050405020304" charset="0"/>
              </a:rPr>
              <a:t>0.6</a:t>
            </a:r>
            <a:r>
              <a:rPr lang="zh-CN" altLang="en-US" sz="1600" dirty="0">
                <a:latin typeface="宋体" panose="02010600030101010101" pitchFamily="2" charset="-122"/>
                <a:ea typeface="宋体" panose="02010600030101010101" pitchFamily="2" charset="-122"/>
                <a:cs typeface="Times New Roman" panose="02020603050405020304" charset="0"/>
              </a:rPr>
              <a:t>达到强相关，特征</a:t>
            </a:r>
            <a:r>
              <a:rPr lang="en-US" altLang="zh-CN" sz="1600" dirty="0">
                <a:latin typeface="宋体" panose="02010600030101010101" pitchFamily="2" charset="-122"/>
                <a:ea typeface="宋体" panose="02010600030101010101" pitchFamily="2" charset="-122"/>
                <a:cs typeface="Times New Roman" panose="02020603050405020304" charset="0"/>
              </a:rPr>
              <a:t>2</a:t>
            </a:r>
            <a:r>
              <a:rPr lang="zh-CN" altLang="en-US" sz="1600" dirty="0">
                <a:latin typeface="宋体" panose="02010600030101010101" pitchFamily="2" charset="-122"/>
                <a:ea typeface="宋体" panose="02010600030101010101" pitchFamily="2" charset="-122"/>
                <a:cs typeface="Times New Roman" panose="02020603050405020304" charset="0"/>
              </a:rPr>
              <a:t>与电池寿命达到了极强相关</a:t>
            </a:r>
            <a:endParaRPr lang="en-US" altLang="zh-CN" sz="1600" dirty="0">
              <a:latin typeface="宋体" panose="02010600030101010101" pitchFamily="2" charset="-122"/>
              <a:ea typeface="宋体" panose="02010600030101010101" pitchFamily="2" charset="-122"/>
              <a:cs typeface="Times New Roman" panose="02020603050405020304" charset="0"/>
            </a:endParaRPr>
          </a:p>
          <a:p>
            <a:endParaRPr lang="en-US" altLang="zh-CN" sz="1600" dirty="0">
              <a:latin typeface="宋体" panose="02010600030101010101" pitchFamily="2" charset="-122"/>
              <a:ea typeface="宋体" panose="02010600030101010101" pitchFamily="2" charset="-122"/>
              <a:cs typeface="Times New Roman" panose="02020603050405020304" charset="0"/>
            </a:endParaRPr>
          </a:p>
          <a:p>
            <a:r>
              <a:rPr lang="zh-CN" altLang="en-US" sz="1600" dirty="0">
                <a:latin typeface="宋体" panose="02010600030101010101" pitchFamily="2" charset="-122"/>
                <a:ea typeface="宋体" panose="02010600030101010101" pitchFamily="2" charset="-122"/>
                <a:cs typeface="Times New Roman" panose="02020603050405020304" charset="0"/>
              </a:rPr>
              <a:t>使用</a:t>
            </a:r>
            <a:r>
              <a:rPr lang="en-US" altLang="zh-CN" sz="1600" dirty="0">
                <a:latin typeface="宋体" panose="02010600030101010101" pitchFamily="2" charset="-122"/>
                <a:ea typeface="宋体" panose="02010600030101010101" pitchFamily="2" charset="-122"/>
                <a:cs typeface="Times New Roman" panose="02020603050405020304" charset="0"/>
              </a:rPr>
              <a:t>10-150</a:t>
            </a:r>
            <a:r>
              <a:rPr lang="zh-CN" altLang="en-US" sz="1600" dirty="0">
                <a:latin typeface="宋体" panose="02010600030101010101" pitchFamily="2" charset="-122"/>
                <a:ea typeface="宋体" panose="02010600030101010101" pitchFamily="2" charset="-122"/>
                <a:cs typeface="Times New Roman" panose="02020603050405020304" charset="0"/>
              </a:rPr>
              <a:t>的相关系数是：</a:t>
            </a:r>
            <a:r>
              <a:rPr kumimoji="0" lang="zh-CN" altLang="zh-CN" sz="1600" b="0" i="0" u="none" strike="noStrike" cap="none" normalizeH="0" baseline="0" dirty="0">
                <a:ln>
                  <a:noFill/>
                </a:ln>
                <a:solidFill>
                  <a:srgbClr val="000000"/>
                </a:solidFill>
                <a:effectLst/>
                <a:latin typeface="Arial Unicode MS"/>
                <a:ea typeface="Courier New" panose="02070309020205020404" pitchFamily="49" charset="0"/>
              </a:rPr>
              <a:t>-0.8621095533648527</a:t>
            </a:r>
            <a:r>
              <a:rPr kumimoji="0" lang="zh-CN" altLang="zh-CN" sz="800" b="0" i="0" u="none" strike="noStrike" cap="none" normalizeH="0" baseline="0" dirty="0">
                <a:ln>
                  <a:noFill/>
                </a:ln>
                <a:solidFill>
                  <a:schemeClr val="tx1"/>
                </a:solidFill>
                <a:effectLst/>
              </a:rPr>
              <a:t> </a:t>
            </a: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72842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BDE2F2FC-FE40-404D-B781-17F8C63F1582}"/>
              </a:ext>
            </a:extLst>
          </p:cNvPr>
          <p:cNvSpPr>
            <a:spLocks noChangeArrowheads="1"/>
          </p:cNvSpPr>
          <p:nvPr/>
        </p:nvSpPr>
        <p:spPr bwMode="auto">
          <a:xfrm>
            <a:off x="0" y="375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id="{195B2061-7945-4B38-A2DD-A51E497F926A}"/>
              </a:ext>
            </a:extLst>
          </p:cNvPr>
          <p:cNvSpPr txBox="1"/>
          <p:nvPr/>
        </p:nvSpPr>
        <p:spPr>
          <a:xfrm>
            <a:off x="736600" y="541867"/>
            <a:ext cx="9533467" cy="584775"/>
          </a:xfrm>
          <a:prstGeom prst="rect">
            <a:avLst/>
          </a:prstGeom>
          <a:noFill/>
        </p:spPr>
        <p:txBody>
          <a:bodyPr wrap="square" rtlCol="0">
            <a:spAutoFit/>
          </a:bodyPr>
          <a:lstStyle/>
          <a:p>
            <a:r>
              <a:rPr lang="en-US" altLang="zh-CN" sz="3200" dirty="0">
                <a:latin typeface="Times New Roman" panose="02020603050405020304" charset="0"/>
                <a:ea typeface="等线" panose="02010600030101010101" charset="-122"/>
                <a:cs typeface="Times New Roman" panose="02020603050405020304" charset="0"/>
              </a:rPr>
              <a:t>Noise</a:t>
            </a:r>
            <a:r>
              <a:rPr lang="zh-CN" altLang="en-US" sz="2400" dirty="0">
                <a:latin typeface="宋体" panose="02010600030101010101" pitchFamily="2" charset="-122"/>
                <a:ea typeface="宋体" panose="02010600030101010101" pitchFamily="2" charset="-122"/>
                <a:cs typeface="Times New Roman" panose="02020603050405020304" charset="0"/>
              </a:rPr>
              <a:t>：</a:t>
            </a:r>
          </a:p>
        </p:txBody>
      </p:sp>
      <p:sp>
        <p:nvSpPr>
          <p:cNvPr id="7" name="矩形: 对角圆角 6">
            <a:extLst>
              <a:ext uri="{FF2B5EF4-FFF2-40B4-BE49-F238E27FC236}">
                <a16:creationId xmlns:a16="http://schemas.microsoft.com/office/drawing/2014/main" id="{AE042036-1474-470B-8389-9E84BFB85F24}"/>
              </a:ext>
            </a:extLst>
          </p:cNvPr>
          <p:cNvSpPr/>
          <p:nvPr/>
        </p:nvSpPr>
        <p:spPr>
          <a:xfrm>
            <a:off x="6877956" y="3347248"/>
            <a:ext cx="3000830" cy="1359503"/>
          </a:xfrm>
          <a:prstGeom prst="round2DiagRect">
            <a:avLst>
              <a:gd name="adj1" fmla="val 16667"/>
              <a:gd name="adj2" fmla="val 55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2872A6A-6398-4871-9909-A661DD338A42}"/>
                  </a:ext>
                </a:extLst>
              </p:cNvPr>
              <p:cNvSpPr txBox="1"/>
              <p:nvPr/>
            </p:nvSpPr>
            <p:spPr>
              <a:xfrm>
                <a:off x="651933" y="3185584"/>
                <a:ext cx="4351865" cy="1689373"/>
              </a:xfrm>
              <a:prstGeom prst="rect">
                <a:avLst/>
              </a:prstGeom>
              <a:noFill/>
            </p:spPr>
            <p:txBody>
              <a:bodyPr wrap="square" rtlCol="0">
                <a:spAutoFit/>
              </a:bodyPr>
              <a:lstStyle/>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charset="0"/>
                  </a:rPr>
                  <a:t>加入高斯噪声：</a:t>
                </a: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charset="0"/>
                  </a:rPr>
                  <a:t>原始特征数据量级在</a:t>
                </a:r>
                <a:r>
                  <a:rPr lang="en-US" altLang="zh-CN" dirty="0">
                    <a:latin typeface="宋体" panose="02010600030101010101" pitchFamily="2" charset="-122"/>
                    <a:ea typeface="宋体" panose="02010600030101010101" pitchFamily="2" charset="-122"/>
                    <a:cs typeface="Times New Roman" panose="02020603050405020304" charset="0"/>
                  </a:rPr>
                  <a:t>0.01</a:t>
                </a:r>
              </a:p>
              <a:p>
                <a:pPr>
                  <a:lnSpc>
                    <a:spcPct val="150000"/>
                  </a:lnSpc>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charset="0"/>
                        </a:rPr>
                        <m:t>𝑛𝑜𝑖𝑠𝑒</m:t>
                      </m:r>
                      <m:r>
                        <a:rPr lang="en-US" altLang="zh-CN" b="0" i="1" smtClean="0">
                          <a:latin typeface="Cambria Math" panose="02040503050406030204" pitchFamily="18" charset="0"/>
                          <a:ea typeface="宋体" panose="02010600030101010101" pitchFamily="2" charset="-122"/>
                          <a:cs typeface="Times New Roman" panose="02020603050405020304" charset="0"/>
                        </a:rPr>
                        <m:t>~</m:t>
                      </m:r>
                      <m:r>
                        <a:rPr lang="en-US" altLang="zh-CN" b="0" i="1" smtClean="0">
                          <a:latin typeface="Cambria Math" panose="02040503050406030204" pitchFamily="18" charset="0"/>
                          <a:ea typeface="宋体" panose="02010600030101010101" pitchFamily="2" charset="-122"/>
                          <a:cs typeface="Times New Roman" panose="02020603050405020304" charset="0"/>
                        </a:rPr>
                        <m:t>𝑁</m:t>
                      </m:r>
                      <m:d>
                        <m:dPr>
                          <m:ctrlPr>
                            <a:rPr lang="en-US" altLang="zh-CN" b="0" i="1" smtClean="0">
                              <a:latin typeface="Cambria Math" panose="02040503050406030204" pitchFamily="18" charset="0"/>
                              <a:ea typeface="宋体" panose="02010600030101010101" pitchFamily="2" charset="-122"/>
                              <a:cs typeface="Times New Roman" panose="02020603050405020304" charset="0"/>
                            </a:rPr>
                          </m:ctrlPr>
                        </m:dPr>
                        <m:e>
                          <m:r>
                            <a:rPr lang="en-US" altLang="zh-CN" b="0" i="1" smtClean="0">
                              <a:latin typeface="Cambria Math" panose="02040503050406030204" pitchFamily="18" charset="0"/>
                              <a:ea typeface="宋体" panose="02010600030101010101" pitchFamily="2" charset="-122"/>
                              <a:cs typeface="Times New Roman" panose="02020603050405020304" charset="0"/>
                            </a:rPr>
                            <m:t>0,</m:t>
                          </m:r>
                          <m:r>
                            <a:rPr lang="zh-CN" altLang="en-US" b="0" i="1" smtClean="0">
                              <a:latin typeface="Cambria Math" panose="02040503050406030204" pitchFamily="18" charset="0"/>
                              <a:ea typeface="宋体" panose="02010600030101010101" pitchFamily="2" charset="-122"/>
                              <a:cs typeface="Times New Roman" panose="02020603050405020304" charset="0"/>
                            </a:rPr>
                            <m:t>𝜎</m:t>
                          </m:r>
                        </m:e>
                      </m:d>
                      <m:r>
                        <a:rPr lang="en-US" altLang="zh-CN" b="0" i="1" smtClean="0">
                          <a:latin typeface="Cambria Math" panose="02040503050406030204" pitchFamily="18" charset="0"/>
                          <a:ea typeface="宋体" panose="02010600030101010101" pitchFamily="2" charset="-122"/>
                          <a:cs typeface="Times New Roman" panose="02020603050405020304" charset="0"/>
                        </a:rPr>
                        <m:t>,</m:t>
                      </m:r>
                      <m:r>
                        <a:rPr lang="zh-CN" altLang="en-US" b="0" i="1" smtClean="0">
                          <a:latin typeface="Cambria Math" panose="02040503050406030204" pitchFamily="18" charset="0"/>
                          <a:ea typeface="宋体" panose="02010600030101010101" pitchFamily="2" charset="-122"/>
                          <a:cs typeface="Times New Roman" panose="02020603050405020304" charset="0"/>
                        </a:rPr>
                        <m:t>𝜎</m:t>
                      </m:r>
                      <m:r>
                        <a:rPr lang="en-US" altLang="zh-CN" b="0" i="1" smtClean="0">
                          <a:latin typeface="Cambria Math" panose="02040503050406030204" pitchFamily="18" charset="0"/>
                          <a:ea typeface="宋体" panose="02010600030101010101" pitchFamily="2" charset="-122"/>
                          <a:cs typeface="Times New Roman" panose="02020603050405020304" charset="0"/>
                        </a:rPr>
                        <m:t>=</m:t>
                      </m:r>
                      <m:r>
                        <a:rPr lang="en-US" altLang="zh-CN" b="0" i="1" smtClean="0">
                          <a:latin typeface="Cambria Math" panose="02040503050406030204" pitchFamily="18" charset="0"/>
                          <a:ea typeface="宋体" panose="02010600030101010101" pitchFamily="2" charset="-122"/>
                          <a:cs typeface="Times New Roman" panose="02020603050405020304" charset="0"/>
                        </a:rPr>
                        <m:t>𝑛</m:t>
                      </m:r>
                      <m:r>
                        <a:rPr lang="en-US" altLang="zh-CN" b="0" i="1" smtClean="0">
                          <a:latin typeface="Cambria Math" panose="02040503050406030204" pitchFamily="18" charset="0"/>
                          <a:ea typeface="宋体" panose="02010600030101010101" pitchFamily="2" charset="-122"/>
                          <a:cs typeface="Times New Roman" panose="02020603050405020304" charset="0"/>
                        </a:rPr>
                        <m:t>∗0.1−1</m:t>
                      </m:r>
                    </m:oMath>
                  </m:oMathPara>
                </a14:m>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charset="0"/>
                  </a:rPr>
                  <a:t>最终数据噪声：</a:t>
                </a:r>
                <a:r>
                  <a:rPr lang="en-US" altLang="zh-CN" dirty="0">
                    <a:latin typeface="宋体" panose="02010600030101010101" pitchFamily="2" charset="-122"/>
                    <a:ea typeface="宋体" panose="02010600030101010101" pitchFamily="2" charset="-122"/>
                    <a:cs typeface="Times New Roman" panose="02020603050405020304" charset="0"/>
                  </a:rPr>
                  <a:t>0.01-0.001</a:t>
                </a:r>
                <a:endParaRPr lang="zh-CN" altLang="en-US" dirty="0">
                  <a:latin typeface="宋体" panose="02010600030101010101" pitchFamily="2" charset="-122"/>
                  <a:ea typeface="宋体" panose="02010600030101010101" pitchFamily="2" charset="-122"/>
                  <a:cs typeface="Times New Roman" panose="02020603050405020304" charset="0"/>
                </a:endParaRPr>
              </a:p>
            </p:txBody>
          </p:sp>
        </mc:Choice>
        <mc:Fallback xmlns="">
          <p:sp>
            <p:nvSpPr>
              <p:cNvPr id="8" name="文本框 7">
                <a:extLst>
                  <a:ext uri="{FF2B5EF4-FFF2-40B4-BE49-F238E27FC236}">
                    <a16:creationId xmlns:a16="http://schemas.microsoft.com/office/drawing/2014/main" id="{62872A6A-6398-4871-9909-A661DD338A42}"/>
                  </a:ext>
                </a:extLst>
              </p:cNvPr>
              <p:cNvSpPr txBox="1">
                <a:spLocks noRot="1" noChangeAspect="1" noMove="1" noResize="1" noEditPoints="1" noAdjustHandles="1" noChangeArrowheads="1" noChangeShapeType="1" noTextEdit="1"/>
              </p:cNvSpPr>
              <p:nvPr/>
            </p:nvSpPr>
            <p:spPr>
              <a:xfrm>
                <a:off x="651933" y="3185584"/>
                <a:ext cx="4351865" cy="1689373"/>
              </a:xfrm>
              <a:prstGeom prst="rect">
                <a:avLst/>
              </a:prstGeom>
              <a:blipFill>
                <a:blip r:embed="rId2"/>
                <a:stretch>
                  <a:fillRect l="-1261" b="-4693"/>
                </a:stretch>
              </a:blipFill>
            </p:spPr>
            <p:txBody>
              <a:bodyPr/>
              <a:lstStyle/>
              <a:p>
                <a:r>
                  <a:rPr lang="zh-CN" altLang="en-US">
                    <a:noFill/>
                  </a:rPr>
                  <a:t> </a:t>
                </a:r>
              </a:p>
            </p:txBody>
          </p:sp>
        </mc:Fallback>
      </mc:AlternateContent>
      <p:sp>
        <p:nvSpPr>
          <p:cNvPr id="11" name="矩形: 对角圆角 10">
            <a:extLst>
              <a:ext uri="{FF2B5EF4-FFF2-40B4-BE49-F238E27FC236}">
                <a16:creationId xmlns:a16="http://schemas.microsoft.com/office/drawing/2014/main" id="{D750C622-F9A6-4E9E-B5C9-9F0977EC1F70}"/>
              </a:ext>
            </a:extLst>
          </p:cNvPr>
          <p:cNvSpPr/>
          <p:nvPr/>
        </p:nvSpPr>
        <p:spPr>
          <a:xfrm>
            <a:off x="457199" y="3105150"/>
            <a:ext cx="4749800" cy="1877201"/>
          </a:xfrm>
          <a:prstGeom prst="round2DiagRect">
            <a:avLst>
              <a:gd name="adj1" fmla="val 16667"/>
              <a:gd name="adj2" fmla="val 110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8E31BCE5-D0F7-4431-A60B-937303F0D894}"/>
              </a:ext>
            </a:extLst>
          </p:cNvPr>
          <p:cNvSpPr txBox="1"/>
          <p:nvPr/>
        </p:nvSpPr>
        <p:spPr>
          <a:xfrm>
            <a:off x="7076923" y="3503770"/>
            <a:ext cx="2497063" cy="858377"/>
          </a:xfrm>
          <a:prstGeom prst="rect">
            <a:avLst/>
          </a:prstGeom>
          <a:noFill/>
        </p:spPr>
        <p:txBody>
          <a:bodyPr wrap="square" rtlCol="0">
            <a:spAutoFit/>
          </a:bodyPr>
          <a:lstStyle/>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charset="0"/>
              </a:rPr>
              <a:t>CEEMDAN</a:t>
            </a:r>
            <a:r>
              <a:rPr lang="zh-CN" altLang="en-US" dirty="0">
                <a:latin typeface="宋体" panose="02010600030101010101" pitchFamily="2" charset="-122"/>
                <a:ea typeface="宋体" panose="02010600030101010101" pitchFamily="2" charset="-122"/>
                <a:cs typeface="Times New Roman" panose="02020603050405020304" charset="0"/>
              </a:rPr>
              <a:t>模态分解</a:t>
            </a: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charset="0"/>
              </a:rPr>
              <a:t>线性回归验证</a:t>
            </a:r>
            <a:endParaRPr lang="en-US" altLang="zh-CN" dirty="0">
              <a:latin typeface="宋体" panose="02010600030101010101" pitchFamily="2" charset="-122"/>
              <a:ea typeface="宋体" panose="02010600030101010101" pitchFamily="2" charset="-122"/>
              <a:cs typeface="Times New Roman" panose="02020603050405020304" charset="0"/>
            </a:endParaRPr>
          </a:p>
        </p:txBody>
      </p:sp>
      <p:sp>
        <p:nvSpPr>
          <p:cNvPr id="3" name="箭头: 右 2">
            <a:extLst>
              <a:ext uri="{FF2B5EF4-FFF2-40B4-BE49-F238E27FC236}">
                <a16:creationId xmlns:a16="http://schemas.microsoft.com/office/drawing/2014/main" id="{0EA550DA-F932-BC72-76F4-2FE3B688A623}"/>
              </a:ext>
            </a:extLst>
          </p:cNvPr>
          <p:cNvSpPr/>
          <p:nvPr/>
        </p:nvSpPr>
        <p:spPr>
          <a:xfrm>
            <a:off x="5366657" y="3774592"/>
            <a:ext cx="1206499" cy="427285"/>
          </a:xfrm>
          <a:prstGeom prst="rightArrow">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800023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BDE2F2FC-FE40-404D-B781-17F8C63F1582}"/>
              </a:ext>
            </a:extLst>
          </p:cNvPr>
          <p:cNvSpPr>
            <a:spLocks noChangeArrowheads="1"/>
          </p:cNvSpPr>
          <p:nvPr/>
        </p:nvSpPr>
        <p:spPr bwMode="auto">
          <a:xfrm>
            <a:off x="0" y="375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id="{195B2061-7945-4B38-A2DD-A51E497F926A}"/>
              </a:ext>
            </a:extLst>
          </p:cNvPr>
          <p:cNvSpPr txBox="1"/>
          <p:nvPr/>
        </p:nvSpPr>
        <p:spPr>
          <a:xfrm>
            <a:off x="736600" y="541867"/>
            <a:ext cx="9533467" cy="584775"/>
          </a:xfrm>
          <a:prstGeom prst="rect">
            <a:avLst/>
          </a:prstGeom>
          <a:noFill/>
        </p:spPr>
        <p:txBody>
          <a:bodyPr wrap="square" rtlCol="0">
            <a:spAutoFit/>
          </a:bodyPr>
          <a:lstStyle/>
          <a:p>
            <a:r>
              <a:rPr lang="zh-CN" altLang="en-US" sz="3200" dirty="0">
                <a:latin typeface="Times New Roman" panose="02020603050405020304" charset="0"/>
                <a:ea typeface="等线" panose="02010600030101010101" charset="-122"/>
                <a:cs typeface="Times New Roman" panose="02020603050405020304" charset="0"/>
              </a:rPr>
              <a:t>模态分解</a:t>
            </a:r>
            <a:r>
              <a:rPr lang="zh-CN" altLang="en-US" sz="2400" dirty="0">
                <a:latin typeface="宋体" panose="02010600030101010101" pitchFamily="2" charset="-122"/>
                <a:ea typeface="宋体" panose="02010600030101010101" pitchFamily="2" charset="-122"/>
                <a:cs typeface="Times New Roman" panose="02020603050405020304" charset="0"/>
              </a:rPr>
              <a:t>：</a:t>
            </a:r>
          </a:p>
        </p:txBody>
      </p:sp>
      <p:sp>
        <p:nvSpPr>
          <p:cNvPr id="3" name="矩形: 对角圆角 2">
            <a:extLst>
              <a:ext uri="{FF2B5EF4-FFF2-40B4-BE49-F238E27FC236}">
                <a16:creationId xmlns:a16="http://schemas.microsoft.com/office/drawing/2014/main" id="{9FA32F26-E18A-4931-A249-533A772EE48C}"/>
              </a:ext>
            </a:extLst>
          </p:cNvPr>
          <p:cNvSpPr/>
          <p:nvPr/>
        </p:nvSpPr>
        <p:spPr>
          <a:xfrm>
            <a:off x="897467" y="1439333"/>
            <a:ext cx="9372600" cy="454659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A15779E-193E-4B8F-BD71-DA6FFA07E08B}"/>
              </a:ext>
            </a:extLst>
          </p:cNvPr>
          <p:cNvSpPr txBox="1"/>
          <p:nvPr/>
        </p:nvSpPr>
        <p:spPr>
          <a:xfrm>
            <a:off x="1880075" y="1661668"/>
            <a:ext cx="7246515" cy="3351367"/>
          </a:xfrm>
          <a:prstGeom prst="rect">
            <a:avLst/>
          </a:prstGeom>
          <a:noFill/>
        </p:spPr>
        <p:txBody>
          <a:bodyPr wrap="square" rtlCol="0">
            <a:spAutoFit/>
          </a:bodyPr>
          <a:lstStyle/>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charset="0"/>
              </a:rPr>
              <a:t>本征模函数（</a:t>
            </a:r>
            <a:r>
              <a:rPr lang="en-US" altLang="zh-CN" dirty="0">
                <a:latin typeface="宋体" panose="02010600030101010101" pitchFamily="2" charset="-122"/>
                <a:ea typeface="宋体" panose="02010600030101010101" pitchFamily="2" charset="-122"/>
                <a:cs typeface="Times New Roman" panose="02020603050405020304" charset="0"/>
              </a:rPr>
              <a:t>IMF</a:t>
            </a:r>
            <a:r>
              <a:rPr lang="zh-CN" altLang="en-US" dirty="0">
                <a:latin typeface="宋体" panose="02010600030101010101" pitchFamily="2" charset="-122"/>
                <a:ea typeface="宋体" panose="02010600030101010101" pitchFamily="2" charset="-122"/>
                <a:cs typeface="Times New Roman" panose="02020603050405020304" charset="0"/>
              </a:rPr>
              <a:t>）：</a:t>
            </a: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charset="0"/>
              </a:rPr>
              <a:t>（</a:t>
            </a:r>
            <a:r>
              <a:rPr lang="en-US" altLang="zh-CN" dirty="0">
                <a:latin typeface="宋体" panose="02010600030101010101" pitchFamily="2" charset="-122"/>
                <a:ea typeface="宋体" panose="02010600030101010101" pitchFamily="2" charset="-122"/>
                <a:cs typeface="Times New Roman" panose="02020603050405020304" charset="0"/>
              </a:rPr>
              <a:t>1</a:t>
            </a:r>
            <a:r>
              <a:rPr lang="zh-CN" altLang="en-US" dirty="0">
                <a:latin typeface="宋体" panose="02010600030101010101" pitchFamily="2" charset="-122"/>
                <a:ea typeface="宋体" panose="02010600030101010101" pitchFamily="2" charset="-122"/>
                <a:cs typeface="Times New Roman" panose="02020603050405020304" charset="0"/>
              </a:rPr>
              <a:t>）任何信号都是由若干本征模态函数组成的；</a:t>
            </a: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charset="0"/>
              </a:rPr>
              <a:t>（</a:t>
            </a:r>
            <a:r>
              <a:rPr lang="en-US" altLang="zh-CN" dirty="0">
                <a:latin typeface="宋体" panose="02010600030101010101" pitchFamily="2" charset="-122"/>
                <a:ea typeface="宋体" panose="02010600030101010101" pitchFamily="2" charset="-122"/>
                <a:cs typeface="Times New Roman" panose="02020603050405020304" charset="0"/>
              </a:rPr>
              <a:t>2</a:t>
            </a:r>
            <a:r>
              <a:rPr lang="zh-CN" altLang="en-US" dirty="0">
                <a:latin typeface="宋体" panose="02010600030101010101" pitchFamily="2" charset="-122"/>
                <a:ea typeface="宋体" panose="02010600030101010101" pitchFamily="2" charset="-122"/>
                <a:cs typeface="Times New Roman" panose="02020603050405020304" charset="0"/>
              </a:rPr>
              <a:t>）</a:t>
            </a:r>
            <a:r>
              <a:rPr lang="en-US" altLang="zh-CN" dirty="0">
                <a:latin typeface="宋体" panose="02010600030101010101" pitchFamily="2" charset="-122"/>
                <a:ea typeface="宋体" panose="02010600030101010101" pitchFamily="2" charset="-122"/>
                <a:cs typeface="Times New Roman" panose="02020603050405020304" charset="0"/>
              </a:rPr>
              <a:t>IMF</a:t>
            </a:r>
            <a:r>
              <a:rPr lang="zh-CN" altLang="en-US" dirty="0">
                <a:latin typeface="宋体" panose="02010600030101010101" pitchFamily="2" charset="-122"/>
                <a:ea typeface="宋体" panose="02010600030101010101" pitchFamily="2" charset="-122"/>
                <a:cs typeface="Times New Roman" panose="02020603050405020304" charset="0"/>
              </a:rPr>
              <a:t>可是线性的，也可是非线性的，各本征模态函数的局部零点数和极值点数相同，同时上下包络关于时间轴局部对称；</a:t>
            </a: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charset="0"/>
              </a:rPr>
              <a:t>（</a:t>
            </a:r>
            <a:r>
              <a:rPr lang="en-US" altLang="zh-CN" dirty="0">
                <a:latin typeface="宋体" panose="02010600030101010101" pitchFamily="2" charset="-122"/>
                <a:ea typeface="宋体" panose="02010600030101010101" pitchFamily="2" charset="-122"/>
                <a:cs typeface="Times New Roman" panose="02020603050405020304" charset="0"/>
              </a:rPr>
              <a:t>3</a:t>
            </a:r>
            <a:r>
              <a:rPr lang="zh-CN" altLang="en-US" dirty="0">
                <a:latin typeface="宋体" panose="02010600030101010101" pitchFamily="2" charset="-122"/>
                <a:ea typeface="宋体" panose="02010600030101010101" pitchFamily="2" charset="-122"/>
                <a:cs typeface="Times New Roman" panose="02020603050405020304" charset="0"/>
              </a:rPr>
              <a:t>）在任何时候，一个信号都可以包含若干本征模态函数，若各模态函数之间相互混叠，就组成了复合信号；</a:t>
            </a:r>
          </a:p>
        </p:txBody>
      </p:sp>
    </p:spTree>
    <p:extLst>
      <p:ext uri="{BB962C8B-B14F-4D97-AF65-F5344CB8AC3E}">
        <p14:creationId xmlns:p14="http://schemas.microsoft.com/office/powerpoint/2010/main" val="1103690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BDE2F2FC-FE40-404D-B781-17F8C63F1582}"/>
              </a:ext>
            </a:extLst>
          </p:cNvPr>
          <p:cNvSpPr>
            <a:spLocks noChangeArrowheads="1"/>
          </p:cNvSpPr>
          <p:nvPr/>
        </p:nvSpPr>
        <p:spPr bwMode="auto">
          <a:xfrm>
            <a:off x="0" y="375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id="{195B2061-7945-4B38-A2DD-A51E497F926A}"/>
              </a:ext>
            </a:extLst>
          </p:cNvPr>
          <p:cNvSpPr txBox="1"/>
          <p:nvPr/>
        </p:nvSpPr>
        <p:spPr>
          <a:xfrm>
            <a:off x="736600" y="541867"/>
            <a:ext cx="9533467" cy="584775"/>
          </a:xfrm>
          <a:prstGeom prst="rect">
            <a:avLst/>
          </a:prstGeom>
          <a:noFill/>
        </p:spPr>
        <p:txBody>
          <a:bodyPr wrap="square" rtlCol="0">
            <a:spAutoFit/>
          </a:bodyPr>
          <a:lstStyle/>
          <a:p>
            <a:r>
              <a:rPr lang="zh-CN" altLang="en-US" sz="3200" dirty="0">
                <a:latin typeface="Times New Roman" panose="02020603050405020304" charset="0"/>
                <a:ea typeface="等线" panose="02010600030101010101" charset="-122"/>
                <a:cs typeface="Times New Roman" panose="02020603050405020304" charset="0"/>
              </a:rPr>
              <a:t>模态分解</a:t>
            </a:r>
            <a:r>
              <a:rPr lang="zh-CN" altLang="en-US" sz="2400" dirty="0">
                <a:latin typeface="宋体" panose="02010600030101010101" pitchFamily="2" charset="-122"/>
                <a:ea typeface="宋体" panose="02010600030101010101" pitchFamily="2" charset="-122"/>
                <a:cs typeface="Times New Roman" panose="02020603050405020304" charset="0"/>
              </a:rPr>
              <a:t>：</a:t>
            </a:r>
          </a:p>
        </p:txBody>
      </p:sp>
      <p:sp>
        <p:nvSpPr>
          <p:cNvPr id="3" name="矩形: 对角圆角 2">
            <a:extLst>
              <a:ext uri="{FF2B5EF4-FFF2-40B4-BE49-F238E27FC236}">
                <a16:creationId xmlns:a16="http://schemas.microsoft.com/office/drawing/2014/main" id="{9FA32F26-E18A-4931-A249-533A772EE48C}"/>
              </a:ext>
            </a:extLst>
          </p:cNvPr>
          <p:cNvSpPr/>
          <p:nvPr/>
        </p:nvSpPr>
        <p:spPr>
          <a:xfrm>
            <a:off x="897467" y="1439334"/>
            <a:ext cx="9190568" cy="4538134"/>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7002691-1817-491C-99AD-396712AF7F23}"/>
                  </a:ext>
                </a:extLst>
              </p:cNvPr>
              <p:cNvSpPr txBox="1"/>
              <p:nvPr/>
            </p:nvSpPr>
            <p:spPr>
              <a:xfrm>
                <a:off x="2103966" y="2208885"/>
                <a:ext cx="6798734" cy="248350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cs typeface="Times New Roman" panose="02020603050405020304" charset="0"/>
                  </a:rPr>
                  <a:t>输入信号分解：</a:t>
                </a:r>
                <a:endParaRPr lang="en-US" altLang="zh-CN" dirty="0">
                  <a:latin typeface="宋体" panose="02010600030101010101" pitchFamily="2" charset="-122"/>
                  <a:ea typeface="宋体" panose="02010600030101010101" pitchFamily="2" charset="-122"/>
                  <a:cs typeface="Times New Roman" panose="02020603050405020304" charset="0"/>
                </a:endParaRPr>
              </a:p>
              <a:p>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charset="0"/>
                        </a:rPr>
                        <m:t>𝐼</m:t>
                      </m:r>
                      <m:d>
                        <m:dPr>
                          <m:ctrlPr>
                            <a:rPr lang="en-US" altLang="zh-CN" b="0" i="1" smtClean="0">
                              <a:latin typeface="Cambria Math" panose="02040503050406030204" pitchFamily="18" charset="0"/>
                              <a:ea typeface="宋体" panose="02010600030101010101" pitchFamily="2" charset="-122"/>
                              <a:cs typeface="Times New Roman" panose="02020603050405020304" charset="0"/>
                            </a:rPr>
                          </m:ctrlPr>
                        </m:dPr>
                        <m:e>
                          <m:r>
                            <a:rPr lang="en-US" altLang="zh-CN" b="0" i="1" smtClean="0">
                              <a:latin typeface="Cambria Math" panose="02040503050406030204" pitchFamily="18" charset="0"/>
                              <a:ea typeface="宋体" panose="02010600030101010101" pitchFamily="2" charset="-122"/>
                              <a:cs typeface="Times New Roman" panose="02020603050405020304" charset="0"/>
                            </a:rPr>
                            <m:t>𝑛</m:t>
                          </m:r>
                        </m:e>
                      </m:d>
                      <m:r>
                        <a:rPr lang="en-US" altLang="zh-CN" b="0" i="1" smtClean="0">
                          <a:latin typeface="Cambria Math" panose="02040503050406030204" pitchFamily="18" charset="0"/>
                          <a:ea typeface="宋体" panose="02010600030101010101" pitchFamily="2" charset="-122"/>
                          <a:cs typeface="Times New Roman" panose="02020603050405020304" charset="0"/>
                        </a:rPr>
                        <m:t>=</m:t>
                      </m:r>
                      <m:r>
                        <a:rPr lang="en-US" altLang="zh-CN" b="0" i="1" smtClean="0">
                          <a:latin typeface="Cambria Math" panose="02040503050406030204" pitchFamily="18" charset="0"/>
                          <a:ea typeface="宋体" panose="02010600030101010101" pitchFamily="2" charset="-122"/>
                          <a:cs typeface="Times New Roman" panose="02020603050405020304" charset="0"/>
                        </a:rPr>
                        <m:t>𝑚</m:t>
                      </m:r>
                      <m:r>
                        <a:rPr lang="en-US" altLang="zh-CN" b="0" i="1" smtClean="0">
                          <a:latin typeface="Cambria Math" panose="02040503050406030204" pitchFamily="18" charset="0"/>
                          <a:ea typeface="宋体" panose="02010600030101010101" pitchFamily="2" charset="-122"/>
                          <a:cs typeface="Times New Roman" panose="02020603050405020304" charset="0"/>
                        </a:rPr>
                        <m:t>=</m:t>
                      </m:r>
                      <m:nary>
                        <m:naryPr>
                          <m:chr m:val="∑"/>
                          <m:subHide m:val="on"/>
                          <m:supHide m:val="on"/>
                          <m:ctrlPr>
                            <a:rPr lang="en-US" altLang="zh-CN" b="0" i="1" smtClean="0">
                              <a:latin typeface="Cambria Math" panose="02040503050406030204" pitchFamily="18" charset="0"/>
                              <a:ea typeface="宋体" panose="02010600030101010101" pitchFamily="2" charset="-122"/>
                              <a:cs typeface="Times New Roman" panose="02020603050405020304" charset="0"/>
                            </a:rPr>
                          </m:ctrlPr>
                        </m:naryPr>
                        <m:sub/>
                        <m:sup/>
                        <m:e>
                          <m:sSub>
                            <m:sSubPr>
                              <m:ctrlPr>
                                <a:rPr lang="en-US" altLang="zh-CN" i="1">
                                  <a:latin typeface="Cambria Math" panose="02040503050406030204" pitchFamily="18" charset="0"/>
                                  <a:ea typeface="宋体" panose="02010600030101010101" pitchFamily="2" charset="-122"/>
                                  <a:cs typeface="Times New Roman" panose="02020603050405020304" charset="0"/>
                                </a:rPr>
                              </m:ctrlPr>
                            </m:sSubPr>
                            <m:e>
                              <m:r>
                                <a:rPr lang="en-US" altLang="zh-CN" i="1">
                                  <a:latin typeface="Cambria Math" panose="02040503050406030204" pitchFamily="18" charset="0"/>
                                  <a:ea typeface="宋体" panose="02010600030101010101" pitchFamily="2" charset="-122"/>
                                  <a:cs typeface="Times New Roman" panose="02020603050405020304" charset="0"/>
                                </a:rPr>
                                <m:t>𝐼𝑀𝐹</m:t>
                              </m:r>
                            </m:e>
                            <m:sub>
                              <m:r>
                                <a:rPr lang="en-US" altLang="zh-CN" i="1">
                                  <a:latin typeface="Cambria Math" panose="02040503050406030204" pitchFamily="18" charset="0"/>
                                  <a:ea typeface="宋体" panose="02010600030101010101" pitchFamily="2" charset="-122"/>
                                  <a:cs typeface="Times New Roman" panose="02020603050405020304" charset="0"/>
                                </a:rPr>
                                <m:t>𝑚</m:t>
                              </m:r>
                            </m:sub>
                          </m:sSub>
                          <m:d>
                            <m:dPr>
                              <m:ctrlPr>
                                <a:rPr lang="en-US" altLang="zh-CN" i="1">
                                  <a:latin typeface="Cambria Math" panose="02040503050406030204" pitchFamily="18" charset="0"/>
                                  <a:ea typeface="宋体" panose="02010600030101010101" pitchFamily="2" charset="-122"/>
                                  <a:cs typeface="Times New Roman" panose="02020603050405020304" charset="0"/>
                                </a:rPr>
                              </m:ctrlPr>
                            </m:dPr>
                            <m:e>
                              <m:r>
                                <a:rPr lang="en-US" altLang="zh-CN" i="1">
                                  <a:latin typeface="Cambria Math" panose="02040503050406030204" pitchFamily="18" charset="0"/>
                                  <a:ea typeface="宋体" panose="02010600030101010101" pitchFamily="2" charset="-122"/>
                                  <a:cs typeface="Times New Roman" panose="02020603050405020304" charset="0"/>
                                </a:rPr>
                                <m:t>𝑛</m:t>
                              </m:r>
                            </m:e>
                          </m:d>
                        </m:e>
                      </m:nary>
                      <m:r>
                        <a:rPr lang="en-US" altLang="zh-CN" b="0" i="1" smtClean="0">
                          <a:latin typeface="Cambria Math" panose="02040503050406030204" pitchFamily="18" charset="0"/>
                          <a:ea typeface="宋体" panose="02010600030101010101" pitchFamily="2" charset="-122"/>
                          <a:cs typeface="Times New Roman" panose="02020603050405020304" charset="0"/>
                        </a:rPr>
                        <m:t>+</m:t>
                      </m:r>
                      <m:sSub>
                        <m:sSubPr>
                          <m:ctrlPr>
                            <a:rPr lang="en-US" altLang="zh-CN" i="1">
                              <a:latin typeface="Cambria Math" panose="02040503050406030204" pitchFamily="18" charset="0"/>
                              <a:ea typeface="宋体" panose="02010600030101010101" pitchFamily="2" charset="-122"/>
                              <a:cs typeface="Times New Roman" panose="02020603050405020304" charset="0"/>
                            </a:rPr>
                          </m:ctrlPr>
                        </m:sSubPr>
                        <m:e>
                          <m:r>
                            <a:rPr lang="en-US" altLang="zh-CN" i="1">
                              <a:latin typeface="Cambria Math" panose="02040503050406030204" pitchFamily="18" charset="0"/>
                              <a:ea typeface="宋体" panose="02010600030101010101" pitchFamily="2" charset="-122"/>
                              <a:cs typeface="Times New Roman" panose="02020603050405020304" charset="0"/>
                            </a:rPr>
                            <m:t>𝑅𝑒𝑠</m:t>
                          </m:r>
                        </m:e>
                        <m:sub>
                          <m:r>
                            <a:rPr lang="en-US" altLang="zh-CN" b="0" i="1" smtClean="0">
                              <a:latin typeface="Cambria Math" panose="02040503050406030204" pitchFamily="18" charset="0"/>
                              <a:ea typeface="宋体" panose="02010600030101010101" pitchFamily="2" charset="-122"/>
                              <a:cs typeface="Times New Roman" panose="02020603050405020304" charset="0"/>
                            </a:rPr>
                            <m:t>𝑀</m:t>
                          </m:r>
                        </m:sub>
                      </m:sSub>
                      <m:d>
                        <m:dPr>
                          <m:ctrlPr>
                            <a:rPr lang="en-US" altLang="zh-CN" i="1">
                              <a:latin typeface="Cambria Math" panose="02040503050406030204" pitchFamily="18" charset="0"/>
                              <a:ea typeface="宋体" panose="02010600030101010101" pitchFamily="2" charset="-122"/>
                              <a:cs typeface="Times New Roman" panose="02020603050405020304" charset="0"/>
                            </a:rPr>
                          </m:ctrlPr>
                        </m:dPr>
                        <m:e>
                          <m:r>
                            <a:rPr lang="en-US" altLang="zh-CN" i="1">
                              <a:latin typeface="Cambria Math" panose="02040503050406030204" pitchFamily="18" charset="0"/>
                              <a:ea typeface="宋体" panose="02010600030101010101" pitchFamily="2" charset="-122"/>
                              <a:cs typeface="Times New Roman" panose="02020603050405020304" charset="0"/>
                            </a:rPr>
                            <m:t>𝑛</m:t>
                          </m:r>
                        </m:e>
                      </m:d>
                    </m:oMath>
                  </m:oMathPara>
                </a14:m>
                <a:endParaRPr lang="en-US" altLang="zh-CN" dirty="0">
                  <a:latin typeface="宋体" panose="02010600030101010101" pitchFamily="2" charset="-122"/>
                  <a:ea typeface="宋体" panose="02010600030101010101" pitchFamily="2" charset="-122"/>
                  <a:cs typeface="Times New Roman" panose="02020603050405020304" charset="0"/>
                </a:endParaRPr>
              </a:p>
              <a:p>
                <a:endParaRPr lang="en-US" altLang="zh-CN" dirty="0">
                  <a:latin typeface="宋体" panose="02010600030101010101" pitchFamily="2" charset="-122"/>
                  <a:ea typeface="宋体" panose="02010600030101010101" pitchFamily="2" charset="-122"/>
                  <a:cs typeface="Times New Roman" panose="02020603050405020304" charset="0"/>
                </a:endParaRPr>
              </a:p>
              <a:p>
                <a:r>
                  <a:rPr lang="zh-CN" altLang="en-US" dirty="0">
                    <a:latin typeface="宋体" panose="02010600030101010101" pitchFamily="2" charset="-122"/>
                    <a:ea typeface="宋体" panose="02010600030101010101" pitchFamily="2" charset="-122"/>
                    <a:cs typeface="Times New Roman" panose="02020603050405020304" charset="0"/>
                  </a:rPr>
                  <a:t>其中</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charset="0"/>
                      </a:rPr>
                      <m:t>𝐼</m:t>
                    </m:r>
                    <m:r>
                      <a:rPr lang="en-US" altLang="zh-CN" i="1">
                        <a:latin typeface="Cambria Math" panose="02040503050406030204" pitchFamily="18" charset="0"/>
                        <a:ea typeface="宋体" panose="02010600030101010101" pitchFamily="2" charset="-122"/>
                        <a:cs typeface="Times New Roman" panose="02020603050405020304" charset="0"/>
                      </a:rPr>
                      <m:t>(</m:t>
                    </m:r>
                    <m:r>
                      <a:rPr lang="en-US" altLang="zh-CN" i="1">
                        <a:latin typeface="Cambria Math" panose="02040503050406030204" pitchFamily="18" charset="0"/>
                        <a:ea typeface="宋体" panose="02010600030101010101" pitchFamily="2" charset="-122"/>
                        <a:cs typeface="Times New Roman" panose="02020603050405020304" charset="0"/>
                      </a:rPr>
                      <m:t>𝑛</m:t>
                    </m:r>
                    <m:r>
                      <a:rPr lang="en-US" altLang="zh-CN" i="1">
                        <a:latin typeface="Cambria Math" panose="02040503050406030204" pitchFamily="18" charset="0"/>
                        <a:ea typeface="宋体" panose="02010600030101010101" pitchFamily="2" charset="-122"/>
                        <a:cs typeface="Times New Roman" panose="02020603050405020304" charset="0"/>
                      </a:rPr>
                      <m:t>)</m:t>
                    </m:r>
                  </m:oMath>
                </a14:m>
                <a:r>
                  <a:rPr lang="zh-CN" altLang="en-US" dirty="0">
                    <a:latin typeface="宋体" panose="02010600030101010101" pitchFamily="2" charset="-122"/>
                    <a:ea typeface="宋体" panose="02010600030101010101" pitchFamily="2" charset="-122"/>
                    <a:cs typeface="Times New Roman" panose="02020603050405020304" charset="0"/>
                  </a:rPr>
                  <a:t>表示输入信号，</a:t>
                </a:r>
                <a:r>
                  <a:rPr lang="en-US" altLang="zh-CN" dirty="0">
                    <a:ea typeface="宋体" panose="02010600030101010101" pitchFamily="2" charset="-122"/>
                    <a:cs typeface="Times New Roman" panose="02020603050405020304" charset="0"/>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charset="0"/>
                          </a:rPr>
                        </m:ctrlPr>
                      </m:sSubPr>
                      <m:e>
                        <m:r>
                          <a:rPr lang="en-US" altLang="zh-CN" i="1">
                            <a:latin typeface="Cambria Math" panose="02040503050406030204" pitchFamily="18" charset="0"/>
                            <a:ea typeface="宋体" panose="02010600030101010101" pitchFamily="2" charset="-122"/>
                            <a:cs typeface="Times New Roman" panose="02020603050405020304" charset="0"/>
                          </a:rPr>
                          <m:t>𝐼𝑀𝐹</m:t>
                        </m:r>
                      </m:e>
                      <m:sub>
                        <m:r>
                          <a:rPr lang="en-US" altLang="zh-CN" i="1">
                            <a:latin typeface="Cambria Math" panose="02040503050406030204" pitchFamily="18" charset="0"/>
                            <a:ea typeface="宋体" panose="02010600030101010101" pitchFamily="2" charset="-122"/>
                            <a:cs typeface="Times New Roman" panose="02020603050405020304" charset="0"/>
                          </a:rPr>
                          <m:t>𝑚</m:t>
                        </m:r>
                      </m:sub>
                    </m:sSub>
                    <m:d>
                      <m:dPr>
                        <m:ctrlPr>
                          <a:rPr lang="en-US" altLang="zh-CN" i="1">
                            <a:latin typeface="Cambria Math" panose="02040503050406030204" pitchFamily="18" charset="0"/>
                            <a:ea typeface="宋体" panose="02010600030101010101" pitchFamily="2" charset="-122"/>
                            <a:cs typeface="Times New Roman" panose="02020603050405020304" charset="0"/>
                          </a:rPr>
                        </m:ctrlPr>
                      </m:dPr>
                      <m:e>
                        <m:r>
                          <a:rPr lang="en-US" altLang="zh-CN" i="1">
                            <a:latin typeface="Cambria Math" panose="02040503050406030204" pitchFamily="18" charset="0"/>
                            <a:ea typeface="宋体" panose="02010600030101010101" pitchFamily="2" charset="-122"/>
                            <a:cs typeface="Times New Roman" panose="02020603050405020304" charset="0"/>
                          </a:rPr>
                          <m:t>𝑛</m:t>
                        </m:r>
                      </m:e>
                    </m:d>
                  </m:oMath>
                </a14:m>
                <a:r>
                  <a:rPr lang="zh-CN" altLang="en-US" dirty="0">
                    <a:latin typeface="宋体" panose="02010600030101010101" pitchFamily="2" charset="-122"/>
                    <a:ea typeface="宋体" panose="02010600030101010101" pitchFamily="2" charset="-122"/>
                    <a:cs typeface="Times New Roman" panose="02020603050405020304" charset="0"/>
                  </a:rPr>
                  <a:t>表示的本征模函数，</a:t>
                </a:r>
                <a:r>
                  <a:rPr lang="en-US" altLang="zh-CN" dirty="0">
                    <a:ea typeface="宋体" panose="02010600030101010101" pitchFamily="2" charset="-122"/>
                    <a:cs typeface="Times New Roman" panose="02020603050405020304" charset="0"/>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charset="0"/>
                          </a:rPr>
                        </m:ctrlPr>
                      </m:sSubPr>
                      <m:e>
                        <m:r>
                          <a:rPr lang="en-US" altLang="zh-CN" i="1">
                            <a:latin typeface="Cambria Math" panose="02040503050406030204" pitchFamily="18" charset="0"/>
                            <a:ea typeface="宋体" panose="02010600030101010101" pitchFamily="2" charset="-122"/>
                            <a:cs typeface="Times New Roman" panose="02020603050405020304" charset="0"/>
                          </a:rPr>
                          <m:t>𝑅𝑒𝑠</m:t>
                        </m:r>
                      </m:e>
                      <m:sub>
                        <m:r>
                          <a:rPr lang="en-US" altLang="zh-CN" i="1">
                            <a:latin typeface="Cambria Math" panose="02040503050406030204" pitchFamily="18" charset="0"/>
                            <a:ea typeface="宋体" panose="02010600030101010101" pitchFamily="2" charset="-122"/>
                            <a:cs typeface="Times New Roman" panose="02020603050405020304" charset="0"/>
                          </a:rPr>
                          <m:t>𝑀</m:t>
                        </m:r>
                      </m:sub>
                    </m:sSub>
                    <m:d>
                      <m:dPr>
                        <m:ctrlPr>
                          <a:rPr lang="en-US" altLang="zh-CN" i="1">
                            <a:latin typeface="Cambria Math" panose="02040503050406030204" pitchFamily="18" charset="0"/>
                            <a:ea typeface="宋体" panose="02010600030101010101" pitchFamily="2" charset="-122"/>
                            <a:cs typeface="Times New Roman" panose="02020603050405020304" charset="0"/>
                          </a:rPr>
                        </m:ctrlPr>
                      </m:dPr>
                      <m:e>
                        <m:r>
                          <a:rPr lang="en-US" altLang="zh-CN" i="1">
                            <a:latin typeface="Cambria Math" panose="02040503050406030204" pitchFamily="18" charset="0"/>
                            <a:ea typeface="宋体" panose="02010600030101010101" pitchFamily="2" charset="-122"/>
                            <a:cs typeface="Times New Roman" panose="02020603050405020304" charset="0"/>
                          </a:rPr>
                          <m:t>𝑛</m:t>
                        </m:r>
                      </m:e>
                    </m:d>
                  </m:oMath>
                </a14:m>
                <a:r>
                  <a:rPr lang="zh-CN" altLang="en-US" dirty="0">
                    <a:latin typeface="宋体" panose="02010600030101010101" pitchFamily="2" charset="-122"/>
                    <a:ea typeface="宋体" panose="02010600030101010101" pitchFamily="2" charset="-122"/>
                    <a:cs typeface="Times New Roman" panose="02020603050405020304" charset="0"/>
                  </a:rPr>
                  <a:t>表示残差</a:t>
                </a:r>
                <a:endParaRPr lang="en-US" altLang="zh-CN" dirty="0">
                  <a:latin typeface="宋体" panose="02010600030101010101" pitchFamily="2" charset="-122"/>
                  <a:ea typeface="宋体" panose="02010600030101010101" pitchFamily="2" charset="-122"/>
                  <a:cs typeface="Times New Roman" panose="02020603050405020304" charset="0"/>
                </a:endParaRPr>
              </a:p>
            </p:txBody>
          </p:sp>
        </mc:Choice>
        <mc:Fallback xmlns="">
          <p:sp>
            <p:nvSpPr>
              <p:cNvPr id="10" name="文本框 9">
                <a:extLst>
                  <a:ext uri="{FF2B5EF4-FFF2-40B4-BE49-F238E27FC236}">
                    <a16:creationId xmlns:a16="http://schemas.microsoft.com/office/drawing/2014/main" id="{67002691-1817-491C-99AD-396712AF7F23}"/>
                  </a:ext>
                </a:extLst>
              </p:cNvPr>
              <p:cNvSpPr txBox="1">
                <a:spLocks noRot="1" noChangeAspect="1" noMove="1" noResize="1" noEditPoints="1" noAdjustHandles="1" noChangeArrowheads="1" noChangeShapeType="1" noTextEdit="1"/>
              </p:cNvSpPr>
              <p:nvPr/>
            </p:nvSpPr>
            <p:spPr>
              <a:xfrm>
                <a:off x="2103966" y="2208885"/>
                <a:ext cx="6798734" cy="2483500"/>
              </a:xfrm>
              <a:prstGeom prst="rect">
                <a:avLst/>
              </a:prstGeom>
              <a:blipFill>
                <a:blip r:embed="rId2"/>
                <a:stretch>
                  <a:fillRect l="-717" t="-1225" r="-717" b="-2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20520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BDE2F2FC-FE40-404D-B781-17F8C63F1582}"/>
              </a:ext>
            </a:extLst>
          </p:cNvPr>
          <p:cNvSpPr>
            <a:spLocks noChangeArrowheads="1"/>
          </p:cNvSpPr>
          <p:nvPr/>
        </p:nvSpPr>
        <p:spPr bwMode="auto">
          <a:xfrm>
            <a:off x="0" y="375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id="{195B2061-7945-4B38-A2DD-A51E497F926A}"/>
              </a:ext>
            </a:extLst>
          </p:cNvPr>
          <p:cNvSpPr txBox="1"/>
          <p:nvPr/>
        </p:nvSpPr>
        <p:spPr>
          <a:xfrm>
            <a:off x="736600" y="541867"/>
            <a:ext cx="9533467" cy="584775"/>
          </a:xfrm>
          <a:prstGeom prst="rect">
            <a:avLst/>
          </a:prstGeom>
          <a:noFill/>
        </p:spPr>
        <p:txBody>
          <a:bodyPr wrap="square" rtlCol="0">
            <a:spAutoFit/>
          </a:bodyPr>
          <a:lstStyle/>
          <a:p>
            <a:r>
              <a:rPr lang="en-US" altLang="zh-CN" sz="3200" dirty="0">
                <a:latin typeface="Times New Roman" panose="02020603050405020304" charset="0"/>
                <a:ea typeface="等线" panose="02010600030101010101" charset="-122"/>
                <a:cs typeface="Times New Roman" panose="02020603050405020304" charset="0"/>
              </a:rPr>
              <a:t>CEEMDAN (</a:t>
            </a:r>
            <a:r>
              <a:rPr lang="zh-CN" altLang="en-US" sz="3200" dirty="0"/>
              <a:t>完全自适应噪声集合经验模态分解</a:t>
            </a:r>
            <a:r>
              <a:rPr lang="en-US" altLang="zh-CN" sz="3200" dirty="0"/>
              <a:t>)</a:t>
            </a:r>
            <a:r>
              <a:rPr lang="zh-CN" altLang="en-US" sz="3200" dirty="0">
                <a:latin typeface="宋体" panose="02010600030101010101" pitchFamily="2" charset="-122"/>
                <a:ea typeface="宋体" panose="02010600030101010101" pitchFamily="2" charset="-122"/>
                <a:cs typeface="Times New Roman" panose="02020603050405020304" charset="0"/>
              </a:rPr>
              <a:t>：</a:t>
            </a:r>
          </a:p>
        </p:txBody>
      </p:sp>
      <p:sp>
        <p:nvSpPr>
          <p:cNvPr id="3" name="矩形: 对角圆角 2">
            <a:extLst>
              <a:ext uri="{FF2B5EF4-FFF2-40B4-BE49-F238E27FC236}">
                <a16:creationId xmlns:a16="http://schemas.microsoft.com/office/drawing/2014/main" id="{9FA32F26-E18A-4931-A249-533A772EE48C}"/>
              </a:ext>
            </a:extLst>
          </p:cNvPr>
          <p:cNvSpPr/>
          <p:nvPr/>
        </p:nvSpPr>
        <p:spPr>
          <a:xfrm>
            <a:off x="897467" y="1439334"/>
            <a:ext cx="10463522" cy="4961466"/>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7002691-1817-491C-99AD-396712AF7F23}"/>
                  </a:ext>
                </a:extLst>
              </p:cNvPr>
              <p:cNvSpPr txBox="1"/>
              <p:nvPr/>
            </p:nvSpPr>
            <p:spPr>
              <a:xfrm>
                <a:off x="1251309" y="1546708"/>
                <a:ext cx="9696091" cy="4844018"/>
              </a:xfrm>
              <a:prstGeom prst="rect">
                <a:avLst/>
              </a:prstGeom>
              <a:noFill/>
            </p:spPr>
            <p:txBody>
              <a:bodyPr wrap="square" rtlCol="0">
                <a:spAutoFit/>
              </a:bodyPr>
              <a:lstStyle/>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charset="0"/>
                  </a:rPr>
                  <a:t>假设</a:t>
                </a:r>
                <a14:m>
                  <m:oMath xmlns:m="http://schemas.openxmlformats.org/officeDocument/2006/math">
                    <m:sSub>
                      <m:sSubPr>
                        <m:ctrlPr>
                          <a:rPr lang="en-US" altLang="zh-CN" b="0" i="1" smtClean="0">
                            <a:latin typeface="Cambria Math" panose="02040503050406030204" pitchFamily="18" charset="0"/>
                            <a:ea typeface="宋体" panose="02010600030101010101" pitchFamily="2" charset="-122"/>
                            <a:cs typeface="Times New Roman" panose="02020603050405020304"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charset="0"/>
                          </a:rPr>
                          <m:t>𝐸</m:t>
                        </m:r>
                      </m:e>
                      <m:sub>
                        <m:r>
                          <a:rPr lang="en-US" altLang="zh-CN" b="0" i="1" smtClean="0">
                            <a:latin typeface="Cambria Math" panose="02040503050406030204" pitchFamily="18" charset="0"/>
                            <a:ea typeface="宋体" panose="02010600030101010101" pitchFamily="2" charset="-122"/>
                            <a:cs typeface="Times New Roman" panose="02020603050405020304" charset="0"/>
                          </a:rPr>
                          <m:t>𝑖</m:t>
                        </m:r>
                      </m:sub>
                    </m:sSub>
                  </m:oMath>
                </a14:m>
                <a:r>
                  <a:rPr lang="zh-CN" altLang="en-US" dirty="0">
                    <a:latin typeface="宋体" panose="02010600030101010101" pitchFamily="2" charset="-122"/>
                    <a:ea typeface="宋体" panose="02010600030101010101" pitchFamily="2" charset="-122"/>
                    <a:cs typeface="Times New Roman" panose="02020603050405020304" charset="0"/>
                  </a:rPr>
                  <a:t>为经过</a:t>
                </a:r>
                <a:r>
                  <a:rPr lang="en-US" altLang="zh-CN" dirty="0">
                    <a:latin typeface="宋体" panose="02010600030101010101" pitchFamily="2" charset="-122"/>
                    <a:ea typeface="宋体" panose="02010600030101010101" pitchFamily="2" charset="-122"/>
                    <a:cs typeface="Times New Roman" panose="02020603050405020304" charset="0"/>
                  </a:rPr>
                  <a:t>EMD</a:t>
                </a:r>
                <a:r>
                  <a:rPr lang="zh-CN" altLang="en-US" dirty="0">
                    <a:latin typeface="宋体" panose="02010600030101010101" pitchFamily="2" charset="-122"/>
                    <a:ea typeface="宋体" panose="02010600030101010101" pitchFamily="2" charset="-122"/>
                    <a:cs typeface="Times New Roman" panose="02020603050405020304" charset="0"/>
                  </a:rPr>
                  <a:t>分解之后得到的第</a:t>
                </a:r>
                <a14:m>
                  <m:oMath xmlns:m="http://schemas.openxmlformats.org/officeDocument/2006/math">
                    <m:r>
                      <a:rPr lang="en-US" altLang="zh-CN" i="1" dirty="0" smtClean="0">
                        <a:latin typeface="Cambria Math" panose="02040503050406030204" pitchFamily="18" charset="0"/>
                        <a:ea typeface="宋体" panose="02010600030101010101" pitchFamily="2" charset="-122"/>
                        <a:cs typeface="Times New Roman" panose="02020603050405020304" charset="0"/>
                      </a:rPr>
                      <m:t>𝑖</m:t>
                    </m:r>
                  </m:oMath>
                </a14:m>
                <a:r>
                  <a:rPr lang="zh-CN" altLang="en-US" dirty="0">
                    <a:latin typeface="宋体" panose="02010600030101010101" pitchFamily="2" charset="-122"/>
                    <a:ea typeface="宋体" panose="02010600030101010101" pitchFamily="2" charset="-122"/>
                    <a:cs typeface="Times New Roman" panose="02020603050405020304" charset="0"/>
                  </a:rPr>
                  <a:t>个本证模态分量，</a:t>
                </a:r>
                <a:r>
                  <a:rPr lang="en-US" altLang="zh-CN" dirty="0">
                    <a:latin typeface="宋体" panose="02010600030101010101" pitchFamily="2" charset="-122"/>
                    <a:ea typeface="宋体" panose="02010600030101010101" pitchFamily="2" charset="-122"/>
                    <a:cs typeface="Times New Roman" panose="02020603050405020304" charset="0"/>
                  </a:rPr>
                  <a:t>CEEMDAN</a:t>
                </a:r>
                <a:r>
                  <a:rPr lang="zh-CN" altLang="en-US" dirty="0">
                    <a:latin typeface="宋体" panose="02010600030101010101" pitchFamily="2" charset="-122"/>
                    <a:ea typeface="宋体" panose="02010600030101010101" pitchFamily="2" charset="-122"/>
                    <a:cs typeface="Times New Roman" panose="02020603050405020304" charset="0"/>
                  </a:rPr>
                  <a:t>分解得到的第</a:t>
                </a:r>
                <a14:m>
                  <m:oMath xmlns:m="http://schemas.openxmlformats.org/officeDocument/2006/math">
                    <m:r>
                      <a:rPr lang="en-US" altLang="zh-CN" i="1" dirty="0" smtClean="0">
                        <a:latin typeface="Cambria Math" panose="02040503050406030204" pitchFamily="18" charset="0"/>
                        <a:ea typeface="宋体" panose="02010600030101010101" pitchFamily="2" charset="-122"/>
                        <a:cs typeface="Times New Roman" panose="02020603050405020304" charset="0"/>
                      </a:rPr>
                      <m:t>𝑖</m:t>
                    </m:r>
                  </m:oMath>
                </a14:m>
                <a:r>
                  <a:rPr lang="zh-CN" altLang="en-US" dirty="0">
                    <a:latin typeface="宋体" panose="02010600030101010101" pitchFamily="2" charset="-122"/>
                    <a:ea typeface="宋体" panose="02010600030101010101" pitchFamily="2" charset="-122"/>
                    <a:cs typeface="Times New Roman" panose="02020603050405020304" charset="0"/>
                  </a:rPr>
                  <a:t>个本征模态分量为</a:t>
                </a:r>
                <a14:m>
                  <m:oMath xmlns:m="http://schemas.openxmlformats.org/officeDocument/2006/math">
                    <m:acc>
                      <m:accPr>
                        <m:chr m:val="̅"/>
                        <m:ctrlPr>
                          <a:rPr lang="en-US" altLang="zh-CN" i="1" smtClean="0">
                            <a:latin typeface="Cambria Math" panose="02040503050406030204" pitchFamily="18" charset="0"/>
                            <a:ea typeface="宋体" panose="02010600030101010101" pitchFamily="2" charset="-122"/>
                            <a:cs typeface="Times New Roman" panose="02020603050405020304" charset="0"/>
                          </a:rPr>
                        </m:ctrlPr>
                      </m:accPr>
                      <m:e>
                        <m:sSub>
                          <m:sSubPr>
                            <m:ctrlPr>
                              <a:rPr lang="en-US" altLang="zh-CN" i="1">
                                <a:latin typeface="Cambria Math" panose="02040503050406030204" pitchFamily="18" charset="0"/>
                                <a:ea typeface="宋体" panose="02010600030101010101" pitchFamily="2" charset="-122"/>
                                <a:cs typeface="Times New Roman" panose="02020603050405020304" charset="0"/>
                              </a:rPr>
                            </m:ctrlPr>
                          </m:sSubPr>
                          <m:e>
                            <m:r>
                              <a:rPr lang="en-US" altLang="zh-CN" i="1">
                                <a:latin typeface="Cambria Math" panose="02040503050406030204" pitchFamily="18" charset="0"/>
                                <a:ea typeface="宋体" panose="02010600030101010101" pitchFamily="2" charset="-122"/>
                                <a:cs typeface="Times New Roman" panose="02020603050405020304" charset="0"/>
                              </a:rPr>
                              <m:t>𝐶</m:t>
                            </m:r>
                          </m:e>
                          <m:sub>
                            <m:r>
                              <a:rPr lang="en-US" altLang="zh-CN" i="1">
                                <a:latin typeface="Cambria Math" panose="02040503050406030204" pitchFamily="18" charset="0"/>
                                <a:ea typeface="宋体" panose="02010600030101010101" pitchFamily="2" charset="-122"/>
                                <a:cs typeface="Times New Roman" panose="02020603050405020304" charset="0"/>
                              </a:rPr>
                              <m:t>𝑖</m:t>
                            </m:r>
                          </m:sub>
                        </m:sSub>
                        <m:r>
                          <a:rPr lang="en-US" altLang="zh-CN" i="1">
                            <a:latin typeface="Cambria Math" panose="02040503050406030204" pitchFamily="18" charset="0"/>
                            <a:ea typeface="宋体" panose="02010600030101010101" pitchFamily="2" charset="-122"/>
                            <a:cs typeface="Times New Roman" panose="02020603050405020304" charset="0"/>
                          </a:rPr>
                          <m:t>(</m:t>
                        </m:r>
                        <m:r>
                          <a:rPr lang="en-US" altLang="zh-CN" i="1">
                            <a:latin typeface="Cambria Math" panose="02040503050406030204" pitchFamily="18" charset="0"/>
                            <a:ea typeface="宋体" panose="02010600030101010101" pitchFamily="2" charset="-122"/>
                            <a:cs typeface="Times New Roman" panose="02020603050405020304" charset="0"/>
                          </a:rPr>
                          <m:t>𝑡</m:t>
                        </m:r>
                        <m:r>
                          <a:rPr lang="en-US" altLang="zh-CN" i="1">
                            <a:latin typeface="Cambria Math" panose="02040503050406030204" pitchFamily="18" charset="0"/>
                            <a:ea typeface="宋体" panose="02010600030101010101" pitchFamily="2" charset="-122"/>
                            <a:cs typeface="Times New Roman" panose="02020603050405020304" charset="0"/>
                          </a:rPr>
                          <m:t>)</m:t>
                        </m:r>
                      </m:e>
                    </m:acc>
                  </m:oMath>
                </a14:m>
                <a:r>
                  <a:rPr lang="zh-CN" altLang="en-US" dirty="0">
                    <a:latin typeface="宋体" panose="02010600030101010101" pitchFamily="2" charset="-122"/>
                    <a:ea typeface="宋体" panose="02010600030101010101" pitchFamily="2" charset="-122"/>
                    <a:cs typeface="Times New Roman" panose="02020603050405020304" charset="0"/>
                  </a:rPr>
                  <a:t>，</a:t>
                </a:r>
                <a14:m>
                  <m:oMath xmlns:m="http://schemas.openxmlformats.org/officeDocument/2006/math">
                    <m:r>
                      <a:rPr lang="zh-CN" altLang="en-US" i="1" dirty="0" smtClean="0">
                        <a:latin typeface="Cambria Math" panose="02040503050406030204" pitchFamily="18" charset="0"/>
                        <a:ea typeface="宋体" panose="02010600030101010101" pitchFamily="2" charset="-122"/>
                        <a:cs typeface="Times New Roman" panose="02020603050405020304" charset="0"/>
                      </a:rPr>
                      <m:t>𝜈</m:t>
                    </m:r>
                    <m:r>
                      <m:rPr>
                        <m:sty m:val="p"/>
                      </m:rPr>
                      <a:rPr lang="en-US" altLang="zh-CN" i="1" baseline="30000" dirty="0">
                        <a:latin typeface="Cambria Math" panose="02040503050406030204" pitchFamily="18" charset="0"/>
                        <a:ea typeface="宋体" panose="02010600030101010101" pitchFamily="2" charset="-122"/>
                        <a:cs typeface="Times New Roman" panose="02020603050405020304" charset="0"/>
                      </a:rPr>
                      <m:t>j</m:t>
                    </m:r>
                  </m:oMath>
                </a14:m>
                <a:r>
                  <a:rPr lang="zh-CN" altLang="en-US" dirty="0">
                    <a:latin typeface="宋体" panose="02010600030101010101" pitchFamily="2" charset="-122"/>
                    <a:ea typeface="宋体" panose="02010600030101010101" pitchFamily="2" charset="-122"/>
                    <a:cs typeface="Times New Roman" panose="02020603050405020304" charset="0"/>
                  </a:rPr>
                  <a:t>为满足标准正态分布的高斯噪声信号，</a:t>
                </a:r>
                <a14:m>
                  <m:oMath xmlns:m="http://schemas.openxmlformats.org/officeDocument/2006/math">
                    <m:r>
                      <a:rPr lang="en-US" altLang="zh-CN" i="1" dirty="0" smtClean="0">
                        <a:latin typeface="Cambria Math" panose="02040503050406030204" pitchFamily="18" charset="0"/>
                        <a:ea typeface="宋体" panose="02010600030101010101" pitchFamily="2" charset="-122"/>
                        <a:cs typeface="Times New Roman" panose="02020603050405020304" charset="0"/>
                      </a:rPr>
                      <m:t>𝑗</m:t>
                    </m:r>
                    <m:r>
                      <a:rPr lang="en-US" altLang="zh-CN" i="1" dirty="0" smtClean="0">
                        <a:latin typeface="Cambria Math" panose="02040503050406030204" pitchFamily="18" charset="0"/>
                        <a:ea typeface="宋体" panose="02010600030101010101" pitchFamily="2" charset="-122"/>
                        <a:cs typeface="Times New Roman" panose="02020603050405020304" charset="0"/>
                      </a:rPr>
                      <m:t>=1,2,3…</m:t>
                    </m:r>
                    <m:r>
                      <a:rPr lang="en-US" altLang="zh-CN" i="1" dirty="0" smtClean="0">
                        <a:latin typeface="Cambria Math" panose="02040503050406030204" pitchFamily="18" charset="0"/>
                        <a:ea typeface="宋体" panose="02010600030101010101" pitchFamily="2" charset="-122"/>
                        <a:cs typeface="Times New Roman" panose="02020603050405020304" charset="0"/>
                      </a:rPr>
                      <m:t>𝑁</m:t>
                    </m:r>
                  </m:oMath>
                </a14:m>
                <a:r>
                  <a:rPr lang="zh-CN" altLang="en-US" dirty="0">
                    <a:latin typeface="宋体" panose="02010600030101010101" pitchFamily="2" charset="-122"/>
                    <a:ea typeface="宋体" panose="02010600030101010101" pitchFamily="2" charset="-122"/>
                    <a:cs typeface="Times New Roman" panose="02020603050405020304" charset="0"/>
                  </a:rPr>
                  <a:t>是加入噪声的次数，</a:t>
                </a:r>
                <a14:m>
                  <m:oMath xmlns:m="http://schemas.openxmlformats.org/officeDocument/2006/math">
                    <m:r>
                      <a:rPr lang="zh-CN" altLang="en-US" i="1" smtClean="0">
                        <a:latin typeface="Cambria Math" panose="02040503050406030204" pitchFamily="18" charset="0"/>
                        <a:ea typeface="宋体" panose="02010600030101010101" pitchFamily="2" charset="-122"/>
                        <a:cs typeface="Times New Roman" panose="02020603050405020304" charset="0"/>
                      </a:rPr>
                      <m:t>𝜀</m:t>
                    </m:r>
                  </m:oMath>
                </a14:m>
                <a:r>
                  <a:rPr lang="zh-CN" altLang="en-US" dirty="0">
                    <a:latin typeface="宋体" panose="02010600030101010101" pitchFamily="2" charset="-122"/>
                    <a:ea typeface="宋体" panose="02010600030101010101" pitchFamily="2" charset="-122"/>
                    <a:cs typeface="Times New Roman" panose="02020603050405020304" charset="0"/>
                  </a:rPr>
                  <a:t>为白噪声的标准差，</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charset="0"/>
                      </a:rPr>
                      <m:t>𝑦</m:t>
                    </m:r>
                    <m:r>
                      <a:rPr lang="en-US" altLang="zh-CN" b="0" i="1" smtClean="0">
                        <a:latin typeface="Cambria Math" panose="02040503050406030204" pitchFamily="18" charset="0"/>
                        <a:ea typeface="宋体" panose="02010600030101010101" pitchFamily="2" charset="-122"/>
                        <a:cs typeface="Times New Roman" panose="02020603050405020304" charset="0"/>
                      </a:rPr>
                      <m:t>(</m:t>
                    </m:r>
                    <m:r>
                      <a:rPr lang="en-US" altLang="zh-CN" b="0" i="1" smtClean="0">
                        <a:latin typeface="Cambria Math" panose="02040503050406030204" pitchFamily="18" charset="0"/>
                        <a:ea typeface="宋体" panose="02010600030101010101" pitchFamily="2" charset="-122"/>
                        <a:cs typeface="Times New Roman" panose="02020603050405020304" charset="0"/>
                      </a:rPr>
                      <m:t>𝑡</m:t>
                    </m:r>
                    <m:r>
                      <a:rPr lang="en-US" altLang="zh-CN" b="0" i="1" smtClean="0">
                        <a:latin typeface="Cambria Math" panose="02040503050406030204" pitchFamily="18" charset="0"/>
                        <a:ea typeface="宋体" panose="02010600030101010101" pitchFamily="2" charset="-122"/>
                        <a:cs typeface="Times New Roman" panose="02020603050405020304" charset="0"/>
                      </a:rPr>
                      <m:t>)</m:t>
                    </m:r>
                  </m:oMath>
                </a14:m>
                <a:r>
                  <a:rPr lang="zh-CN" altLang="en-US" dirty="0">
                    <a:latin typeface="宋体" panose="02010600030101010101" pitchFamily="2" charset="-122"/>
                    <a:ea typeface="宋体" panose="02010600030101010101" pitchFamily="2" charset="-122"/>
                    <a:cs typeface="Times New Roman" panose="02020603050405020304" charset="0"/>
                  </a:rPr>
                  <a:t>为待分解信号，</a:t>
                </a:r>
                <a:r>
                  <a:rPr lang="en-US" altLang="zh-CN" dirty="0">
                    <a:latin typeface="宋体" panose="02010600030101010101" pitchFamily="2" charset="-122"/>
                    <a:ea typeface="宋体" panose="02010600030101010101" pitchFamily="2" charset="-122"/>
                    <a:cs typeface="Times New Roman" panose="02020603050405020304" charset="0"/>
                  </a:rPr>
                  <a:t>CEEMDAN</a:t>
                </a:r>
                <a:r>
                  <a:rPr lang="zh-CN" altLang="en-US" dirty="0">
                    <a:latin typeface="宋体" panose="02010600030101010101" pitchFamily="2" charset="-122"/>
                    <a:ea typeface="宋体" panose="02010600030101010101" pitchFamily="2" charset="-122"/>
                    <a:cs typeface="Times New Roman" panose="02020603050405020304" charset="0"/>
                  </a:rPr>
                  <a:t>分解步骤如下：</a:t>
                </a: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charset="0"/>
                  </a:rPr>
                  <a:t>1)</a:t>
                </a:r>
                <a:r>
                  <a:rPr lang="zh-CN" altLang="en-US" dirty="0">
                    <a:latin typeface="宋体" panose="02010600030101010101" pitchFamily="2" charset="-122"/>
                    <a:ea typeface="宋体" panose="02010600030101010101" pitchFamily="2" charset="-122"/>
                    <a:cs typeface="Times New Roman" panose="02020603050405020304" charset="0"/>
                  </a:rPr>
                  <a:t>将高斯白噪声加入到待分解信号</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charset="0"/>
                      </a:rPr>
                      <m:t>𝑦</m:t>
                    </m:r>
                    <m:r>
                      <a:rPr lang="en-US" altLang="zh-CN" i="1">
                        <a:latin typeface="Cambria Math" panose="02040503050406030204" pitchFamily="18" charset="0"/>
                        <a:ea typeface="宋体" panose="02010600030101010101" pitchFamily="2" charset="-122"/>
                        <a:cs typeface="Times New Roman" panose="02020603050405020304" charset="0"/>
                      </a:rPr>
                      <m:t>(</m:t>
                    </m:r>
                    <m:r>
                      <a:rPr lang="en-US" altLang="zh-CN" i="1">
                        <a:latin typeface="Cambria Math" panose="02040503050406030204" pitchFamily="18" charset="0"/>
                        <a:ea typeface="宋体" panose="02010600030101010101" pitchFamily="2" charset="-122"/>
                        <a:cs typeface="Times New Roman" panose="02020603050405020304" charset="0"/>
                      </a:rPr>
                      <m:t>𝑡</m:t>
                    </m:r>
                    <m:r>
                      <a:rPr lang="en-US" altLang="zh-CN" i="1">
                        <a:latin typeface="Cambria Math" panose="02040503050406030204" pitchFamily="18" charset="0"/>
                        <a:ea typeface="宋体" panose="02010600030101010101" pitchFamily="2" charset="-122"/>
                        <a:cs typeface="Times New Roman" panose="02020603050405020304" charset="0"/>
                      </a:rPr>
                      <m:t>)</m:t>
                    </m:r>
                  </m:oMath>
                </a14:m>
                <a:r>
                  <a:rPr lang="zh-CN" altLang="en-US" dirty="0">
                    <a:latin typeface="宋体" panose="02010600030101010101" pitchFamily="2" charset="-122"/>
                    <a:ea typeface="宋体" panose="02010600030101010101" pitchFamily="2" charset="-122"/>
                    <a:cs typeface="Times New Roman" panose="02020603050405020304" charset="0"/>
                  </a:rPr>
                  <a:t>得到新信号</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charset="0"/>
                      </a:rPr>
                      <m:t>𝑦</m:t>
                    </m:r>
                    <m:d>
                      <m:dPr>
                        <m:ctrlPr>
                          <a:rPr lang="en-US" altLang="zh-CN" i="1">
                            <a:latin typeface="Cambria Math" panose="02040503050406030204" pitchFamily="18" charset="0"/>
                            <a:ea typeface="宋体" panose="02010600030101010101" pitchFamily="2" charset="-122"/>
                            <a:cs typeface="Times New Roman" panose="02020603050405020304" charset="0"/>
                          </a:rPr>
                        </m:ctrlPr>
                      </m:dPr>
                      <m:e>
                        <m:r>
                          <a:rPr lang="en-US" altLang="zh-CN" i="1">
                            <a:latin typeface="Cambria Math" panose="02040503050406030204" pitchFamily="18" charset="0"/>
                            <a:ea typeface="宋体" panose="02010600030101010101" pitchFamily="2" charset="-122"/>
                            <a:cs typeface="Times New Roman" panose="02020603050405020304" charset="0"/>
                          </a:rPr>
                          <m:t>𝑡</m:t>
                        </m:r>
                      </m:e>
                    </m:d>
                    <m:r>
                      <a:rPr lang="en-US" altLang="zh-CN" b="0" i="1" smtClean="0">
                        <a:latin typeface="Cambria Math" panose="02040503050406030204" pitchFamily="18" charset="0"/>
                        <a:ea typeface="宋体" panose="02010600030101010101" pitchFamily="2" charset="-122"/>
                        <a:cs typeface="Times New Roman" panose="02020603050405020304" charset="0"/>
                      </a:rPr>
                      <m:t>+</m:t>
                    </m:r>
                    <m:sSup>
                      <m:sSupPr>
                        <m:ctrlPr>
                          <a:rPr lang="en-US" altLang="zh-CN" b="0" i="1" smtClean="0">
                            <a:latin typeface="Cambria Math" panose="02040503050406030204" pitchFamily="18" charset="0"/>
                            <a:ea typeface="宋体" panose="02010600030101010101" pitchFamily="2" charset="-122"/>
                            <a:cs typeface="Times New Roman" panose="02020603050405020304" charset="0"/>
                          </a:rPr>
                        </m:ctrlPr>
                      </m:sSupPr>
                      <m:e>
                        <m:d>
                          <m:dPr>
                            <m:ctrlPr>
                              <a:rPr lang="en-US" altLang="zh-CN" i="1">
                                <a:latin typeface="Cambria Math" panose="02040503050406030204" pitchFamily="18" charset="0"/>
                                <a:ea typeface="宋体" panose="02010600030101010101" pitchFamily="2" charset="-122"/>
                                <a:cs typeface="Times New Roman" panose="02020603050405020304" charset="0"/>
                              </a:rPr>
                            </m:ctrlPr>
                          </m:dPr>
                          <m:e>
                            <m:r>
                              <a:rPr lang="en-US" altLang="zh-CN" i="1">
                                <a:latin typeface="Cambria Math" panose="02040503050406030204" pitchFamily="18" charset="0"/>
                                <a:ea typeface="宋体" panose="02010600030101010101" pitchFamily="2" charset="-122"/>
                                <a:cs typeface="Times New Roman" panose="02020603050405020304" charset="0"/>
                              </a:rPr>
                              <m:t>−1</m:t>
                            </m:r>
                          </m:e>
                        </m:d>
                      </m:e>
                      <m:sup>
                        <m:r>
                          <a:rPr lang="en-US" altLang="zh-CN" b="0" i="1" smtClean="0">
                            <a:latin typeface="Cambria Math" panose="02040503050406030204" pitchFamily="18" charset="0"/>
                            <a:ea typeface="宋体" panose="02010600030101010101" pitchFamily="2" charset="-122"/>
                            <a:cs typeface="Times New Roman" panose="02020603050405020304" charset="0"/>
                          </a:rPr>
                          <m:t>𝑞</m:t>
                        </m:r>
                      </m:sup>
                    </m:sSup>
                    <m:r>
                      <a:rPr lang="zh-CN" altLang="en-US" b="0" i="1" smtClean="0">
                        <a:latin typeface="Cambria Math" panose="02040503050406030204" pitchFamily="18" charset="0"/>
                        <a:ea typeface="宋体" panose="02010600030101010101" pitchFamily="2" charset="-122"/>
                        <a:cs typeface="Times New Roman" panose="02020603050405020304" charset="0"/>
                      </a:rPr>
                      <m:t>𝜀</m:t>
                    </m:r>
                    <m:sSup>
                      <m:sSupPr>
                        <m:ctrlPr>
                          <a:rPr lang="en-US" altLang="zh-CN" b="0" i="1" smtClean="0">
                            <a:latin typeface="Cambria Math" panose="02040503050406030204" pitchFamily="18" charset="0"/>
                            <a:ea typeface="宋体" panose="02010600030101010101" pitchFamily="2" charset="-122"/>
                            <a:cs typeface="Times New Roman" panose="02020603050405020304" charset="0"/>
                          </a:rPr>
                        </m:ctrlPr>
                      </m:sSupPr>
                      <m:e>
                        <m:r>
                          <a:rPr lang="zh-CN" altLang="en-US" i="1">
                            <a:latin typeface="Cambria Math" panose="02040503050406030204" pitchFamily="18" charset="0"/>
                            <a:ea typeface="宋体" panose="02010600030101010101" pitchFamily="2" charset="-122"/>
                            <a:cs typeface="Times New Roman" panose="02020603050405020304" charset="0"/>
                          </a:rPr>
                          <m:t>𝜈</m:t>
                        </m:r>
                      </m:e>
                      <m:sup>
                        <m:r>
                          <a:rPr lang="en-US" altLang="zh-CN" b="0" i="1" smtClean="0">
                            <a:latin typeface="Cambria Math" panose="02040503050406030204" pitchFamily="18" charset="0"/>
                            <a:ea typeface="宋体" panose="02010600030101010101" pitchFamily="2" charset="-122"/>
                            <a:cs typeface="Times New Roman" panose="02020603050405020304" charset="0"/>
                          </a:rPr>
                          <m:t>𝑗</m:t>
                        </m:r>
                      </m:sup>
                    </m:sSup>
                    <m:r>
                      <a:rPr lang="en-US" altLang="zh-CN" b="0" i="0" smtClean="0">
                        <a:latin typeface="Cambria Math" panose="02040503050406030204" pitchFamily="18" charset="0"/>
                        <a:ea typeface="宋体" panose="02010600030101010101" pitchFamily="2" charset="-122"/>
                        <a:cs typeface="Times New Roman" panose="02020603050405020304" charset="0"/>
                      </a:rPr>
                      <m:t>(</m:t>
                    </m:r>
                    <m:r>
                      <m:rPr>
                        <m:sty m:val="p"/>
                      </m:rPr>
                      <a:rPr lang="en-US" altLang="zh-CN" b="0" i="0" smtClean="0">
                        <a:latin typeface="Cambria Math" panose="02040503050406030204" pitchFamily="18" charset="0"/>
                        <a:ea typeface="宋体" panose="02010600030101010101" pitchFamily="2" charset="-122"/>
                        <a:cs typeface="Times New Roman" panose="02020603050405020304" charset="0"/>
                      </a:rPr>
                      <m:t>t</m:t>
                    </m:r>
                    <m:r>
                      <a:rPr lang="en-US" altLang="zh-CN" b="0" i="0" smtClean="0">
                        <a:latin typeface="Cambria Math" panose="02040503050406030204" pitchFamily="18" charset="0"/>
                        <a:ea typeface="宋体" panose="02010600030101010101" pitchFamily="2" charset="-122"/>
                        <a:cs typeface="Times New Roman" panose="02020603050405020304" charset="0"/>
                      </a:rPr>
                      <m:t>)</m:t>
                    </m:r>
                  </m:oMath>
                </a14:m>
                <a:r>
                  <a:rPr lang="zh-CN" altLang="en-US" dirty="0">
                    <a:latin typeface="宋体" panose="02010600030101010101" pitchFamily="2" charset="-122"/>
                    <a:ea typeface="宋体" panose="02010600030101010101" pitchFamily="2" charset="-122"/>
                    <a:cs typeface="Times New Roman" panose="02020603050405020304" charset="0"/>
                  </a:rPr>
                  <a:t>，其中</a:t>
                </a:r>
                <a14:m>
                  <m:oMath xmlns:m="http://schemas.openxmlformats.org/officeDocument/2006/math">
                    <m:r>
                      <a:rPr lang="en-US" altLang="zh-CN" i="1" dirty="0" smtClean="0">
                        <a:latin typeface="Cambria Math" panose="02040503050406030204" pitchFamily="18" charset="0"/>
                        <a:ea typeface="宋体" panose="02010600030101010101" pitchFamily="2" charset="-122"/>
                        <a:cs typeface="Times New Roman" panose="02020603050405020304" charset="0"/>
                      </a:rPr>
                      <m:t>𝑞</m:t>
                    </m:r>
                    <m:r>
                      <a:rPr lang="en-US" altLang="zh-CN" i="1" dirty="0" smtClean="0">
                        <a:latin typeface="Cambria Math" panose="02040503050406030204" pitchFamily="18" charset="0"/>
                        <a:ea typeface="宋体" panose="02010600030101010101" pitchFamily="2" charset="-122"/>
                        <a:cs typeface="Times New Roman" panose="02020603050405020304" charset="0"/>
                      </a:rPr>
                      <m:t>=1,2</m:t>
                    </m:r>
                  </m:oMath>
                </a14:m>
                <a:r>
                  <a:rPr lang="en-US" altLang="zh-CN" dirty="0">
                    <a:latin typeface="宋体" panose="02010600030101010101" pitchFamily="2" charset="-122"/>
                    <a:ea typeface="宋体" panose="02010600030101010101" pitchFamily="2" charset="-122"/>
                    <a:cs typeface="Times New Roman" panose="02020603050405020304" charset="0"/>
                  </a:rPr>
                  <a:t>…</a:t>
                </a:r>
                <a:r>
                  <a:rPr lang="zh-CN" altLang="en-US" dirty="0">
                    <a:latin typeface="宋体" panose="02010600030101010101" pitchFamily="2" charset="-122"/>
                    <a:ea typeface="宋体" panose="02010600030101010101" pitchFamily="2" charset="-122"/>
                    <a:cs typeface="Times New Roman" panose="02020603050405020304" charset="0"/>
                  </a:rPr>
                  <a:t>对新信号进行</a:t>
                </a:r>
                <a:r>
                  <a:rPr lang="en-US" altLang="zh-CN" dirty="0">
                    <a:latin typeface="宋体" panose="02010600030101010101" pitchFamily="2" charset="-122"/>
                    <a:ea typeface="宋体" panose="02010600030101010101" pitchFamily="2" charset="-122"/>
                    <a:cs typeface="Times New Roman" panose="02020603050405020304" charset="0"/>
                  </a:rPr>
                  <a:t>EMD</a:t>
                </a:r>
                <a:r>
                  <a:rPr lang="zh-CN" altLang="en-US" dirty="0">
                    <a:latin typeface="宋体" panose="02010600030101010101" pitchFamily="2" charset="-122"/>
                    <a:ea typeface="宋体" panose="02010600030101010101" pitchFamily="2" charset="-122"/>
                    <a:cs typeface="Times New Roman" panose="02020603050405020304" charset="0"/>
                  </a:rPr>
                  <a:t>分解，得到第一阶本征模态分量</a:t>
                </a:r>
                <a14:m>
                  <m:oMath xmlns:m="http://schemas.openxmlformats.org/officeDocument/2006/math">
                    <m:r>
                      <a:rPr lang="en-US" altLang="zh-CN" b="0" i="1" dirty="0" smtClean="0">
                        <a:latin typeface="Cambria Math" panose="02040503050406030204" pitchFamily="18" charset="0"/>
                        <a:ea typeface="宋体" panose="02010600030101010101" pitchFamily="2" charset="-122"/>
                        <a:cs typeface="Times New Roman" panose="02020603050405020304" charset="0"/>
                      </a:rPr>
                      <m:t>𝐶</m:t>
                    </m:r>
                    <m:r>
                      <a:rPr lang="en-US" altLang="zh-CN" b="0" i="1" dirty="0" smtClean="0">
                        <a:latin typeface="Cambria Math" panose="02040503050406030204" pitchFamily="18" charset="0"/>
                        <a:ea typeface="宋体" panose="02010600030101010101" pitchFamily="2" charset="-122"/>
                        <a:cs typeface="Times New Roman" panose="02020603050405020304" charset="0"/>
                      </a:rPr>
                      <m:t>1</m:t>
                    </m:r>
                    <m:r>
                      <a:rPr lang="zh-CN" altLang="en-US" i="1" dirty="0">
                        <a:latin typeface="Cambria Math" panose="02040503050406030204" pitchFamily="18" charset="0"/>
                        <a:ea typeface="宋体" panose="02010600030101010101" pitchFamily="2" charset="-122"/>
                        <a:cs typeface="Times New Roman" panose="02020603050405020304" charset="0"/>
                      </a:rPr>
                      <m:t>：</m:t>
                    </m:r>
                  </m:oMath>
                </a14:m>
                <a:endParaRPr lang="en-US" altLang="zh-CN" i="1" dirty="0">
                  <a:latin typeface="Cambria Math" panose="02040503050406030204" pitchFamily="18" charset="0"/>
                  <a:ea typeface="宋体" panose="02010600030101010101" pitchFamily="2" charset="-122"/>
                  <a:cs typeface="Times New Roman" panose="02020603050405020304" charset="0"/>
                </a:endParaRPr>
              </a:p>
              <a:p>
                <a:pPr>
                  <a:lnSpc>
                    <a:spcPct val="150000"/>
                  </a:lnSpc>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宋体" panose="02010600030101010101" pitchFamily="2" charset="-122"/>
                          <a:cs typeface="Times New Roman" panose="02020603050405020304" charset="0"/>
                        </a:rPr>
                        <m:t>𝐸</m:t>
                      </m:r>
                      <m:r>
                        <a:rPr lang="en-US" altLang="zh-CN" i="1" dirty="0" smtClean="0">
                          <a:latin typeface="Cambria Math" panose="02040503050406030204" pitchFamily="18" charset="0"/>
                          <a:ea typeface="宋体" panose="02010600030101010101" pitchFamily="2" charset="-122"/>
                          <a:cs typeface="Times New Roman" panose="02020603050405020304" charset="0"/>
                        </a:rPr>
                        <m:t>(</m:t>
                      </m:r>
                      <m:r>
                        <a:rPr lang="en-US" altLang="zh-CN" b="0" i="1" dirty="0" smtClean="0">
                          <a:latin typeface="Cambria Math" panose="02040503050406030204" pitchFamily="18" charset="0"/>
                          <a:ea typeface="宋体" panose="02010600030101010101" pitchFamily="2" charset="-122"/>
                          <a:cs typeface="Times New Roman" panose="02020603050405020304" charset="0"/>
                        </a:rPr>
                        <m:t>𝑦</m:t>
                      </m:r>
                      <m:r>
                        <a:rPr lang="en-US" altLang="zh-CN" i="1" dirty="0" smtClean="0">
                          <a:latin typeface="Cambria Math" panose="02040503050406030204" pitchFamily="18" charset="0"/>
                          <a:ea typeface="宋体" panose="02010600030101010101" pitchFamily="2" charset="-122"/>
                          <a:cs typeface="Times New Roman" panose="02020603050405020304" charset="0"/>
                        </a:rPr>
                        <m:t>(</m:t>
                      </m:r>
                      <m:r>
                        <a:rPr lang="en-US" altLang="zh-CN" i="1" dirty="0" smtClean="0">
                          <a:latin typeface="Cambria Math" panose="02040503050406030204" pitchFamily="18" charset="0"/>
                          <a:ea typeface="宋体" panose="02010600030101010101" pitchFamily="2" charset="-122"/>
                          <a:cs typeface="Times New Roman" panose="02020603050405020304" charset="0"/>
                        </a:rPr>
                        <m:t>𝑡</m:t>
                      </m:r>
                      <m:r>
                        <a:rPr lang="en-US" altLang="zh-CN" i="1" dirty="0" smtClean="0">
                          <a:latin typeface="Cambria Math" panose="02040503050406030204" pitchFamily="18" charset="0"/>
                          <a:ea typeface="宋体" panose="02010600030101010101" pitchFamily="2" charset="-122"/>
                          <a:cs typeface="Times New Roman" panose="02020603050405020304" charset="0"/>
                        </a:rPr>
                        <m:t>)+</m:t>
                      </m:r>
                      <m:sSup>
                        <m:sSupPr>
                          <m:ctrlPr>
                            <a:rPr lang="en-US" altLang="zh-CN" i="1">
                              <a:latin typeface="Cambria Math" panose="02040503050406030204" pitchFamily="18" charset="0"/>
                              <a:ea typeface="宋体" panose="02010600030101010101" pitchFamily="2" charset="-122"/>
                              <a:cs typeface="Times New Roman" panose="02020603050405020304" charset="0"/>
                            </a:rPr>
                          </m:ctrlPr>
                        </m:sSupPr>
                        <m:e>
                          <m:d>
                            <m:dPr>
                              <m:ctrlPr>
                                <a:rPr lang="en-US" altLang="zh-CN" i="1">
                                  <a:latin typeface="Cambria Math" panose="02040503050406030204" pitchFamily="18" charset="0"/>
                                  <a:ea typeface="宋体" panose="02010600030101010101" pitchFamily="2" charset="-122"/>
                                  <a:cs typeface="Times New Roman" panose="02020603050405020304" charset="0"/>
                                </a:rPr>
                              </m:ctrlPr>
                            </m:dPr>
                            <m:e>
                              <m:r>
                                <a:rPr lang="en-US" altLang="zh-CN" i="1">
                                  <a:latin typeface="Cambria Math" panose="02040503050406030204" pitchFamily="18" charset="0"/>
                                  <a:ea typeface="宋体" panose="02010600030101010101" pitchFamily="2" charset="-122"/>
                                  <a:cs typeface="Times New Roman" panose="02020603050405020304" charset="0"/>
                                </a:rPr>
                                <m:t>−1</m:t>
                              </m:r>
                            </m:e>
                          </m:d>
                        </m:e>
                        <m:sup>
                          <m:r>
                            <a:rPr lang="en-US" altLang="zh-CN" i="1">
                              <a:latin typeface="Cambria Math" panose="02040503050406030204" pitchFamily="18" charset="0"/>
                              <a:ea typeface="宋体" panose="02010600030101010101" pitchFamily="2" charset="-122"/>
                              <a:cs typeface="Times New Roman" panose="02020603050405020304" charset="0"/>
                            </a:rPr>
                            <m:t>𝑞</m:t>
                          </m:r>
                        </m:sup>
                      </m:sSup>
                      <m:r>
                        <a:rPr lang="zh-CN" altLang="en-US" i="1">
                          <a:latin typeface="Cambria Math" panose="02040503050406030204" pitchFamily="18" charset="0"/>
                          <a:ea typeface="宋体" panose="02010600030101010101" pitchFamily="2" charset="-122"/>
                          <a:cs typeface="Times New Roman" panose="02020603050405020304" charset="0"/>
                        </a:rPr>
                        <m:t>𝜀</m:t>
                      </m:r>
                      <m:sSup>
                        <m:sSupPr>
                          <m:ctrlPr>
                            <a:rPr lang="en-US" altLang="zh-CN" i="1">
                              <a:latin typeface="Cambria Math" panose="02040503050406030204" pitchFamily="18" charset="0"/>
                              <a:ea typeface="宋体" panose="02010600030101010101" pitchFamily="2" charset="-122"/>
                              <a:cs typeface="Times New Roman" panose="02020603050405020304" charset="0"/>
                            </a:rPr>
                          </m:ctrlPr>
                        </m:sSupPr>
                        <m:e>
                          <m:r>
                            <a:rPr lang="zh-CN" altLang="en-US" i="1">
                              <a:latin typeface="Cambria Math" panose="02040503050406030204" pitchFamily="18" charset="0"/>
                              <a:ea typeface="宋体" panose="02010600030101010101" pitchFamily="2" charset="-122"/>
                              <a:cs typeface="Times New Roman" panose="02020603050405020304" charset="0"/>
                            </a:rPr>
                            <m:t>𝜈</m:t>
                          </m:r>
                        </m:e>
                        <m:sup>
                          <m:r>
                            <a:rPr lang="en-US" altLang="zh-CN" i="1">
                              <a:latin typeface="Cambria Math" panose="02040503050406030204" pitchFamily="18" charset="0"/>
                              <a:ea typeface="宋体" panose="02010600030101010101" pitchFamily="2" charset="-122"/>
                              <a:cs typeface="Times New Roman" panose="02020603050405020304" charset="0"/>
                            </a:rPr>
                            <m:t>𝑗</m:t>
                          </m:r>
                        </m:sup>
                      </m:sSup>
                      <m:r>
                        <a:rPr lang="en-US" altLang="zh-CN">
                          <a:latin typeface="Cambria Math" panose="02040503050406030204" pitchFamily="18" charset="0"/>
                          <a:ea typeface="宋体" panose="02010600030101010101" pitchFamily="2" charset="-122"/>
                          <a:cs typeface="Times New Roman" panose="02020603050405020304" charset="0"/>
                        </a:rPr>
                        <m:t>(</m:t>
                      </m:r>
                      <m:r>
                        <m:rPr>
                          <m:sty m:val="p"/>
                        </m:rPr>
                        <a:rPr lang="en-US" altLang="zh-CN">
                          <a:latin typeface="Cambria Math" panose="02040503050406030204" pitchFamily="18" charset="0"/>
                          <a:ea typeface="宋体" panose="02010600030101010101" pitchFamily="2" charset="-122"/>
                          <a:cs typeface="Times New Roman" panose="02020603050405020304" charset="0"/>
                        </a:rPr>
                        <m:t>t</m:t>
                      </m:r>
                      <m:r>
                        <a:rPr lang="en-US" altLang="zh-CN">
                          <a:latin typeface="Cambria Math" panose="02040503050406030204" pitchFamily="18" charset="0"/>
                          <a:ea typeface="宋体" panose="02010600030101010101" pitchFamily="2" charset="-122"/>
                          <a:cs typeface="Times New Roman" panose="02020603050405020304" charset="0"/>
                        </a:rPr>
                        <m:t>)</m:t>
                      </m:r>
                      <m:r>
                        <a:rPr lang="en-US" altLang="zh-CN" i="1" dirty="0" smtClean="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 </m:t>
                      </m:r>
                      <m:sSubSup>
                        <m:sSubSupPr>
                          <m:ctrlPr>
                            <a:rPr lang="en-US" altLang="zh-CN" i="1" dirty="0" smtClean="0">
                              <a:latin typeface="Cambria Math" panose="02040503050406030204" pitchFamily="18" charset="0"/>
                              <a:ea typeface="宋体" panose="02010600030101010101" pitchFamily="2" charset="-122"/>
                              <a:cs typeface="Times New Roman" panose="02020603050405020304" charset="0"/>
                            </a:rPr>
                          </m:ctrlPr>
                        </m:sSubSupPr>
                        <m:e>
                          <m:r>
                            <a:rPr lang="en-US" altLang="zh-CN" b="0" i="1" dirty="0" smtClean="0">
                              <a:latin typeface="Cambria Math" panose="02040503050406030204" pitchFamily="18" charset="0"/>
                              <a:ea typeface="宋体" panose="02010600030101010101" pitchFamily="2" charset="-122"/>
                              <a:cs typeface="Times New Roman" panose="02020603050405020304" charset="0"/>
                            </a:rPr>
                            <m:t>𝐶</m:t>
                          </m:r>
                        </m:e>
                        <m:sub>
                          <m:r>
                            <a:rPr lang="en-US" altLang="zh-CN" b="0" i="1" dirty="0" smtClean="0">
                              <a:latin typeface="Cambria Math" panose="02040503050406030204" pitchFamily="18" charset="0"/>
                              <a:ea typeface="宋体" panose="02010600030101010101" pitchFamily="2" charset="-122"/>
                              <a:cs typeface="Times New Roman" panose="02020603050405020304" charset="0"/>
                            </a:rPr>
                            <m:t>1</m:t>
                          </m:r>
                        </m:sub>
                        <m:sup>
                          <m:r>
                            <a:rPr lang="en-US" altLang="zh-CN" b="0" i="1" dirty="0" smtClean="0">
                              <a:latin typeface="Cambria Math" panose="02040503050406030204" pitchFamily="18" charset="0"/>
                              <a:ea typeface="宋体" panose="02010600030101010101" pitchFamily="2" charset="-122"/>
                              <a:cs typeface="Times New Roman" panose="02020603050405020304" charset="0"/>
                            </a:rPr>
                            <m:t>𝑗</m:t>
                          </m:r>
                        </m:sup>
                      </m:sSubSup>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m:t>
                      </m:r>
                      <m:sSup>
                        <m:sSupPr>
                          <m:ctrlPr>
                            <a:rPr lang="en-US" altLang="zh-CN" i="1" dirty="0" smtClean="0">
                              <a:latin typeface="Cambria Math" panose="02040503050406030204" pitchFamily="18" charset="0"/>
                              <a:ea typeface="宋体" panose="02010600030101010101" pitchFamily="2" charset="-122"/>
                              <a:cs typeface="Times New Roman" panose="02020603050405020304" charset="0"/>
                            </a:rPr>
                          </m:ctrlPr>
                        </m:sSupPr>
                        <m:e>
                          <m:r>
                            <a:rPr lang="en-US" altLang="zh-CN" b="0" i="1" dirty="0" smtClean="0">
                              <a:latin typeface="Cambria Math" panose="02040503050406030204" pitchFamily="18" charset="0"/>
                              <a:ea typeface="宋体" panose="02010600030101010101" pitchFamily="2" charset="-122"/>
                              <a:cs typeface="Times New Roman" panose="02020603050405020304" charset="0"/>
                            </a:rPr>
                            <m:t>𝑟</m:t>
                          </m:r>
                        </m:e>
                        <m:sup>
                          <m:r>
                            <a:rPr lang="en-US" altLang="zh-CN" b="0" i="1" dirty="0" smtClean="0">
                              <a:latin typeface="Cambria Math" panose="02040503050406030204" pitchFamily="18" charset="0"/>
                              <a:ea typeface="宋体" panose="02010600030101010101" pitchFamily="2" charset="-122"/>
                              <a:cs typeface="Times New Roman" panose="02020603050405020304" charset="0"/>
                            </a:rPr>
                            <m:t>𝑗</m:t>
                          </m:r>
                        </m:sup>
                      </m:sSup>
                    </m:oMath>
                  </m:oMathPara>
                </a14:m>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charset="0"/>
                  </a:rPr>
                  <a:t>2)</a:t>
                </a:r>
                <a:r>
                  <a:rPr lang="zh-CN" altLang="en-US" dirty="0">
                    <a:latin typeface="宋体" panose="02010600030101010101" pitchFamily="2" charset="-122"/>
                    <a:ea typeface="宋体" panose="02010600030101010101" pitchFamily="2" charset="-122"/>
                    <a:cs typeface="Times New Roman" panose="02020603050405020304" charset="0"/>
                  </a:rPr>
                  <a:t>对产生的</a:t>
                </a:r>
                <a:r>
                  <a:rPr lang="en-US" altLang="zh-CN" dirty="0">
                    <a:latin typeface="宋体" panose="02010600030101010101" pitchFamily="2" charset="-122"/>
                    <a:ea typeface="宋体" panose="02010600030101010101" pitchFamily="2" charset="-122"/>
                    <a:cs typeface="Times New Roman" panose="02020603050405020304" charset="0"/>
                  </a:rPr>
                  <a:t>N</a:t>
                </a:r>
                <a:r>
                  <a:rPr lang="zh-CN" altLang="en-US" dirty="0">
                    <a:latin typeface="宋体" panose="02010600030101010101" pitchFamily="2" charset="-122"/>
                    <a:ea typeface="宋体" panose="02010600030101010101" pitchFamily="2" charset="-122"/>
                    <a:cs typeface="Times New Roman" panose="02020603050405020304" charset="0"/>
                  </a:rPr>
                  <a:t>个模态分量进行总体平均就得到</a:t>
                </a:r>
                <a:r>
                  <a:rPr lang="en-US" altLang="zh-CN" dirty="0">
                    <a:latin typeface="宋体" panose="02010600030101010101" pitchFamily="2" charset="-122"/>
                    <a:ea typeface="宋体" panose="02010600030101010101" pitchFamily="2" charset="-122"/>
                    <a:cs typeface="Times New Roman" panose="02020603050405020304" charset="0"/>
                  </a:rPr>
                  <a:t>CEEMDAN</a:t>
                </a:r>
                <a:r>
                  <a:rPr lang="zh-CN" altLang="en-US" dirty="0">
                    <a:latin typeface="宋体" panose="02010600030101010101" pitchFamily="2" charset="-122"/>
                    <a:ea typeface="宋体" panose="02010600030101010101" pitchFamily="2" charset="-122"/>
                    <a:cs typeface="Times New Roman" panose="02020603050405020304" charset="0"/>
                  </a:rPr>
                  <a:t>分解的第</a:t>
                </a:r>
                <a:r>
                  <a:rPr lang="en-US" altLang="zh-CN" dirty="0">
                    <a:latin typeface="宋体" panose="02010600030101010101" pitchFamily="2" charset="-122"/>
                    <a:ea typeface="宋体" panose="02010600030101010101" pitchFamily="2" charset="-122"/>
                    <a:cs typeface="Times New Roman" panose="02020603050405020304" charset="0"/>
                  </a:rPr>
                  <a:t>1</a:t>
                </a:r>
                <a:r>
                  <a:rPr lang="zh-CN" altLang="en-US" dirty="0">
                    <a:latin typeface="宋体" panose="02010600030101010101" pitchFamily="2" charset="-122"/>
                    <a:ea typeface="宋体" panose="02010600030101010101" pitchFamily="2" charset="-122"/>
                    <a:cs typeface="Times New Roman" panose="02020603050405020304" charset="0"/>
                  </a:rPr>
                  <a:t>个本征模态分量</a:t>
                </a:r>
                <a:r>
                  <a:rPr lang="en-US" altLang="zh-CN" dirty="0">
                    <a:latin typeface="宋体" panose="02010600030101010101" pitchFamily="2" charset="-122"/>
                    <a:ea typeface="宋体" panose="02010600030101010101" pitchFamily="2" charset="-122"/>
                    <a:cs typeface="Times New Roman" panose="02020603050405020304" charset="0"/>
                  </a:rPr>
                  <a:t>:</a:t>
                </a:r>
              </a:p>
              <a:p>
                <a:pPr>
                  <a:lnSpc>
                    <a:spcPct val="150000"/>
                  </a:lnSpc>
                </a:pPr>
                <a14:m>
                  <m:oMathPara xmlns:m="http://schemas.openxmlformats.org/officeDocument/2006/math">
                    <m:oMathParaPr>
                      <m:jc m:val="centerGroup"/>
                    </m:oMathParaPr>
                    <m:oMath xmlns:m="http://schemas.openxmlformats.org/officeDocument/2006/math">
                      <m:acc>
                        <m:accPr>
                          <m:chr m:val="̅"/>
                          <m:ctrlPr>
                            <a:rPr lang="en-US" altLang="zh-CN" b="0" i="1" dirty="0" smtClean="0">
                              <a:latin typeface="Cambria Math" panose="02040503050406030204" pitchFamily="18" charset="0"/>
                              <a:ea typeface="宋体" panose="02010600030101010101" pitchFamily="2" charset="-122"/>
                              <a:cs typeface="Times New Roman" panose="02020603050405020304" charset="0"/>
                            </a:rPr>
                          </m:ctrlPr>
                        </m:accPr>
                        <m:e>
                          <m:sSub>
                            <m:sSubPr>
                              <m:ctrlPr>
                                <a:rPr lang="en-US" altLang="zh-CN" i="1" dirty="0">
                                  <a:latin typeface="Cambria Math" panose="02040503050406030204" pitchFamily="18" charset="0"/>
                                  <a:ea typeface="宋体" panose="02010600030101010101" pitchFamily="2" charset="-122"/>
                                  <a:cs typeface="Times New Roman" panose="02020603050405020304" charset="0"/>
                                </a:rPr>
                              </m:ctrlPr>
                            </m:sSubPr>
                            <m:e>
                              <m:r>
                                <a:rPr lang="en-US" altLang="zh-CN" i="1" dirty="0">
                                  <a:latin typeface="Cambria Math" panose="02040503050406030204" pitchFamily="18" charset="0"/>
                                  <a:ea typeface="宋体" panose="02010600030101010101" pitchFamily="2" charset="-122"/>
                                  <a:cs typeface="Times New Roman" panose="02020603050405020304" charset="0"/>
                                </a:rPr>
                                <m:t>𝐶</m:t>
                              </m:r>
                            </m:e>
                            <m:sub>
                              <m:r>
                                <a:rPr lang="en-US" altLang="zh-CN" i="1" dirty="0">
                                  <a:latin typeface="Cambria Math" panose="02040503050406030204" pitchFamily="18" charset="0"/>
                                  <a:ea typeface="宋体" panose="02010600030101010101" pitchFamily="2" charset="-122"/>
                                  <a:cs typeface="Times New Roman" panose="02020603050405020304" charset="0"/>
                                </a:rPr>
                                <m:t>1</m:t>
                              </m:r>
                            </m:sub>
                          </m:sSub>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m:t>
                          </m:r>
                        </m:e>
                      </m:acc>
                      <m:r>
                        <a:rPr lang="en-US" altLang="zh-CN" i="1" dirty="0">
                          <a:latin typeface="Cambria Math" panose="02040503050406030204" pitchFamily="18" charset="0"/>
                          <a:ea typeface="宋体" panose="02010600030101010101" pitchFamily="2" charset="-122"/>
                          <a:cs typeface="Times New Roman" panose="02020603050405020304" charset="0"/>
                        </a:rPr>
                        <m:t>=</m:t>
                      </m:r>
                      <m:f>
                        <m:fPr>
                          <m:ctrlPr>
                            <a:rPr lang="en-US" altLang="zh-CN" i="1" dirty="0" smtClean="0">
                              <a:latin typeface="Cambria Math" panose="02040503050406030204" pitchFamily="18" charset="0"/>
                              <a:ea typeface="宋体" panose="02010600030101010101" pitchFamily="2" charset="-122"/>
                              <a:cs typeface="Times New Roman" panose="02020603050405020304" charset="0"/>
                            </a:rPr>
                          </m:ctrlPr>
                        </m:fPr>
                        <m:num>
                          <m:r>
                            <a:rPr lang="en-US" altLang="zh-CN" b="0" i="1" dirty="0" smtClean="0">
                              <a:latin typeface="Cambria Math" panose="02040503050406030204" pitchFamily="18" charset="0"/>
                              <a:ea typeface="宋体" panose="02010600030101010101" pitchFamily="2" charset="-122"/>
                              <a:cs typeface="Times New Roman" panose="02020603050405020304" charset="0"/>
                            </a:rPr>
                            <m:t>1</m:t>
                          </m:r>
                        </m:num>
                        <m:den>
                          <m:r>
                            <a:rPr lang="en-US" altLang="zh-CN" b="0" i="1" dirty="0" smtClean="0">
                              <a:latin typeface="Cambria Math" panose="02040503050406030204" pitchFamily="18" charset="0"/>
                              <a:ea typeface="宋体" panose="02010600030101010101" pitchFamily="2" charset="-122"/>
                              <a:cs typeface="Times New Roman" panose="02020603050405020304" charset="0"/>
                            </a:rPr>
                            <m:t>𝑁</m:t>
                          </m:r>
                        </m:den>
                      </m:f>
                      <m:nary>
                        <m:naryPr>
                          <m:chr m:val="∑"/>
                          <m:limLoc m:val="subSup"/>
                          <m:ctrlPr>
                            <a:rPr lang="en-US" altLang="zh-CN" b="0" i="1" dirty="0" smtClean="0">
                              <a:latin typeface="Cambria Math" panose="02040503050406030204" pitchFamily="18" charset="0"/>
                              <a:ea typeface="宋体" panose="02010600030101010101" pitchFamily="2" charset="-122"/>
                              <a:cs typeface="Times New Roman" panose="02020603050405020304" charset="0"/>
                            </a:rPr>
                          </m:ctrlPr>
                        </m:naryPr>
                        <m:sub>
                          <m:r>
                            <m:rPr>
                              <m:brk m:alnAt="25"/>
                            </m:rPr>
                            <a:rPr lang="en-US" altLang="zh-CN" b="0" i="1" dirty="0" smtClean="0">
                              <a:latin typeface="Cambria Math" panose="02040503050406030204" pitchFamily="18" charset="0"/>
                              <a:ea typeface="宋体" panose="02010600030101010101" pitchFamily="2" charset="-122"/>
                              <a:cs typeface="Times New Roman" panose="02020603050405020304" charset="0"/>
                            </a:rPr>
                            <m:t>𝑗</m:t>
                          </m:r>
                          <m:r>
                            <a:rPr lang="en-US" altLang="zh-CN" b="0" i="1" dirty="0" smtClean="0">
                              <a:latin typeface="Cambria Math" panose="02040503050406030204" pitchFamily="18" charset="0"/>
                              <a:ea typeface="宋体" panose="02010600030101010101" pitchFamily="2" charset="-122"/>
                              <a:cs typeface="Times New Roman" panose="02020603050405020304" charset="0"/>
                            </a:rPr>
                            <m:t>=1</m:t>
                          </m:r>
                        </m:sub>
                        <m:sup>
                          <m:r>
                            <a:rPr lang="en-US" altLang="zh-CN" b="0" i="1" dirty="0" smtClean="0">
                              <a:latin typeface="Cambria Math" panose="02040503050406030204" pitchFamily="18" charset="0"/>
                              <a:ea typeface="宋体" panose="02010600030101010101" pitchFamily="2" charset="-122"/>
                              <a:cs typeface="Times New Roman" panose="02020603050405020304" charset="0"/>
                            </a:rPr>
                            <m:t>𝑁</m:t>
                          </m:r>
                        </m:sup>
                        <m:e>
                          <m:sSubSup>
                            <m:sSubSupPr>
                              <m:ctrlPr>
                                <a:rPr lang="en-US" altLang="zh-CN" i="1" dirty="0">
                                  <a:latin typeface="Cambria Math" panose="02040503050406030204" pitchFamily="18" charset="0"/>
                                  <a:ea typeface="宋体" panose="02010600030101010101" pitchFamily="2" charset="-122"/>
                                  <a:cs typeface="Times New Roman" panose="02020603050405020304" charset="0"/>
                                </a:rPr>
                              </m:ctrlPr>
                            </m:sSubSupPr>
                            <m:e>
                              <m:r>
                                <a:rPr lang="en-US" altLang="zh-CN" i="1" dirty="0">
                                  <a:latin typeface="Cambria Math" panose="02040503050406030204" pitchFamily="18" charset="0"/>
                                  <a:ea typeface="宋体" panose="02010600030101010101" pitchFamily="2" charset="-122"/>
                                  <a:cs typeface="Times New Roman" panose="02020603050405020304" charset="0"/>
                                </a:rPr>
                                <m:t>𝐶</m:t>
                              </m:r>
                            </m:e>
                            <m:sub>
                              <m:r>
                                <a:rPr lang="en-US" altLang="zh-CN" i="1" dirty="0">
                                  <a:latin typeface="Cambria Math" panose="02040503050406030204" pitchFamily="18" charset="0"/>
                                  <a:ea typeface="宋体" panose="02010600030101010101" pitchFamily="2" charset="-122"/>
                                  <a:cs typeface="Times New Roman" panose="02020603050405020304" charset="0"/>
                                </a:rPr>
                                <m:t>1</m:t>
                              </m:r>
                            </m:sub>
                            <m:sup>
                              <m:r>
                                <a:rPr lang="en-US" altLang="zh-CN" i="1" dirty="0">
                                  <a:latin typeface="Cambria Math" panose="02040503050406030204" pitchFamily="18" charset="0"/>
                                  <a:ea typeface="宋体" panose="02010600030101010101" pitchFamily="2" charset="-122"/>
                                  <a:cs typeface="Times New Roman" panose="02020603050405020304" charset="0"/>
                                </a:rPr>
                                <m:t>𝑗</m:t>
                              </m:r>
                            </m:sup>
                          </m:sSubSup>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b="0" i="1" dirty="0" smtClean="0">
                              <a:latin typeface="Cambria Math" panose="02040503050406030204" pitchFamily="18" charset="0"/>
                              <a:ea typeface="宋体" panose="02010600030101010101" pitchFamily="2" charset="-122"/>
                              <a:cs typeface="Times New Roman" panose="02020603050405020304" charset="0"/>
                            </a:rPr>
                            <m:t>𝑡</m:t>
                          </m:r>
                          <m:r>
                            <a:rPr lang="en-US" altLang="zh-CN" b="0" i="1" dirty="0" smtClean="0">
                              <a:latin typeface="Cambria Math" panose="02040503050406030204" pitchFamily="18" charset="0"/>
                              <a:ea typeface="宋体" panose="02010600030101010101" pitchFamily="2" charset="-122"/>
                              <a:cs typeface="Times New Roman" panose="02020603050405020304" charset="0"/>
                            </a:rPr>
                            <m:t>)</m:t>
                          </m:r>
                        </m:e>
                      </m:nary>
                    </m:oMath>
                  </m:oMathPara>
                </a14:m>
                <a:endParaRPr lang="en-US" altLang="zh-CN" dirty="0">
                  <a:latin typeface="宋体" panose="02010600030101010101" pitchFamily="2" charset="-122"/>
                  <a:ea typeface="宋体" panose="02010600030101010101" pitchFamily="2" charset="-122"/>
                  <a:cs typeface="Times New Roman" panose="02020603050405020304" charset="0"/>
                </a:endParaRPr>
              </a:p>
            </p:txBody>
          </p:sp>
        </mc:Choice>
        <mc:Fallback xmlns="">
          <p:sp>
            <p:nvSpPr>
              <p:cNvPr id="10" name="文本框 9">
                <a:extLst>
                  <a:ext uri="{FF2B5EF4-FFF2-40B4-BE49-F238E27FC236}">
                    <a16:creationId xmlns:a16="http://schemas.microsoft.com/office/drawing/2014/main" id="{67002691-1817-491C-99AD-396712AF7F23}"/>
                  </a:ext>
                </a:extLst>
              </p:cNvPr>
              <p:cNvSpPr txBox="1">
                <a:spLocks noRot="1" noChangeAspect="1" noMove="1" noResize="1" noEditPoints="1" noAdjustHandles="1" noChangeArrowheads="1" noChangeShapeType="1" noTextEdit="1"/>
              </p:cNvSpPr>
              <p:nvPr/>
            </p:nvSpPr>
            <p:spPr>
              <a:xfrm>
                <a:off x="1251309" y="1546708"/>
                <a:ext cx="9696091" cy="4844018"/>
              </a:xfrm>
              <a:prstGeom prst="rect">
                <a:avLst/>
              </a:prstGeom>
              <a:blipFill>
                <a:blip r:embed="rId2"/>
                <a:stretch>
                  <a:fillRect l="-503" r="-5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25791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8833485" cy="583565"/>
          </a:xfrm>
          <a:prstGeom prst="rect">
            <a:avLst/>
          </a:prstGeom>
          <a:noFill/>
        </p:spPr>
        <p:txBody>
          <a:bodyPr wrap="square" rtlCol="0" anchor="t">
            <a:spAutoFit/>
          </a:bodyPr>
          <a:lstStyle/>
          <a:p>
            <a:r>
              <a:rPr lang="en-US" altLang="zh-CN" sz="3200" dirty="0">
                <a:effectLst/>
                <a:latin typeface="Times New Roman" panose="02020603050405020304" charset="0"/>
                <a:ea typeface="等线" panose="02010600030101010101" charset="-122"/>
                <a:cs typeface="Times New Roman" panose="02020603050405020304" charset="0"/>
                <a:sym typeface="+mn-ea"/>
              </a:rPr>
              <a:t>Performance of early prediction models</a:t>
            </a:r>
            <a:r>
              <a:rPr lang="zh-CN" altLang="en-US" sz="3200" dirty="0">
                <a:effectLst/>
                <a:latin typeface="Times New Roman" panose="02020603050405020304" charset="0"/>
                <a:ea typeface="等线" panose="02010600030101010101" charset="-122"/>
                <a:cs typeface="Times New Roman" panose="02020603050405020304" charset="0"/>
                <a:sym typeface="+mn-ea"/>
              </a:rPr>
              <a:t>：</a:t>
            </a:r>
          </a:p>
        </p:txBody>
      </p:sp>
      <p:pic>
        <p:nvPicPr>
          <p:cNvPr id="7" name="图片 6"/>
          <p:cNvPicPr>
            <a:picLocks noChangeAspect="1"/>
          </p:cNvPicPr>
          <p:nvPr/>
        </p:nvPicPr>
        <p:blipFill>
          <a:blip r:embed="rId2"/>
          <a:stretch>
            <a:fillRect/>
          </a:stretch>
        </p:blipFill>
        <p:spPr>
          <a:xfrm>
            <a:off x="994935" y="1846580"/>
            <a:ext cx="5615305" cy="4045585"/>
          </a:xfrm>
          <a:prstGeom prst="rect">
            <a:avLst/>
          </a:prstGeom>
        </p:spPr>
      </p:pic>
      <p:pic>
        <p:nvPicPr>
          <p:cNvPr id="8" name="图片 7"/>
          <p:cNvPicPr>
            <a:picLocks noChangeAspect="1"/>
          </p:cNvPicPr>
          <p:nvPr/>
        </p:nvPicPr>
        <p:blipFill>
          <a:blip r:embed="rId3"/>
          <a:stretch>
            <a:fillRect/>
          </a:stretch>
        </p:blipFill>
        <p:spPr>
          <a:xfrm>
            <a:off x="6864985" y="2403171"/>
            <a:ext cx="5327015" cy="1248410"/>
          </a:xfrm>
          <a:prstGeom prst="rect">
            <a:avLst/>
          </a:prstGeom>
        </p:spPr>
      </p:pic>
      <p:pic>
        <p:nvPicPr>
          <p:cNvPr id="9" name="图片 8"/>
          <p:cNvPicPr>
            <a:picLocks noChangeAspect="1"/>
          </p:cNvPicPr>
          <p:nvPr/>
        </p:nvPicPr>
        <p:blipFill>
          <a:blip r:embed="rId4"/>
          <a:stretch>
            <a:fillRect/>
          </a:stretch>
        </p:blipFill>
        <p:spPr>
          <a:xfrm>
            <a:off x="6850062" y="3639819"/>
            <a:ext cx="5338445" cy="796925"/>
          </a:xfrm>
          <a:prstGeom prst="rect">
            <a:avLst/>
          </a:prstGeom>
        </p:spPr>
      </p:pic>
      <p:sp>
        <p:nvSpPr>
          <p:cNvPr id="3" name="文本框 2">
            <a:extLst>
              <a:ext uri="{FF2B5EF4-FFF2-40B4-BE49-F238E27FC236}">
                <a16:creationId xmlns:a16="http://schemas.microsoft.com/office/drawing/2014/main" id="{3DEC215A-A717-0568-62EA-29ED9352DC72}"/>
              </a:ext>
            </a:extLst>
          </p:cNvPr>
          <p:cNvSpPr txBox="1"/>
          <p:nvPr/>
        </p:nvSpPr>
        <p:spPr>
          <a:xfrm>
            <a:off x="2487304" y="6217404"/>
            <a:ext cx="7217391" cy="369332"/>
          </a:xfrm>
          <a:prstGeom prst="rect">
            <a:avLst/>
          </a:prstGeom>
          <a:noFill/>
        </p:spPr>
        <p:txBody>
          <a:bodyPr wrap="square">
            <a:spAutoFit/>
          </a:bodyPr>
          <a:lstStyle/>
          <a:p>
            <a:pPr algn="ctr"/>
            <a:r>
              <a:rPr lang="zh-CN" altLang="en-US" dirty="0">
                <a:solidFill>
                  <a:schemeClr val="bg2">
                    <a:lumMod val="75000"/>
                  </a:schemeClr>
                </a:solidFill>
              </a:rPr>
              <a:t>Data-driven prediction of battery cycle life before capacity degradation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BDE2F2FC-FE40-404D-B781-17F8C63F1582}"/>
              </a:ext>
            </a:extLst>
          </p:cNvPr>
          <p:cNvSpPr>
            <a:spLocks noChangeArrowheads="1"/>
          </p:cNvSpPr>
          <p:nvPr/>
        </p:nvSpPr>
        <p:spPr bwMode="auto">
          <a:xfrm>
            <a:off x="0" y="375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对角圆角 2">
            <a:extLst>
              <a:ext uri="{FF2B5EF4-FFF2-40B4-BE49-F238E27FC236}">
                <a16:creationId xmlns:a16="http://schemas.microsoft.com/office/drawing/2014/main" id="{9FA32F26-E18A-4931-A249-533A772EE48C}"/>
              </a:ext>
            </a:extLst>
          </p:cNvPr>
          <p:cNvSpPr/>
          <p:nvPr/>
        </p:nvSpPr>
        <p:spPr>
          <a:xfrm>
            <a:off x="897467" y="1439333"/>
            <a:ext cx="10463522" cy="527933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C78909CC-A887-4CAC-8AB2-DD85E540538B}"/>
                  </a:ext>
                </a:extLst>
              </p:cNvPr>
              <p:cNvSpPr/>
              <p:nvPr/>
            </p:nvSpPr>
            <p:spPr>
              <a:xfrm>
                <a:off x="1143160" y="1676387"/>
                <a:ext cx="9972136" cy="4805226"/>
              </a:xfrm>
              <a:prstGeom prst="rect">
                <a:avLst/>
              </a:prstGeom>
            </p:spPr>
            <p:txBody>
              <a:bodyPr wrap="square">
                <a:spAutoFit/>
              </a:bodyPr>
              <a:lstStyle/>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charset="0"/>
                  </a:rPr>
                  <a:t>3)</a:t>
                </a:r>
                <a:r>
                  <a:rPr lang="zh-CN" altLang="en-US" dirty="0">
                    <a:latin typeface="宋体" panose="02010600030101010101" pitchFamily="2" charset="-122"/>
                    <a:ea typeface="宋体" panose="02010600030101010101" pitchFamily="2" charset="-122"/>
                    <a:cs typeface="Times New Roman" panose="02020603050405020304" charset="0"/>
                  </a:rPr>
                  <a:t>计算去除第─个模态分量后的残差</a:t>
                </a:r>
                <a:r>
                  <a:rPr lang="en-US" altLang="zh-CN" dirty="0">
                    <a:latin typeface="宋体" panose="02010600030101010101" pitchFamily="2" charset="-122"/>
                    <a:ea typeface="宋体" panose="02010600030101010101" pitchFamily="2" charset="-122"/>
                    <a:cs typeface="Times New Roman" panose="02020603050405020304" charset="0"/>
                  </a:rPr>
                  <a:t>:</a:t>
                </a:r>
                <a14:m>
                  <m:oMath xmlns:m="http://schemas.openxmlformats.org/officeDocument/2006/math">
                    <m:sSub>
                      <m:sSubPr>
                        <m:ctrlPr>
                          <a:rPr lang="en-US" altLang="zh-CN" i="1" dirty="0" smtClean="0">
                            <a:latin typeface="Cambria Math" panose="02040503050406030204" pitchFamily="18" charset="0"/>
                            <a:ea typeface="宋体" panose="02010600030101010101" pitchFamily="2" charset="-122"/>
                            <a:cs typeface="Times New Roman" panose="02020603050405020304" charset="0"/>
                          </a:rPr>
                        </m:ctrlPr>
                      </m:sSubPr>
                      <m:e>
                        <m:r>
                          <a:rPr lang="en-US" altLang="zh-CN" i="1" dirty="0">
                            <a:latin typeface="Cambria Math" panose="02040503050406030204" pitchFamily="18" charset="0"/>
                            <a:ea typeface="宋体" panose="02010600030101010101" pitchFamily="2" charset="-122"/>
                            <a:cs typeface="Times New Roman" panose="02020603050405020304" charset="0"/>
                          </a:rPr>
                          <m:t>𝑟</m:t>
                        </m:r>
                      </m:e>
                      <m:sub>
                        <m:r>
                          <a:rPr lang="en-US" altLang="zh-CN" i="1" dirty="0">
                            <a:latin typeface="Cambria Math" panose="02040503050406030204" pitchFamily="18" charset="0"/>
                            <a:ea typeface="宋体" panose="02010600030101010101" pitchFamily="2" charset="-122"/>
                            <a:cs typeface="Times New Roman" panose="02020603050405020304" charset="0"/>
                          </a:rPr>
                          <m:t>1</m:t>
                        </m:r>
                      </m:sub>
                    </m:sSub>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 </m:t>
                    </m:r>
                    <m:r>
                      <a:rPr lang="en-US" altLang="zh-CN" i="1" dirty="0">
                        <a:latin typeface="Cambria Math" panose="02040503050406030204" pitchFamily="18" charset="0"/>
                        <a:ea typeface="宋体" panose="02010600030101010101" pitchFamily="2" charset="-122"/>
                        <a:cs typeface="Times New Roman" panose="02020603050405020304" charset="0"/>
                      </a:rPr>
                      <m:t>𝑦</m:t>
                    </m:r>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m:t>
                    </m:r>
                    <m:acc>
                      <m:accPr>
                        <m:chr m:val="̅"/>
                        <m:ctrlPr>
                          <a:rPr lang="en-US" altLang="zh-CN" i="1" dirty="0">
                            <a:latin typeface="Cambria Math" panose="02040503050406030204" pitchFamily="18" charset="0"/>
                            <a:ea typeface="宋体" panose="02010600030101010101" pitchFamily="2" charset="-122"/>
                            <a:cs typeface="Times New Roman" panose="02020603050405020304" charset="0"/>
                          </a:rPr>
                        </m:ctrlPr>
                      </m:accPr>
                      <m:e>
                        <m:sSub>
                          <m:sSubPr>
                            <m:ctrlPr>
                              <a:rPr lang="en-US" altLang="zh-CN" i="1" dirty="0">
                                <a:latin typeface="Cambria Math" panose="02040503050406030204" pitchFamily="18" charset="0"/>
                                <a:ea typeface="宋体" panose="02010600030101010101" pitchFamily="2" charset="-122"/>
                                <a:cs typeface="Times New Roman" panose="02020603050405020304" charset="0"/>
                              </a:rPr>
                            </m:ctrlPr>
                          </m:sSubPr>
                          <m:e>
                            <m:r>
                              <a:rPr lang="en-US" altLang="zh-CN" i="1" dirty="0">
                                <a:latin typeface="Cambria Math" panose="02040503050406030204" pitchFamily="18" charset="0"/>
                                <a:ea typeface="宋体" panose="02010600030101010101" pitchFamily="2" charset="-122"/>
                                <a:cs typeface="Times New Roman" panose="02020603050405020304" charset="0"/>
                              </a:rPr>
                              <m:t>𝐶</m:t>
                            </m:r>
                          </m:e>
                          <m:sub>
                            <m:r>
                              <a:rPr lang="en-US" altLang="zh-CN" i="1" dirty="0">
                                <a:latin typeface="Cambria Math" panose="02040503050406030204" pitchFamily="18" charset="0"/>
                                <a:ea typeface="宋体" panose="02010600030101010101" pitchFamily="2" charset="-122"/>
                                <a:cs typeface="Times New Roman" panose="02020603050405020304" charset="0"/>
                              </a:rPr>
                              <m:t>1</m:t>
                            </m:r>
                          </m:sub>
                        </m:sSub>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m:t>
                        </m:r>
                      </m:e>
                    </m:acc>
                  </m:oMath>
                </a14:m>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charset="0"/>
                  </a:rPr>
                  <a:t>4)</a:t>
                </a:r>
                <a:r>
                  <a:rPr lang="zh-CN" altLang="en-US" dirty="0">
                    <a:latin typeface="宋体" panose="02010600030101010101" pitchFamily="2" charset="-122"/>
                    <a:ea typeface="宋体" panose="02010600030101010101" pitchFamily="2" charset="-122"/>
                    <a:cs typeface="Times New Roman" panose="02020603050405020304" charset="0"/>
                  </a:rPr>
                  <a:t>在</a:t>
                </a:r>
                <a14:m>
                  <m:oMath xmlns:m="http://schemas.openxmlformats.org/officeDocument/2006/math">
                    <m:sSub>
                      <m:sSubPr>
                        <m:ctrlPr>
                          <a:rPr lang="en-US" altLang="zh-CN" i="1" dirty="0">
                            <a:latin typeface="Cambria Math" panose="02040503050406030204" pitchFamily="18" charset="0"/>
                            <a:ea typeface="宋体" panose="02010600030101010101" pitchFamily="2" charset="-122"/>
                            <a:cs typeface="Times New Roman" panose="02020603050405020304" charset="0"/>
                          </a:rPr>
                        </m:ctrlPr>
                      </m:sSubPr>
                      <m:e>
                        <m:r>
                          <a:rPr lang="en-US" altLang="zh-CN" i="1" dirty="0">
                            <a:latin typeface="Cambria Math" panose="02040503050406030204" pitchFamily="18" charset="0"/>
                            <a:ea typeface="宋体" panose="02010600030101010101" pitchFamily="2" charset="-122"/>
                            <a:cs typeface="Times New Roman" panose="02020603050405020304" charset="0"/>
                          </a:rPr>
                          <m:t>𝑟</m:t>
                        </m:r>
                      </m:e>
                      <m:sub>
                        <m:r>
                          <a:rPr lang="en-US" altLang="zh-CN" i="1" dirty="0">
                            <a:latin typeface="Cambria Math" panose="02040503050406030204" pitchFamily="18" charset="0"/>
                            <a:ea typeface="宋体" panose="02010600030101010101" pitchFamily="2" charset="-122"/>
                            <a:cs typeface="Times New Roman" panose="02020603050405020304" charset="0"/>
                          </a:rPr>
                          <m:t>1</m:t>
                        </m:r>
                      </m:sub>
                    </m:sSub>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m:t>
                    </m:r>
                  </m:oMath>
                </a14:m>
                <a:r>
                  <a:rPr lang="zh-CN" altLang="en-US" dirty="0">
                    <a:latin typeface="宋体" panose="02010600030101010101" pitchFamily="2" charset="-122"/>
                    <a:ea typeface="宋体" panose="02010600030101010101" pitchFamily="2" charset="-122"/>
                    <a:cs typeface="Times New Roman" panose="02020603050405020304" charset="0"/>
                  </a:rPr>
                  <a:t>中加入正负成对高斯白噪声得到新信号，以新信号为载体进行</a:t>
                </a:r>
                <a:r>
                  <a:rPr lang="en-US" altLang="zh-CN" dirty="0">
                    <a:latin typeface="宋体" panose="02010600030101010101" pitchFamily="2" charset="-122"/>
                    <a:ea typeface="宋体" panose="02010600030101010101" pitchFamily="2" charset="-122"/>
                    <a:cs typeface="Times New Roman" panose="02020603050405020304" charset="0"/>
                  </a:rPr>
                  <a:t>EMD</a:t>
                </a:r>
                <a:r>
                  <a:rPr lang="zh-CN" altLang="en-US" dirty="0">
                    <a:latin typeface="宋体" panose="02010600030101010101" pitchFamily="2" charset="-122"/>
                    <a:ea typeface="宋体" panose="02010600030101010101" pitchFamily="2" charset="-122"/>
                    <a:cs typeface="Times New Roman" panose="02020603050405020304" charset="0"/>
                  </a:rPr>
                  <a:t>分解，得到第一阶模态分量</a:t>
                </a:r>
                <a14:m>
                  <m:oMath xmlns:m="http://schemas.openxmlformats.org/officeDocument/2006/math">
                    <m:sSub>
                      <m:sSubPr>
                        <m:ctrlPr>
                          <a:rPr lang="en-US" altLang="zh-CN" i="1" dirty="0">
                            <a:latin typeface="Cambria Math" panose="02040503050406030204" pitchFamily="18" charset="0"/>
                            <a:ea typeface="宋体" panose="02010600030101010101" pitchFamily="2" charset="-122"/>
                            <a:cs typeface="Times New Roman" panose="02020603050405020304" charset="0"/>
                          </a:rPr>
                        </m:ctrlPr>
                      </m:sSubPr>
                      <m:e>
                        <m:r>
                          <a:rPr lang="en-US" altLang="zh-CN" i="1" dirty="0">
                            <a:latin typeface="Cambria Math" panose="02040503050406030204" pitchFamily="18" charset="0"/>
                            <a:ea typeface="宋体" panose="02010600030101010101" pitchFamily="2" charset="-122"/>
                            <a:cs typeface="Times New Roman" panose="02020603050405020304" charset="0"/>
                          </a:rPr>
                          <m:t>𝐷</m:t>
                        </m:r>
                      </m:e>
                      <m:sub>
                        <m:r>
                          <a:rPr lang="en-US" altLang="zh-CN" i="1" dirty="0">
                            <a:latin typeface="Cambria Math" panose="02040503050406030204" pitchFamily="18" charset="0"/>
                            <a:ea typeface="宋体" panose="02010600030101010101" pitchFamily="2" charset="-122"/>
                            <a:cs typeface="Times New Roman" panose="02020603050405020304" charset="0"/>
                          </a:rPr>
                          <m:t>1</m:t>
                        </m:r>
                      </m:sub>
                    </m:sSub>
                  </m:oMath>
                </a14:m>
                <a:r>
                  <a:rPr lang="zh-CN" altLang="en-US" dirty="0">
                    <a:latin typeface="宋体" panose="02010600030101010101" pitchFamily="2" charset="-122"/>
                    <a:ea typeface="宋体" panose="02010600030101010101" pitchFamily="2" charset="-122"/>
                    <a:cs typeface="Times New Roman" panose="02020603050405020304" charset="0"/>
                  </a:rPr>
                  <a:t>，由此可以得到</a:t>
                </a:r>
                <a:r>
                  <a:rPr lang="en-US" altLang="zh-CN" dirty="0">
                    <a:latin typeface="宋体" panose="02010600030101010101" pitchFamily="2" charset="-122"/>
                    <a:ea typeface="宋体" panose="02010600030101010101" pitchFamily="2" charset="-122"/>
                    <a:cs typeface="Times New Roman" panose="02020603050405020304" charset="0"/>
                  </a:rPr>
                  <a:t>CEEMDAN</a:t>
                </a:r>
                <a:r>
                  <a:rPr lang="zh-CN" altLang="en-US" dirty="0">
                    <a:latin typeface="宋体" panose="02010600030101010101" pitchFamily="2" charset="-122"/>
                    <a:ea typeface="宋体" panose="02010600030101010101" pitchFamily="2" charset="-122"/>
                    <a:cs typeface="Times New Roman" panose="02020603050405020304" charset="0"/>
                  </a:rPr>
                  <a:t>分解的第</a:t>
                </a:r>
                <a:r>
                  <a:rPr lang="en-US" altLang="zh-CN" dirty="0">
                    <a:latin typeface="宋体" panose="02010600030101010101" pitchFamily="2" charset="-122"/>
                    <a:ea typeface="宋体" panose="02010600030101010101" pitchFamily="2" charset="-122"/>
                    <a:cs typeface="Times New Roman" panose="02020603050405020304" charset="0"/>
                  </a:rPr>
                  <a:t>2</a:t>
                </a:r>
                <a:r>
                  <a:rPr lang="zh-CN" altLang="en-US" dirty="0">
                    <a:latin typeface="宋体" panose="02010600030101010101" pitchFamily="2" charset="-122"/>
                    <a:ea typeface="宋体" panose="02010600030101010101" pitchFamily="2" charset="-122"/>
                    <a:cs typeface="Times New Roman" panose="02020603050405020304" charset="0"/>
                  </a:rPr>
                  <a:t>个本征模态分量</a:t>
                </a:r>
                <a:r>
                  <a:rPr lang="en-US" altLang="zh-CN" dirty="0">
                    <a:latin typeface="宋体" panose="02010600030101010101" pitchFamily="2" charset="-122"/>
                    <a:ea typeface="宋体" panose="02010600030101010101" pitchFamily="2" charset="-122"/>
                    <a:cs typeface="Times New Roman" panose="02020603050405020304" charset="0"/>
                  </a:rPr>
                  <a:t>:</a:t>
                </a:r>
                <a14:m>
                  <m:oMath xmlns:m="http://schemas.openxmlformats.org/officeDocument/2006/math">
                    <m:acc>
                      <m:accPr>
                        <m:chr m:val="̅"/>
                        <m:ctrlPr>
                          <a:rPr lang="en-US" altLang="zh-CN" i="1" dirty="0">
                            <a:latin typeface="Cambria Math" panose="02040503050406030204" pitchFamily="18" charset="0"/>
                            <a:ea typeface="宋体" panose="02010600030101010101" pitchFamily="2" charset="-122"/>
                            <a:cs typeface="Times New Roman" panose="02020603050405020304" charset="0"/>
                          </a:rPr>
                        </m:ctrlPr>
                      </m:accPr>
                      <m:e>
                        <m:sSub>
                          <m:sSubPr>
                            <m:ctrlPr>
                              <a:rPr lang="en-US" altLang="zh-CN" i="1" dirty="0">
                                <a:latin typeface="Cambria Math" panose="02040503050406030204" pitchFamily="18" charset="0"/>
                                <a:ea typeface="宋体" panose="02010600030101010101" pitchFamily="2" charset="-122"/>
                                <a:cs typeface="Times New Roman" panose="02020603050405020304" charset="0"/>
                              </a:rPr>
                            </m:ctrlPr>
                          </m:sSubPr>
                          <m:e>
                            <m:r>
                              <a:rPr lang="en-US" altLang="zh-CN" i="1" dirty="0">
                                <a:latin typeface="Cambria Math" panose="02040503050406030204" pitchFamily="18" charset="0"/>
                                <a:ea typeface="宋体" panose="02010600030101010101" pitchFamily="2" charset="-122"/>
                                <a:cs typeface="Times New Roman" panose="02020603050405020304" charset="0"/>
                              </a:rPr>
                              <m:t>𝐶</m:t>
                            </m:r>
                          </m:e>
                          <m:sub>
                            <m:r>
                              <a:rPr lang="en-US" altLang="zh-CN" i="1" dirty="0">
                                <a:latin typeface="Cambria Math" panose="02040503050406030204" pitchFamily="18" charset="0"/>
                                <a:ea typeface="宋体" panose="02010600030101010101" pitchFamily="2" charset="-122"/>
                                <a:cs typeface="Times New Roman" panose="02020603050405020304" charset="0"/>
                              </a:rPr>
                              <m:t>2</m:t>
                            </m:r>
                          </m:sub>
                        </m:sSub>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m:t>
                        </m:r>
                      </m:e>
                    </m:acc>
                    <m:r>
                      <a:rPr lang="en-US" altLang="zh-CN" i="1" dirty="0">
                        <a:latin typeface="Cambria Math" panose="02040503050406030204" pitchFamily="18" charset="0"/>
                        <a:ea typeface="宋体" panose="02010600030101010101" pitchFamily="2" charset="-122"/>
                        <a:cs typeface="Times New Roman" panose="02020603050405020304" charset="0"/>
                      </a:rPr>
                      <m:t>=</m:t>
                    </m:r>
                    <m:f>
                      <m:fPr>
                        <m:ctrlPr>
                          <a:rPr lang="en-US" altLang="zh-CN" i="1" dirty="0">
                            <a:latin typeface="Cambria Math" panose="02040503050406030204" pitchFamily="18" charset="0"/>
                            <a:ea typeface="宋体" panose="02010600030101010101" pitchFamily="2" charset="-122"/>
                            <a:cs typeface="Times New Roman" panose="02020603050405020304" charset="0"/>
                          </a:rPr>
                        </m:ctrlPr>
                      </m:fPr>
                      <m:num>
                        <m:r>
                          <a:rPr lang="en-US" altLang="zh-CN" i="1" dirty="0">
                            <a:latin typeface="Cambria Math" panose="02040503050406030204" pitchFamily="18" charset="0"/>
                            <a:ea typeface="宋体" panose="02010600030101010101" pitchFamily="2" charset="-122"/>
                            <a:cs typeface="Times New Roman" panose="02020603050405020304" charset="0"/>
                          </a:rPr>
                          <m:t>1</m:t>
                        </m:r>
                      </m:num>
                      <m:den>
                        <m:r>
                          <a:rPr lang="en-US" altLang="zh-CN" i="1" dirty="0">
                            <a:latin typeface="Cambria Math" panose="02040503050406030204" pitchFamily="18" charset="0"/>
                            <a:ea typeface="宋体" panose="02010600030101010101" pitchFamily="2" charset="-122"/>
                            <a:cs typeface="Times New Roman" panose="02020603050405020304" charset="0"/>
                          </a:rPr>
                          <m:t>𝑁</m:t>
                        </m:r>
                      </m:den>
                    </m:f>
                    <m:nary>
                      <m:naryPr>
                        <m:chr m:val="∑"/>
                        <m:ctrlPr>
                          <a:rPr lang="en-US" altLang="zh-CN" i="1" dirty="0">
                            <a:latin typeface="Cambria Math" panose="02040503050406030204" pitchFamily="18" charset="0"/>
                            <a:ea typeface="宋体" panose="02010600030101010101" pitchFamily="2" charset="-122"/>
                            <a:cs typeface="Times New Roman" panose="02020603050405020304" charset="0"/>
                          </a:rPr>
                        </m:ctrlPr>
                      </m:naryPr>
                      <m:sub>
                        <m:r>
                          <m:rPr>
                            <m:brk m:alnAt="23"/>
                          </m:rPr>
                          <a:rPr lang="en-US" altLang="zh-CN" i="1" dirty="0">
                            <a:latin typeface="Cambria Math" panose="02040503050406030204" pitchFamily="18" charset="0"/>
                            <a:ea typeface="宋体" panose="02010600030101010101" pitchFamily="2" charset="-122"/>
                            <a:cs typeface="Times New Roman" panose="02020603050405020304" charset="0"/>
                          </a:rPr>
                          <m:t>𝑗</m:t>
                        </m:r>
                        <m:r>
                          <a:rPr lang="en-US" altLang="zh-CN" i="1" dirty="0">
                            <a:latin typeface="Cambria Math" panose="02040503050406030204" pitchFamily="18" charset="0"/>
                            <a:ea typeface="宋体" panose="02010600030101010101" pitchFamily="2" charset="-122"/>
                            <a:cs typeface="Times New Roman" panose="02020603050405020304" charset="0"/>
                          </a:rPr>
                          <m:t>=1</m:t>
                        </m:r>
                      </m:sub>
                      <m:sup>
                        <m:r>
                          <a:rPr lang="en-US" altLang="zh-CN" i="1" dirty="0">
                            <a:latin typeface="Cambria Math" panose="02040503050406030204" pitchFamily="18" charset="0"/>
                            <a:ea typeface="宋体" panose="02010600030101010101" pitchFamily="2" charset="-122"/>
                            <a:cs typeface="Times New Roman" panose="02020603050405020304" charset="0"/>
                          </a:rPr>
                          <m:t>𝑁</m:t>
                        </m:r>
                      </m:sup>
                      <m:e>
                        <m:sSubSup>
                          <m:sSubSupPr>
                            <m:ctrlPr>
                              <a:rPr lang="en-US" altLang="zh-CN" i="1" dirty="0">
                                <a:latin typeface="Cambria Math" panose="02040503050406030204" pitchFamily="18" charset="0"/>
                                <a:ea typeface="宋体" panose="02010600030101010101" pitchFamily="2" charset="-122"/>
                                <a:cs typeface="Times New Roman" panose="02020603050405020304" charset="0"/>
                              </a:rPr>
                            </m:ctrlPr>
                          </m:sSubSupPr>
                          <m:e>
                            <m:r>
                              <a:rPr lang="en-US" altLang="zh-CN" i="1" dirty="0">
                                <a:latin typeface="Cambria Math" panose="02040503050406030204" pitchFamily="18" charset="0"/>
                                <a:ea typeface="宋体" panose="02010600030101010101" pitchFamily="2" charset="-122"/>
                                <a:cs typeface="Times New Roman" panose="02020603050405020304" charset="0"/>
                              </a:rPr>
                              <m:t>𝐷</m:t>
                            </m:r>
                          </m:e>
                          <m:sub>
                            <m:r>
                              <a:rPr lang="en-US" altLang="zh-CN" i="1" dirty="0">
                                <a:latin typeface="Cambria Math" panose="02040503050406030204" pitchFamily="18" charset="0"/>
                                <a:ea typeface="宋体" panose="02010600030101010101" pitchFamily="2" charset="-122"/>
                                <a:cs typeface="Times New Roman" panose="02020603050405020304" charset="0"/>
                              </a:rPr>
                              <m:t>1</m:t>
                            </m:r>
                          </m:sub>
                          <m:sup>
                            <m:r>
                              <a:rPr lang="en-US" altLang="zh-CN" i="1" dirty="0">
                                <a:latin typeface="Cambria Math" panose="02040503050406030204" pitchFamily="18" charset="0"/>
                                <a:ea typeface="宋体" panose="02010600030101010101" pitchFamily="2" charset="-122"/>
                                <a:cs typeface="Times New Roman" panose="02020603050405020304" charset="0"/>
                              </a:rPr>
                              <m:t>𝑗</m:t>
                            </m:r>
                          </m:sup>
                        </m:sSubSup>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e>
                    </m:nary>
                    <m:r>
                      <a:rPr lang="en-US" altLang="zh-CN" i="1" dirty="0">
                        <a:latin typeface="Cambria Math" panose="02040503050406030204" pitchFamily="18" charset="0"/>
                        <a:ea typeface="宋体" panose="02010600030101010101" pitchFamily="2" charset="-122"/>
                        <a:cs typeface="Times New Roman" panose="02020603050405020304" charset="0"/>
                      </a:rPr>
                      <m:t>)</m:t>
                    </m:r>
                  </m:oMath>
                </a14:m>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charset="0"/>
                  </a:rPr>
                  <a:t>5)</a:t>
                </a:r>
                <a:r>
                  <a:rPr lang="zh-CN" altLang="en-US" dirty="0">
                    <a:latin typeface="宋体" panose="02010600030101010101" pitchFamily="2" charset="-122"/>
                    <a:ea typeface="宋体" panose="02010600030101010101" pitchFamily="2" charset="-122"/>
                    <a:cs typeface="Times New Roman" panose="02020603050405020304" charset="0"/>
                  </a:rPr>
                  <a:t>计算去除第二个模态分量后的残差</a:t>
                </a:r>
                <a:r>
                  <a:rPr lang="en-US" altLang="zh-CN" dirty="0">
                    <a:latin typeface="宋体" panose="02010600030101010101" pitchFamily="2" charset="-122"/>
                    <a:ea typeface="宋体" panose="02010600030101010101" pitchFamily="2" charset="-122"/>
                    <a:cs typeface="Times New Roman" panose="02020603050405020304" charset="0"/>
                  </a:rPr>
                  <a:t>:</a:t>
                </a:r>
                <a14:m>
                  <m:oMath xmlns:m="http://schemas.openxmlformats.org/officeDocument/2006/math">
                    <m:sSub>
                      <m:sSubPr>
                        <m:ctrlPr>
                          <a:rPr lang="en-US" altLang="zh-CN" i="1" dirty="0">
                            <a:latin typeface="Cambria Math" panose="02040503050406030204" pitchFamily="18" charset="0"/>
                            <a:ea typeface="宋体" panose="02010600030101010101" pitchFamily="2" charset="-122"/>
                            <a:cs typeface="Times New Roman" panose="02020603050405020304" charset="0"/>
                          </a:rPr>
                        </m:ctrlPr>
                      </m:sSubPr>
                      <m:e>
                        <m:r>
                          <a:rPr lang="en-US" altLang="zh-CN" i="1" dirty="0">
                            <a:latin typeface="Cambria Math" panose="02040503050406030204" pitchFamily="18" charset="0"/>
                            <a:ea typeface="宋体" panose="02010600030101010101" pitchFamily="2" charset="-122"/>
                            <a:cs typeface="Times New Roman" panose="02020603050405020304" charset="0"/>
                          </a:rPr>
                          <m:t>𝑟</m:t>
                        </m:r>
                      </m:e>
                      <m:sub>
                        <m:r>
                          <a:rPr lang="en-US" altLang="zh-CN" i="1" dirty="0">
                            <a:latin typeface="Cambria Math" panose="02040503050406030204" pitchFamily="18" charset="0"/>
                            <a:ea typeface="宋体" panose="02010600030101010101" pitchFamily="2" charset="-122"/>
                            <a:cs typeface="Times New Roman" panose="02020603050405020304" charset="0"/>
                          </a:rPr>
                          <m:t>2</m:t>
                        </m:r>
                      </m:sub>
                    </m:sSub>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 </m:t>
                    </m:r>
                    <m:r>
                      <a:rPr lang="en-US" altLang="zh-CN" i="1" dirty="0">
                        <a:latin typeface="Cambria Math" panose="02040503050406030204" pitchFamily="18" charset="0"/>
                        <a:ea typeface="宋体" panose="02010600030101010101" pitchFamily="2" charset="-122"/>
                        <a:cs typeface="Times New Roman" panose="02020603050405020304" charset="0"/>
                      </a:rPr>
                      <m:t>𝑦</m:t>
                    </m:r>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m:t>
                    </m:r>
                    <m:acc>
                      <m:accPr>
                        <m:chr m:val="̅"/>
                        <m:ctrlPr>
                          <a:rPr lang="en-US" altLang="zh-CN" i="1" dirty="0">
                            <a:latin typeface="Cambria Math" panose="02040503050406030204" pitchFamily="18" charset="0"/>
                            <a:ea typeface="宋体" panose="02010600030101010101" pitchFamily="2" charset="-122"/>
                            <a:cs typeface="Times New Roman" panose="02020603050405020304" charset="0"/>
                          </a:rPr>
                        </m:ctrlPr>
                      </m:accPr>
                      <m:e>
                        <m:sSub>
                          <m:sSubPr>
                            <m:ctrlPr>
                              <a:rPr lang="en-US" altLang="zh-CN" i="1" dirty="0">
                                <a:latin typeface="Cambria Math" panose="02040503050406030204" pitchFamily="18" charset="0"/>
                                <a:ea typeface="宋体" panose="02010600030101010101" pitchFamily="2" charset="-122"/>
                                <a:cs typeface="Times New Roman" panose="02020603050405020304" charset="0"/>
                              </a:rPr>
                            </m:ctrlPr>
                          </m:sSubPr>
                          <m:e>
                            <m:r>
                              <a:rPr lang="en-US" altLang="zh-CN" i="1" dirty="0">
                                <a:latin typeface="Cambria Math" panose="02040503050406030204" pitchFamily="18" charset="0"/>
                                <a:ea typeface="宋体" panose="02010600030101010101" pitchFamily="2" charset="-122"/>
                                <a:cs typeface="Times New Roman" panose="02020603050405020304" charset="0"/>
                              </a:rPr>
                              <m:t>𝐶</m:t>
                            </m:r>
                          </m:e>
                          <m:sub>
                            <m:r>
                              <a:rPr lang="en-US" altLang="zh-CN" i="1" dirty="0">
                                <a:latin typeface="Cambria Math" panose="02040503050406030204" pitchFamily="18" charset="0"/>
                                <a:ea typeface="宋体" panose="02010600030101010101" pitchFamily="2" charset="-122"/>
                                <a:cs typeface="Times New Roman" panose="02020603050405020304" charset="0"/>
                              </a:rPr>
                              <m:t>2</m:t>
                            </m:r>
                          </m:sub>
                        </m:sSub>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m:t>
                        </m:r>
                      </m:e>
                    </m:acc>
                  </m:oMath>
                </a14:m>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charset="0"/>
                  </a:rPr>
                  <a:t>6</a:t>
                </a:r>
                <a:r>
                  <a:rPr lang="zh-CN" altLang="en-US" dirty="0">
                    <a:latin typeface="宋体" panose="02010600030101010101" pitchFamily="2" charset="-122"/>
                    <a:ea typeface="宋体" panose="02010600030101010101" pitchFamily="2" charset="-122"/>
                    <a:cs typeface="Times New Roman" panose="02020603050405020304" charset="0"/>
                  </a:rPr>
                  <a:t>）重复上述步骤，直到获得的残差信号为单调函数，不能继续分解，算法结束。此时得到的本征模态分量数显为</a:t>
                </a:r>
                <a:r>
                  <a:rPr lang="en-US" altLang="zh-CN" dirty="0">
                    <a:latin typeface="宋体" panose="02010600030101010101" pitchFamily="2" charset="-122"/>
                    <a:ea typeface="宋体" panose="02010600030101010101" pitchFamily="2" charset="-122"/>
                    <a:cs typeface="Times New Roman" panose="02020603050405020304" charset="0"/>
                  </a:rPr>
                  <a:t>K</a:t>
                </a:r>
                <a:r>
                  <a:rPr lang="zh-CN" altLang="en-US" dirty="0">
                    <a:latin typeface="宋体" panose="02010600030101010101" pitchFamily="2" charset="-122"/>
                    <a:ea typeface="宋体" panose="02010600030101010101" pitchFamily="2" charset="-122"/>
                    <a:cs typeface="Times New Roman" panose="02020603050405020304" charset="0"/>
                  </a:rPr>
                  <a:t>，则原始信号</a:t>
                </a:r>
                <a14:m>
                  <m:oMath xmlns:m="http://schemas.openxmlformats.org/officeDocument/2006/math">
                    <m:r>
                      <a:rPr lang="en-US" altLang="zh-CN" i="1" dirty="0">
                        <a:latin typeface="Cambria Math" panose="02040503050406030204" pitchFamily="18" charset="0"/>
                        <a:ea typeface="宋体" panose="02010600030101010101" pitchFamily="2" charset="-122"/>
                        <a:cs typeface="Times New Roman" panose="02020603050405020304" charset="0"/>
                      </a:rPr>
                      <m:t>𝑦</m:t>
                    </m:r>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m:t>
                    </m:r>
                  </m:oMath>
                </a14:m>
                <a:r>
                  <a:rPr lang="zh-CN" altLang="en-US" dirty="0">
                    <a:latin typeface="宋体" panose="02010600030101010101" pitchFamily="2" charset="-122"/>
                    <a:ea typeface="宋体" panose="02010600030101010101" pitchFamily="2" charset="-122"/>
                    <a:cs typeface="Times New Roman" panose="02020603050405020304" charset="0"/>
                  </a:rPr>
                  <a:t>被分解为</a:t>
                </a:r>
                <a:r>
                  <a:rPr lang="en-US" altLang="zh-CN" dirty="0">
                    <a:latin typeface="宋体" panose="02010600030101010101" pitchFamily="2" charset="-122"/>
                    <a:ea typeface="宋体" panose="02010600030101010101" pitchFamily="2" charset="-122"/>
                    <a:cs typeface="Times New Roman" panose="02020603050405020304" charset="0"/>
                  </a:rPr>
                  <a:t>:</a:t>
                </a:r>
              </a:p>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宋体" panose="02010600030101010101" pitchFamily="2" charset="-122"/>
                          <a:cs typeface="Times New Roman" panose="02020603050405020304" charset="0"/>
                        </a:rPr>
                        <m:t>𝑦</m:t>
                      </m:r>
                      <m:d>
                        <m:dPr>
                          <m:ctrlPr>
                            <a:rPr lang="en-US" altLang="zh-CN" i="1" dirty="0">
                              <a:latin typeface="Cambria Math" panose="02040503050406030204" pitchFamily="18" charset="0"/>
                              <a:ea typeface="宋体" panose="02010600030101010101" pitchFamily="2" charset="-122"/>
                              <a:cs typeface="Times New Roman" panose="02020603050405020304" charset="0"/>
                            </a:rPr>
                          </m:ctrlPr>
                        </m:dPr>
                        <m:e>
                          <m:r>
                            <a:rPr lang="en-US" altLang="zh-CN" i="1" dirty="0">
                              <a:latin typeface="Cambria Math" panose="02040503050406030204" pitchFamily="18" charset="0"/>
                              <a:ea typeface="宋体" panose="02010600030101010101" pitchFamily="2" charset="-122"/>
                              <a:cs typeface="Times New Roman" panose="02020603050405020304" charset="0"/>
                            </a:rPr>
                            <m:t>𝑡</m:t>
                          </m:r>
                        </m:e>
                      </m:d>
                      <m:r>
                        <a:rPr lang="en-US" altLang="zh-CN" i="1" dirty="0">
                          <a:latin typeface="Cambria Math" panose="02040503050406030204" pitchFamily="18" charset="0"/>
                          <a:ea typeface="宋体" panose="02010600030101010101" pitchFamily="2" charset="-122"/>
                          <a:cs typeface="Times New Roman" panose="02020603050405020304" charset="0"/>
                        </a:rPr>
                        <m:t>=</m:t>
                      </m:r>
                      <m:nary>
                        <m:naryPr>
                          <m:chr m:val="∑"/>
                          <m:ctrlPr>
                            <a:rPr lang="en-US" altLang="zh-CN" i="1" dirty="0">
                              <a:latin typeface="Cambria Math" panose="02040503050406030204" pitchFamily="18" charset="0"/>
                              <a:ea typeface="宋体" panose="02010600030101010101" pitchFamily="2" charset="-122"/>
                              <a:cs typeface="Times New Roman" panose="02020603050405020304" charset="0"/>
                            </a:rPr>
                          </m:ctrlPr>
                        </m:naryPr>
                        <m:sub>
                          <m:r>
                            <m:rPr>
                              <m:brk m:alnAt="23"/>
                            </m:rPr>
                            <a:rPr lang="en-US" altLang="zh-CN" i="1" dirty="0">
                              <a:latin typeface="Cambria Math" panose="02040503050406030204" pitchFamily="18" charset="0"/>
                              <a:ea typeface="宋体" panose="02010600030101010101" pitchFamily="2" charset="-122"/>
                              <a:cs typeface="Times New Roman" panose="02020603050405020304" charset="0"/>
                            </a:rPr>
                            <m:t>𝑘</m:t>
                          </m:r>
                          <m:r>
                            <a:rPr lang="en-US" altLang="zh-CN" i="1" dirty="0">
                              <a:latin typeface="Cambria Math" panose="02040503050406030204" pitchFamily="18" charset="0"/>
                              <a:ea typeface="宋体" panose="02010600030101010101" pitchFamily="2" charset="-122"/>
                              <a:cs typeface="Times New Roman" panose="02020603050405020304" charset="0"/>
                            </a:rPr>
                            <m:t>=1</m:t>
                          </m:r>
                        </m:sub>
                        <m:sup>
                          <m:r>
                            <a:rPr lang="en-US" altLang="zh-CN" i="1" dirty="0">
                              <a:latin typeface="Cambria Math" panose="02040503050406030204" pitchFamily="18" charset="0"/>
                              <a:ea typeface="宋体" panose="02010600030101010101" pitchFamily="2" charset="-122"/>
                              <a:cs typeface="Times New Roman" panose="02020603050405020304" charset="0"/>
                            </a:rPr>
                            <m:t>𝐾</m:t>
                          </m:r>
                        </m:sup>
                        <m:e>
                          <m:acc>
                            <m:accPr>
                              <m:chr m:val="̅"/>
                              <m:ctrlPr>
                                <a:rPr lang="en-US" altLang="zh-CN" i="1" dirty="0">
                                  <a:latin typeface="Cambria Math" panose="02040503050406030204" pitchFamily="18" charset="0"/>
                                  <a:ea typeface="宋体" panose="02010600030101010101" pitchFamily="2" charset="-122"/>
                                  <a:cs typeface="Times New Roman" panose="02020603050405020304" charset="0"/>
                                </a:rPr>
                              </m:ctrlPr>
                            </m:accPr>
                            <m:e>
                              <m:sSub>
                                <m:sSubPr>
                                  <m:ctrlPr>
                                    <a:rPr lang="en-US" altLang="zh-CN" i="1" dirty="0">
                                      <a:latin typeface="Cambria Math" panose="02040503050406030204" pitchFamily="18" charset="0"/>
                                      <a:ea typeface="宋体" panose="02010600030101010101" pitchFamily="2" charset="-122"/>
                                      <a:cs typeface="Times New Roman" panose="02020603050405020304" charset="0"/>
                                    </a:rPr>
                                  </m:ctrlPr>
                                </m:sSubPr>
                                <m:e>
                                  <m:r>
                                    <a:rPr lang="en-US" altLang="zh-CN" i="1" dirty="0">
                                      <a:latin typeface="Cambria Math" panose="02040503050406030204" pitchFamily="18" charset="0"/>
                                      <a:ea typeface="宋体" panose="02010600030101010101" pitchFamily="2" charset="-122"/>
                                      <a:cs typeface="Times New Roman" panose="02020603050405020304" charset="0"/>
                                    </a:rPr>
                                    <m:t>𝐶</m:t>
                                  </m:r>
                                </m:e>
                                <m:sub>
                                  <m:r>
                                    <a:rPr lang="en-US" altLang="zh-CN" i="1" dirty="0">
                                      <a:latin typeface="Cambria Math" panose="02040503050406030204" pitchFamily="18" charset="0"/>
                                      <a:ea typeface="宋体" panose="02010600030101010101" pitchFamily="2" charset="-122"/>
                                      <a:cs typeface="Times New Roman" panose="02020603050405020304" charset="0"/>
                                    </a:rPr>
                                    <m:t>𝑘</m:t>
                                  </m:r>
                                </m:sub>
                              </m:sSub>
                              <m:d>
                                <m:dPr>
                                  <m:ctrlPr>
                                    <a:rPr lang="en-US" altLang="zh-CN" i="1" dirty="0">
                                      <a:latin typeface="Cambria Math" panose="02040503050406030204" pitchFamily="18" charset="0"/>
                                      <a:ea typeface="宋体" panose="02010600030101010101" pitchFamily="2" charset="-122"/>
                                      <a:cs typeface="Times New Roman" panose="02020603050405020304" charset="0"/>
                                    </a:rPr>
                                  </m:ctrlPr>
                                </m:dPr>
                                <m:e>
                                  <m:r>
                                    <a:rPr lang="en-US" altLang="zh-CN" i="1" dirty="0">
                                      <a:latin typeface="Cambria Math" panose="02040503050406030204" pitchFamily="18" charset="0"/>
                                      <a:ea typeface="宋体" panose="02010600030101010101" pitchFamily="2" charset="-122"/>
                                      <a:cs typeface="Times New Roman" panose="02020603050405020304" charset="0"/>
                                    </a:rPr>
                                    <m:t>𝑡</m:t>
                                  </m:r>
                                </m:e>
                              </m:d>
                            </m:e>
                          </m:acc>
                        </m:e>
                      </m:nary>
                      <m:r>
                        <a:rPr lang="en-US" altLang="zh-CN" i="1" dirty="0">
                          <a:latin typeface="Cambria Math" panose="02040503050406030204" pitchFamily="18" charset="0"/>
                          <a:ea typeface="宋体" panose="02010600030101010101" pitchFamily="2" charset="-122"/>
                          <a:cs typeface="Times New Roman" panose="02020603050405020304" charset="0"/>
                        </a:rPr>
                        <m:t>+</m:t>
                      </m:r>
                      <m:sSub>
                        <m:sSubPr>
                          <m:ctrlPr>
                            <a:rPr lang="en-US" altLang="zh-CN" i="1" dirty="0">
                              <a:latin typeface="Cambria Math" panose="02040503050406030204" pitchFamily="18" charset="0"/>
                              <a:ea typeface="宋体" panose="02010600030101010101" pitchFamily="2" charset="-122"/>
                              <a:cs typeface="Times New Roman" panose="02020603050405020304" charset="0"/>
                            </a:rPr>
                          </m:ctrlPr>
                        </m:sSubPr>
                        <m:e>
                          <m:r>
                            <a:rPr lang="en-US" altLang="zh-CN" i="1" dirty="0">
                              <a:latin typeface="Cambria Math" panose="02040503050406030204" pitchFamily="18" charset="0"/>
                              <a:ea typeface="宋体" panose="02010600030101010101" pitchFamily="2" charset="-122"/>
                              <a:cs typeface="Times New Roman" panose="02020603050405020304" charset="0"/>
                            </a:rPr>
                            <m:t>𝑟</m:t>
                          </m:r>
                        </m:e>
                        <m:sub>
                          <m:r>
                            <a:rPr lang="en-US" altLang="zh-CN" i="1" dirty="0">
                              <a:latin typeface="Cambria Math" panose="02040503050406030204" pitchFamily="18" charset="0"/>
                              <a:ea typeface="宋体" panose="02010600030101010101" pitchFamily="2" charset="-122"/>
                              <a:cs typeface="Times New Roman" panose="02020603050405020304" charset="0"/>
                            </a:rPr>
                            <m:t>𝑘</m:t>
                          </m:r>
                        </m:sub>
                      </m:sSub>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m:t>
                      </m:r>
                    </m:oMath>
                  </m:oMathPara>
                </a14:m>
                <a:endParaRPr lang="en-US" altLang="zh-CN" dirty="0">
                  <a:latin typeface="宋体" panose="02010600030101010101" pitchFamily="2" charset="-122"/>
                  <a:ea typeface="宋体" panose="02010600030101010101" pitchFamily="2" charset="-122"/>
                  <a:cs typeface="Times New Roman" panose="02020603050405020304" charset="0"/>
                </a:endParaRPr>
              </a:p>
            </p:txBody>
          </p:sp>
        </mc:Choice>
        <mc:Fallback xmlns="">
          <p:sp>
            <p:nvSpPr>
              <p:cNvPr id="8" name="矩形 7">
                <a:extLst>
                  <a:ext uri="{FF2B5EF4-FFF2-40B4-BE49-F238E27FC236}">
                    <a16:creationId xmlns:a16="http://schemas.microsoft.com/office/drawing/2014/main" id="{C78909CC-A887-4CAC-8AB2-DD85E540538B}"/>
                  </a:ext>
                </a:extLst>
              </p:cNvPr>
              <p:cNvSpPr>
                <a:spLocks noRot="1" noChangeAspect="1" noMove="1" noResize="1" noEditPoints="1" noAdjustHandles="1" noChangeArrowheads="1" noChangeShapeType="1" noTextEdit="1"/>
              </p:cNvSpPr>
              <p:nvPr/>
            </p:nvSpPr>
            <p:spPr>
              <a:xfrm>
                <a:off x="1143160" y="1676387"/>
                <a:ext cx="9972136" cy="4805226"/>
              </a:xfrm>
              <a:prstGeom prst="rect">
                <a:avLst/>
              </a:prstGeom>
              <a:blipFill>
                <a:blip r:embed="rId2"/>
                <a:stretch>
                  <a:fillRect l="-550" r="-122"/>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A03B22E3-7C99-4617-9DCF-5E5BB9F5896E}"/>
              </a:ext>
            </a:extLst>
          </p:cNvPr>
          <p:cNvSpPr txBox="1"/>
          <p:nvPr/>
        </p:nvSpPr>
        <p:spPr>
          <a:xfrm>
            <a:off x="736600" y="541867"/>
            <a:ext cx="9533467" cy="584775"/>
          </a:xfrm>
          <a:prstGeom prst="rect">
            <a:avLst/>
          </a:prstGeom>
          <a:noFill/>
        </p:spPr>
        <p:txBody>
          <a:bodyPr wrap="square" rtlCol="0">
            <a:spAutoFit/>
          </a:bodyPr>
          <a:lstStyle/>
          <a:p>
            <a:r>
              <a:rPr lang="en-US" altLang="zh-CN" sz="3200" dirty="0">
                <a:latin typeface="Times New Roman" panose="02020603050405020304" charset="0"/>
                <a:ea typeface="等线" panose="02010600030101010101" charset="-122"/>
                <a:cs typeface="Times New Roman" panose="02020603050405020304" charset="0"/>
              </a:rPr>
              <a:t>CEEMDAN (</a:t>
            </a:r>
            <a:r>
              <a:rPr lang="zh-CN" altLang="en-US" sz="3200" dirty="0"/>
              <a:t>完全自适应噪声集合经验模态分解</a:t>
            </a:r>
            <a:r>
              <a:rPr lang="en-US" altLang="zh-CN" sz="3200" dirty="0"/>
              <a:t>)</a:t>
            </a:r>
            <a:r>
              <a:rPr lang="zh-CN" altLang="en-US" sz="3200" dirty="0">
                <a:latin typeface="宋体" panose="02010600030101010101" pitchFamily="2" charset="-122"/>
                <a:ea typeface="宋体" panose="02010600030101010101" pitchFamily="2" charset="-122"/>
                <a:cs typeface="Times New Roman" panose="02020603050405020304" charset="0"/>
              </a:rPr>
              <a:t>：</a:t>
            </a:r>
          </a:p>
        </p:txBody>
      </p:sp>
    </p:spTree>
    <p:extLst>
      <p:ext uri="{BB962C8B-B14F-4D97-AF65-F5344CB8AC3E}">
        <p14:creationId xmlns:p14="http://schemas.microsoft.com/office/powerpoint/2010/main" val="7887741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BDE2F2FC-FE40-404D-B781-17F8C63F1582}"/>
              </a:ext>
            </a:extLst>
          </p:cNvPr>
          <p:cNvSpPr>
            <a:spLocks noChangeArrowheads="1"/>
          </p:cNvSpPr>
          <p:nvPr/>
        </p:nvSpPr>
        <p:spPr bwMode="auto">
          <a:xfrm>
            <a:off x="0" y="375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id="{195B2061-7945-4B38-A2DD-A51E497F926A}"/>
              </a:ext>
            </a:extLst>
          </p:cNvPr>
          <p:cNvSpPr txBox="1"/>
          <p:nvPr/>
        </p:nvSpPr>
        <p:spPr>
          <a:xfrm>
            <a:off x="736600" y="541867"/>
            <a:ext cx="9533467" cy="584775"/>
          </a:xfrm>
          <a:prstGeom prst="rect">
            <a:avLst/>
          </a:prstGeom>
          <a:noFill/>
        </p:spPr>
        <p:txBody>
          <a:bodyPr wrap="square" rtlCol="0">
            <a:spAutoFit/>
          </a:bodyPr>
          <a:lstStyle/>
          <a:p>
            <a:r>
              <a:rPr lang="en-US" altLang="zh-CN" sz="3200" dirty="0">
                <a:latin typeface="Times New Roman" panose="02020603050405020304" charset="0"/>
                <a:ea typeface="等线" panose="02010600030101010101" charset="-122"/>
                <a:cs typeface="Times New Roman" panose="02020603050405020304" charset="0"/>
              </a:rPr>
              <a:t>CEEMDAN</a:t>
            </a:r>
            <a:r>
              <a:rPr lang="zh-CN" altLang="en-US" sz="2400" dirty="0">
                <a:latin typeface="宋体" panose="02010600030101010101" pitchFamily="2" charset="-122"/>
                <a:ea typeface="宋体" panose="02010600030101010101" pitchFamily="2" charset="-122"/>
                <a:cs typeface="Times New Roman" panose="02020603050405020304" charset="0"/>
              </a:rPr>
              <a:t>：</a:t>
            </a:r>
          </a:p>
        </p:txBody>
      </p:sp>
      <p:sp>
        <p:nvSpPr>
          <p:cNvPr id="3" name="矩形: 对角圆角 2">
            <a:extLst>
              <a:ext uri="{FF2B5EF4-FFF2-40B4-BE49-F238E27FC236}">
                <a16:creationId xmlns:a16="http://schemas.microsoft.com/office/drawing/2014/main" id="{1C61BB50-BA1C-4C52-8A18-DB11A0D38DA1}"/>
              </a:ext>
            </a:extLst>
          </p:cNvPr>
          <p:cNvSpPr/>
          <p:nvPr/>
        </p:nvSpPr>
        <p:spPr>
          <a:xfrm>
            <a:off x="980535" y="1369436"/>
            <a:ext cx="4030133" cy="5423757"/>
          </a:xfrm>
          <a:prstGeom prst="round2DiagRect">
            <a:avLst>
              <a:gd name="adj1" fmla="val 8928"/>
              <a:gd name="adj2" fmla="val 950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384BD5FE-DCB0-4D34-BB63-1F8F8AC63511}"/>
              </a:ext>
            </a:extLst>
          </p:cNvPr>
          <p:cNvPicPr>
            <a:picLocks noChangeAspect="1"/>
          </p:cNvPicPr>
          <p:nvPr/>
        </p:nvPicPr>
        <p:blipFill>
          <a:blip r:embed="rId2"/>
          <a:stretch>
            <a:fillRect/>
          </a:stretch>
        </p:blipFill>
        <p:spPr>
          <a:xfrm>
            <a:off x="1224469" y="1409607"/>
            <a:ext cx="3542264" cy="5343414"/>
          </a:xfrm>
          <a:prstGeom prst="rect">
            <a:avLst/>
          </a:prstGeom>
        </p:spPr>
      </p:pic>
      <p:sp>
        <p:nvSpPr>
          <p:cNvPr id="13" name="文本框 12">
            <a:extLst>
              <a:ext uri="{FF2B5EF4-FFF2-40B4-BE49-F238E27FC236}">
                <a16:creationId xmlns:a16="http://schemas.microsoft.com/office/drawing/2014/main" id="{C3329E65-E2F5-47D4-B9ED-F569D4727383}"/>
              </a:ext>
            </a:extLst>
          </p:cNvPr>
          <p:cNvSpPr txBox="1"/>
          <p:nvPr/>
        </p:nvSpPr>
        <p:spPr>
          <a:xfrm>
            <a:off x="5240867" y="1820333"/>
            <a:ext cx="4801314"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cs typeface="Times New Roman" panose="02020603050405020304" charset="0"/>
              </a:rPr>
              <a:t>特征</a:t>
            </a:r>
            <a:r>
              <a:rPr lang="en-US" altLang="zh-CN" dirty="0">
                <a:latin typeface="宋体" panose="02010600030101010101" pitchFamily="2" charset="-122"/>
                <a:ea typeface="宋体" panose="02010600030101010101" pitchFamily="2" charset="-122"/>
                <a:cs typeface="Times New Roman" panose="02020603050405020304" charset="0"/>
              </a:rPr>
              <a:t>F2</a:t>
            </a:r>
            <a:r>
              <a:rPr lang="zh-CN" altLang="en-US" dirty="0">
                <a:latin typeface="宋体" panose="02010600030101010101" pitchFamily="2" charset="-122"/>
                <a:ea typeface="宋体" panose="02010600030101010101" pitchFamily="2" charset="-122"/>
                <a:cs typeface="Times New Roman" panose="02020603050405020304" charset="0"/>
              </a:rPr>
              <a:t>进行完全自适应噪声集合经验模态分解</a:t>
            </a:r>
          </a:p>
        </p:txBody>
      </p:sp>
    </p:spTree>
    <p:extLst>
      <p:ext uri="{BB962C8B-B14F-4D97-AF65-F5344CB8AC3E}">
        <p14:creationId xmlns:p14="http://schemas.microsoft.com/office/powerpoint/2010/main" val="2066919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BDE2F2FC-FE40-404D-B781-17F8C63F1582}"/>
              </a:ext>
            </a:extLst>
          </p:cNvPr>
          <p:cNvSpPr>
            <a:spLocks noChangeArrowheads="1"/>
          </p:cNvSpPr>
          <p:nvPr/>
        </p:nvSpPr>
        <p:spPr bwMode="auto">
          <a:xfrm>
            <a:off x="0" y="375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id="{195B2061-7945-4B38-A2DD-A51E497F926A}"/>
              </a:ext>
            </a:extLst>
          </p:cNvPr>
          <p:cNvSpPr txBox="1"/>
          <p:nvPr/>
        </p:nvSpPr>
        <p:spPr>
          <a:xfrm>
            <a:off x="736600" y="541867"/>
            <a:ext cx="9533467" cy="584775"/>
          </a:xfrm>
          <a:prstGeom prst="rect">
            <a:avLst/>
          </a:prstGeom>
          <a:noFill/>
        </p:spPr>
        <p:txBody>
          <a:bodyPr wrap="square" rtlCol="0">
            <a:spAutoFit/>
          </a:bodyPr>
          <a:lstStyle/>
          <a:p>
            <a:r>
              <a:rPr lang="en-US" altLang="zh-CN" sz="3200" dirty="0">
                <a:latin typeface="Times New Roman" panose="02020603050405020304" charset="0"/>
                <a:ea typeface="等线" panose="02010600030101010101" charset="-122"/>
                <a:cs typeface="Times New Roman" panose="02020603050405020304" charset="0"/>
              </a:rPr>
              <a:t>results</a:t>
            </a:r>
            <a:r>
              <a:rPr lang="zh-CN" altLang="en-US" sz="2400" dirty="0">
                <a:latin typeface="宋体" panose="02010600030101010101" pitchFamily="2" charset="-122"/>
                <a:ea typeface="宋体" panose="02010600030101010101" pitchFamily="2" charset="-122"/>
                <a:cs typeface="Times New Roman" panose="02020603050405020304" charset="0"/>
              </a:rPr>
              <a:t>：</a:t>
            </a:r>
          </a:p>
        </p:txBody>
      </p:sp>
      <p:graphicFrame>
        <p:nvGraphicFramePr>
          <p:cNvPr id="7" name="表格 6">
            <a:extLst>
              <a:ext uri="{FF2B5EF4-FFF2-40B4-BE49-F238E27FC236}">
                <a16:creationId xmlns:a16="http://schemas.microsoft.com/office/drawing/2014/main" id="{6DD9A2B0-DE55-4178-9DA4-A78AA445DAF3}"/>
              </a:ext>
            </a:extLst>
          </p:cNvPr>
          <p:cNvGraphicFramePr>
            <a:graphicFrameLocks noGrp="1"/>
          </p:cNvGraphicFramePr>
          <p:nvPr>
            <p:extLst>
              <p:ext uri="{D42A27DB-BD31-4B8C-83A1-F6EECF244321}">
                <p14:modId xmlns:p14="http://schemas.microsoft.com/office/powerpoint/2010/main" val="3722584725"/>
              </p:ext>
            </p:extLst>
          </p:nvPr>
        </p:nvGraphicFramePr>
        <p:xfrm>
          <a:off x="2319867" y="2133600"/>
          <a:ext cx="7552266" cy="221996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41470544"/>
                    </a:ext>
                  </a:extLst>
                </a:gridCol>
                <a:gridCol w="2709333">
                  <a:extLst>
                    <a:ext uri="{9D8B030D-6E8A-4147-A177-3AD203B41FA5}">
                      <a16:colId xmlns:a16="http://schemas.microsoft.com/office/drawing/2014/main" val="2162428867"/>
                    </a:ext>
                  </a:extLst>
                </a:gridCol>
                <a:gridCol w="2709333">
                  <a:extLst>
                    <a:ext uri="{9D8B030D-6E8A-4147-A177-3AD203B41FA5}">
                      <a16:colId xmlns:a16="http://schemas.microsoft.com/office/drawing/2014/main" val="722866954"/>
                    </a:ext>
                  </a:extLst>
                </a:gridCol>
              </a:tblGrid>
              <a:tr h="0">
                <a:tc gridSpan="3">
                  <a:txBody>
                    <a:bodyPr/>
                    <a:lstStyle/>
                    <a:p>
                      <a:pPr algn="ctr"/>
                      <a:r>
                        <a:rPr lang="en-US" altLang="zh-CN" dirty="0"/>
                        <a:t>MAE</a:t>
                      </a: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tc>
                <a:extLst>
                  <a:ext uri="{0D108BD9-81ED-4DB2-BD59-A6C34878D82A}">
                    <a16:rowId xmlns:a16="http://schemas.microsoft.com/office/drawing/2014/main" val="3491456315"/>
                  </a:ext>
                </a:extLst>
              </a:tr>
              <a:tr h="370840">
                <a:tc>
                  <a:txBody>
                    <a:bodyPr/>
                    <a:lstStyle/>
                    <a:p>
                      <a:pPr algn="ctr"/>
                      <a:r>
                        <a:rPr lang="en-US" altLang="zh-CN" dirty="0"/>
                        <a:t>Noise(*0.05)</a:t>
                      </a:r>
                      <a:endParaRPr lang="zh-CN" altLang="en-US" dirty="0"/>
                    </a:p>
                  </a:txBody>
                  <a:tcPr/>
                </a:tc>
                <a:tc>
                  <a:txBody>
                    <a:bodyPr/>
                    <a:lstStyle/>
                    <a:p>
                      <a:pPr algn="ctr"/>
                      <a:r>
                        <a:rPr lang="en-US" altLang="zh-CN" dirty="0"/>
                        <a:t>LR</a:t>
                      </a:r>
                      <a:endParaRPr lang="zh-CN" altLang="en-US" dirty="0"/>
                    </a:p>
                  </a:txBody>
                  <a:tcPr/>
                </a:tc>
                <a:tc>
                  <a:txBody>
                    <a:bodyPr/>
                    <a:lstStyle/>
                    <a:p>
                      <a:pPr algn="ctr"/>
                      <a:r>
                        <a:rPr lang="en-US" altLang="zh-CN" dirty="0"/>
                        <a:t>LR_CEEMDAN</a:t>
                      </a:r>
                      <a:endParaRPr lang="zh-CN" altLang="en-US" dirty="0"/>
                    </a:p>
                  </a:txBody>
                  <a:tcPr/>
                </a:tc>
                <a:extLst>
                  <a:ext uri="{0D108BD9-81ED-4DB2-BD59-A6C34878D82A}">
                    <a16:rowId xmlns:a16="http://schemas.microsoft.com/office/drawing/2014/main" val="3438374713"/>
                  </a:ext>
                </a:extLst>
              </a:tr>
              <a:tr h="370840">
                <a:tc>
                  <a:txBody>
                    <a:bodyPr/>
                    <a:lstStyle/>
                    <a:p>
                      <a:pPr algn="ctr"/>
                      <a:r>
                        <a:rPr lang="en-US" altLang="zh-CN" dirty="0"/>
                        <a:t>0.1</a:t>
                      </a:r>
                      <a:endParaRPr lang="zh-CN" altLang="en-US" dirty="0"/>
                    </a:p>
                  </a:txBody>
                  <a:tcPr/>
                </a:tc>
                <a:tc>
                  <a:txBody>
                    <a:bodyPr/>
                    <a:lstStyle/>
                    <a:p>
                      <a:pPr algn="ctr"/>
                      <a:r>
                        <a:rPr lang="en-US" altLang="zh-CN" dirty="0"/>
                        <a:t>0.1178</a:t>
                      </a:r>
                      <a:endParaRPr lang="zh-CN" altLang="en-US" dirty="0"/>
                    </a:p>
                  </a:txBody>
                  <a:tcPr/>
                </a:tc>
                <a:tc>
                  <a:txBody>
                    <a:bodyPr/>
                    <a:lstStyle/>
                    <a:p>
                      <a:pPr algn="ctr"/>
                      <a:r>
                        <a:rPr lang="en-US" altLang="zh-CN" dirty="0"/>
                        <a:t>0.0927</a:t>
                      </a:r>
                      <a:endParaRPr lang="zh-CN" altLang="en-US" dirty="0"/>
                    </a:p>
                  </a:txBody>
                  <a:tcPr/>
                </a:tc>
                <a:extLst>
                  <a:ext uri="{0D108BD9-81ED-4DB2-BD59-A6C34878D82A}">
                    <a16:rowId xmlns:a16="http://schemas.microsoft.com/office/drawing/2014/main" val="2420165315"/>
                  </a:ext>
                </a:extLst>
              </a:tr>
              <a:tr h="370840">
                <a:tc>
                  <a:txBody>
                    <a:bodyPr/>
                    <a:lstStyle/>
                    <a:p>
                      <a:pPr algn="ctr"/>
                      <a:r>
                        <a:rPr lang="en-US" altLang="zh-CN" dirty="0"/>
                        <a:t>0.5</a:t>
                      </a:r>
                      <a:endParaRPr lang="zh-CN" altLang="en-US" dirty="0"/>
                    </a:p>
                  </a:txBody>
                  <a:tcPr/>
                </a:tc>
                <a:tc>
                  <a:txBody>
                    <a:bodyPr/>
                    <a:lstStyle/>
                    <a:p>
                      <a:pPr algn="ctr"/>
                      <a:r>
                        <a:rPr lang="en-US" altLang="zh-CN" dirty="0"/>
                        <a:t>0.1263</a:t>
                      </a:r>
                      <a:endParaRPr lang="zh-CN" altLang="en-US" dirty="0"/>
                    </a:p>
                  </a:txBody>
                  <a:tcPr/>
                </a:tc>
                <a:tc>
                  <a:txBody>
                    <a:bodyPr/>
                    <a:lstStyle/>
                    <a:p>
                      <a:pPr algn="ctr"/>
                      <a:r>
                        <a:rPr lang="en-US" altLang="zh-CN" dirty="0"/>
                        <a:t>0.0958</a:t>
                      </a:r>
                      <a:endParaRPr lang="zh-CN" altLang="en-US" dirty="0"/>
                    </a:p>
                  </a:txBody>
                  <a:tcPr/>
                </a:tc>
                <a:extLst>
                  <a:ext uri="{0D108BD9-81ED-4DB2-BD59-A6C34878D82A}">
                    <a16:rowId xmlns:a16="http://schemas.microsoft.com/office/drawing/2014/main" val="2848563706"/>
                  </a:ext>
                </a:extLst>
              </a:tr>
              <a:tr h="370840">
                <a:tc>
                  <a:txBody>
                    <a:bodyPr/>
                    <a:lstStyle/>
                    <a:p>
                      <a:pPr algn="ctr"/>
                      <a:r>
                        <a:rPr lang="en-US" altLang="zh-CN" dirty="0"/>
                        <a:t>0.9</a:t>
                      </a:r>
                      <a:endParaRPr lang="zh-CN" altLang="en-US" dirty="0"/>
                    </a:p>
                  </a:txBody>
                  <a:tcPr/>
                </a:tc>
                <a:tc>
                  <a:txBody>
                    <a:bodyPr/>
                    <a:lstStyle/>
                    <a:p>
                      <a:pPr algn="ctr"/>
                      <a:r>
                        <a:rPr lang="en-US" altLang="zh-CN" dirty="0"/>
                        <a:t>0.1779</a:t>
                      </a:r>
                      <a:endParaRPr lang="zh-CN" altLang="en-US" dirty="0"/>
                    </a:p>
                  </a:txBody>
                  <a:tcPr/>
                </a:tc>
                <a:tc>
                  <a:txBody>
                    <a:bodyPr/>
                    <a:lstStyle/>
                    <a:p>
                      <a:pPr algn="ctr"/>
                      <a:r>
                        <a:rPr lang="en-US" altLang="zh-CN" dirty="0"/>
                        <a:t>0.1556</a:t>
                      </a:r>
                      <a:endParaRPr lang="zh-CN" altLang="en-US" dirty="0"/>
                    </a:p>
                  </a:txBody>
                  <a:tcPr/>
                </a:tc>
                <a:extLst>
                  <a:ext uri="{0D108BD9-81ED-4DB2-BD59-A6C34878D82A}">
                    <a16:rowId xmlns:a16="http://schemas.microsoft.com/office/drawing/2014/main" val="2073740612"/>
                  </a:ext>
                </a:extLst>
              </a:tr>
              <a:tr h="370840">
                <a:tc>
                  <a:txBody>
                    <a:bodyPr/>
                    <a:lstStyle/>
                    <a:p>
                      <a:pPr algn="ctr"/>
                      <a:r>
                        <a:rPr lang="en-US" altLang="zh-CN" dirty="0"/>
                        <a:t>1</a:t>
                      </a:r>
                      <a:endParaRPr lang="zh-CN" altLang="en-US" dirty="0"/>
                    </a:p>
                  </a:txBody>
                  <a:tcPr/>
                </a:tc>
                <a:tc>
                  <a:txBody>
                    <a:bodyPr/>
                    <a:lstStyle/>
                    <a:p>
                      <a:pPr algn="ctr"/>
                      <a:r>
                        <a:rPr lang="en-US" altLang="zh-CN" dirty="0"/>
                        <a:t>0.1712</a:t>
                      </a:r>
                      <a:endParaRPr lang="zh-CN" altLang="en-US" dirty="0"/>
                    </a:p>
                  </a:txBody>
                  <a:tcPr/>
                </a:tc>
                <a:tc>
                  <a:txBody>
                    <a:bodyPr/>
                    <a:lstStyle/>
                    <a:p>
                      <a:pPr algn="ctr"/>
                      <a:r>
                        <a:rPr lang="en-US" altLang="zh-CN" dirty="0"/>
                        <a:t>0.1443</a:t>
                      </a:r>
                      <a:endParaRPr lang="zh-CN" altLang="en-US" dirty="0"/>
                    </a:p>
                  </a:txBody>
                  <a:tcPr/>
                </a:tc>
                <a:extLst>
                  <a:ext uri="{0D108BD9-81ED-4DB2-BD59-A6C34878D82A}">
                    <a16:rowId xmlns:a16="http://schemas.microsoft.com/office/drawing/2014/main" val="4132229174"/>
                  </a:ext>
                </a:extLst>
              </a:tr>
            </a:tbl>
          </a:graphicData>
        </a:graphic>
      </p:graphicFrame>
    </p:spTree>
    <p:extLst>
      <p:ext uri="{BB962C8B-B14F-4D97-AF65-F5344CB8AC3E}">
        <p14:creationId xmlns:p14="http://schemas.microsoft.com/office/powerpoint/2010/main" val="1529698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BDE2F2FC-FE40-404D-B781-17F8C63F1582}"/>
              </a:ext>
            </a:extLst>
          </p:cNvPr>
          <p:cNvSpPr>
            <a:spLocks noChangeArrowheads="1"/>
          </p:cNvSpPr>
          <p:nvPr/>
        </p:nvSpPr>
        <p:spPr bwMode="auto">
          <a:xfrm>
            <a:off x="0" y="375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id="{195B2061-7945-4B38-A2DD-A51E497F926A}"/>
              </a:ext>
            </a:extLst>
          </p:cNvPr>
          <p:cNvSpPr txBox="1"/>
          <p:nvPr/>
        </p:nvSpPr>
        <p:spPr>
          <a:xfrm>
            <a:off x="736600" y="541867"/>
            <a:ext cx="9533467" cy="584775"/>
          </a:xfrm>
          <a:prstGeom prst="rect">
            <a:avLst/>
          </a:prstGeom>
          <a:noFill/>
        </p:spPr>
        <p:txBody>
          <a:bodyPr wrap="square" rtlCol="0">
            <a:spAutoFit/>
          </a:bodyPr>
          <a:lstStyle/>
          <a:p>
            <a:r>
              <a:rPr lang="en-US" altLang="zh-CN" sz="3200" dirty="0">
                <a:latin typeface="Times New Roman" panose="02020603050405020304" charset="0"/>
                <a:ea typeface="等线" panose="02010600030101010101" charset="-122"/>
                <a:cs typeface="Times New Roman" panose="02020603050405020304" charset="0"/>
              </a:rPr>
              <a:t>results</a:t>
            </a:r>
            <a:r>
              <a:rPr lang="zh-CN" altLang="en-US" sz="2400" dirty="0">
                <a:latin typeface="宋体" panose="02010600030101010101" pitchFamily="2" charset="-122"/>
                <a:ea typeface="宋体" panose="02010600030101010101" pitchFamily="2" charset="-122"/>
                <a:cs typeface="Times New Roman" panose="02020603050405020304" charset="0"/>
              </a:rPr>
              <a:t>：</a:t>
            </a:r>
          </a:p>
        </p:txBody>
      </p:sp>
      <p:graphicFrame>
        <p:nvGraphicFramePr>
          <p:cNvPr id="7" name="表格 6">
            <a:extLst>
              <a:ext uri="{FF2B5EF4-FFF2-40B4-BE49-F238E27FC236}">
                <a16:creationId xmlns:a16="http://schemas.microsoft.com/office/drawing/2014/main" id="{6DD9A2B0-DE55-4178-9DA4-A78AA445DAF3}"/>
              </a:ext>
            </a:extLst>
          </p:cNvPr>
          <p:cNvGraphicFramePr>
            <a:graphicFrameLocks noGrp="1"/>
          </p:cNvGraphicFramePr>
          <p:nvPr>
            <p:extLst>
              <p:ext uri="{D42A27DB-BD31-4B8C-83A1-F6EECF244321}">
                <p14:modId xmlns:p14="http://schemas.microsoft.com/office/powerpoint/2010/main" val="1115390633"/>
              </p:ext>
            </p:extLst>
          </p:nvPr>
        </p:nvGraphicFramePr>
        <p:xfrm>
          <a:off x="2319867" y="2131060"/>
          <a:ext cx="7552266" cy="222504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41470544"/>
                    </a:ext>
                  </a:extLst>
                </a:gridCol>
                <a:gridCol w="2709333">
                  <a:extLst>
                    <a:ext uri="{9D8B030D-6E8A-4147-A177-3AD203B41FA5}">
                      <a16:colId xmlns:a16="http://schemas.microsoft.com/office/drawing/2014/main" val="2162428867"/>
                    </a:ext>
                  </a:extLst>
                </a:gridCol>
                <a:gridCol w="2709333">
                  <a:extLst>
                    <a:ext uri="{9D8B030D-6E8A-4147-A177-3AD203B41FA5}">
                      <a16:colId xmlns:a16="http://schemas.microsoft.com/office/drawing/2014/main" val="722866954"/>
                    </a:ext>
                  </a:extLst>
                </a:gridCol>
              </a:tblGrid>
              <a:tr h="370840">
                <a:tc gridSpan="3">
                  <a:txBody>
                    <a:bodyPr/>
                    <a:lstStyle/>
                    <a:p>
                      <a:pPr algn="ctr"/>
                      <a:r>
                        <a:rPr lang="en-US" altLang="zh-CN" dirty="0"/>
                        <a:t>RMSE</a:t>
                      </a: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tc>
                <a:extLst>
                  <a:ext uri="{0D108BD9-81ED-4DB2-BD59-A6C34878D82A}">
                    <a16:rowId xmlns:a16="http://schemas.microsoft.com/office/drawing/2014/main" val="3491456315"/>
                  </a:ext>
                </a:extLst>
              </a:tr>
              <a:tr h="370840">
                <a:tc>
                  <a:txBody>
                    <a:bodyPr/>
                    <a:lstStyle/>
                    <a:p>
                      <a:pPr algn="ctr"/>
                      <a:r>
                        <a:rPr lang="en-US" altLang="zh-CN" dirty="0"/>
                        <a:t>Noise(*0.05)</a:t>
                      </a:r>
                      <a:endParaRPr lang="zh-CN" altLang="en-US" dirty="0"/>
                    </a:p>
                  </a:txBody>
                  <a:tcPr/>
                </a:tc>
                <a:tc>
                  <a:txBody>
                    <a:bodyPr/>
                    <a:lstStyle/>
                    <a:p>
                      <a:pPr algn="ctr"/>
                      <a:r>
                        <a:rPr lang="en-US" altLang="zh-CN" dirty="0"/>
                        <a:t>LR</a:t>
                      </a:r>
                      <a:endParaRPr lang="zh-CN" altLang="en-US" dirty="0"/>
                    </a:p>
                  </a:txBody>
                  <a:tcPr/>
                </a:tc>
                <a:tc>
                  <a:txBody>
                    <a:bodyPr/>
                    <a:lstStyle/>
                    <a:p>
                      <a:pPr algn="ctr"/>
                      <a:r>
                        <a:rPr lang="en-US" altLang="zh-CN" dirty="0"/>
                        <a:t>LR_CEEMDAN</a:t>
                      </a:r>
                      <a:endParaRPr lang="zh-CN" altLang="en-US" dirty="0"/>
                    </a:p>
                  </a:txBody>
                  <a:tcPr/>
                </a:tc>
                <a:extLst>
                  <a:ext uri="{0D108BD9-81ED-4DB2-BD59-A6C34878D82A}">
                    <a16:rowId xmlns:a16="http://schemas.microsoft.com/office/drawing/2014/main" val="3438374713"/>
                  </a:ext>
                </a:extLst>
              </a:tr>
              <a:tr h="370840">
                <a:tc>
                  <a:txBody>
                    <a:bodyPr/>
                    <a:lstStyle/>
                    <a:p>
                      <a:pPr algn="ctr"/>
                      <a:r>
                        <a:rPr lang="en-US" altLang="zh-CN" dirty="0"/>
                        <a:t>0.1</a:t>
                      </a:r>
                      <a:endParaRPr lang="zh-CN" altLang="en-US" dirty="0"/>
                    </a:p>
                  </a:txBody>
                  <a:tcPr/>
                </a:tc>
                <a:tc>
                  <a:txBody>
                    <a:bodyPr/>
                    <a:lstStyle/>
                    <a:p>
                      <a:pPr algn="ctr"/>
                      <a:r>
                        <a:rPr lang="en-US" altLang="zh-CN" dirty="0"/>
                        <a:t>0.1528</a:t>
                      </a:r>
                      <a:endParaRPr lang="zh-CN" altLang="en-US" dirty="0"/>
                    </a:p>
                  </a:txBody>
                  <a:tcPr/>
                </a:tc>
                <a:tc>
                  <a:txBody>
                    <a:bodyPr/>
                    <a:lstStyle/>
                    <a:p>
                      <a:pPr algn="ctr"/>
                      <a:r>
                        <a:rPr lang="en-US" altLang="zh-CN" dirty="0"/>
                        <a:t>0.1256</a:t>
                      </a:r>
                      <a:endParaRPr lang="zh-CN" altLang="en-US" dirty="0"/>
                    </a:p>
                  </a:txBody>
                  <a:tcPr/>
                </a:tc>
                <a:extLst>
                  <a:ext uri="{0D108BD9-81ED-4DB2-BD59-A6C34878D82A}">
                    <a16:rowId xmlns:a16="http://schemas.microsoft.com/office/drawing/2014/main" val="2420165315"/>
                  </a:ext>
                </a:extLst>
              </a:tr>
              <a:tr h="370840">
                <a:tc>
                  <a:txBody>
                    <a:bodyPr/>
                    <a:lstStyle/>
                    <a:p>
                      <a:pPr algn="ctr"/>
                      <a:r>
                        <a:rPr lang="en-US" altLang="zh-CN" dirty="0"/>
                        <a:t>0.5</a:t>
                      </a:r>
                      <a:endParaRPr lang="zh-CN" altLang="en-US" dirty="0"/>
                    </a:p>
                  </a:txBody>
                  <a:tcPr/>
                </a:tc>
                <a:tc>
                  <a:txBody>
                    <a:bodyPr/>
                    <a:lstStyle/>
                    <a:p>
                      <a:pPr algn="ctr"/>
                      <a:r>
                        <a:rPr lang="en-US" altLang="zh-CN" dirty="0"/>
                        <a:t>0.1648</a:t>
                      </a:r>
                      <a:endParaRPr lang="zh-CN" altLang="en-US" dirty="0"/>
                    </a:p>
                  </a:txBody>
                  <a:tcPr/>
                </a:tc>
                <a:tc>
                  <a:txBody>
                    <a:bodyPr/>
                    <a:lstStyle/>
                    <a:p>
                      <a:pPr algn="ctr"/>
                      <a:r>
                        <a:rPr lang="en-US" altLang="zh-CN" dirty="0"/>
                        <a:t>0.1184</a:t>
                      </a:r>
                      <a:endParaRPr lang="zh-CN" altLang="en-US" dirty="0"/>
                    </a:p>
                  </a:txBody>
                  <a:tcPr/>
                </a:tc>
                <a:extLst>
                  <a:ext uri="{0D108BD9-81ED-4DB2-BD59-A6C34878D82A}">
                    <a16:rowId xmlns:a16="http://schemas.microsoft.com/office/drawing/2014/main" val="2848563706"/>
                  </a:ext>
                </a:extLst>
              </a:tr>
              <a:tr h="370840">
                <a:tc>
                  <a:txBody>
                    <a:bodyPr/>
                    <a:lstStyle/>
                    <a:p>
                      <a:pPr algn="ctr"/>
                      <a:r>
                        <a:rPr lang="en-US" altLang="zh-CN" dirty="0"/>
                        <a:t>0.9</a:t>
                      </a:r>
                      <a:endParaRPr lang="zh-CN" altLang="en-US" dirty="0"/>
                    </a:p>
                  </a:txBody>
                  <a:tcPr/>
                </a:tc>
                <a:tc>
                  <a:txBody>
                    <a:bodyPr/>
                    <a:lstStyle/>
                    <a:p>
                      <a:pPr algn="ctr"/>
                      <a:r>
                        <a:rPr lang="en-US" altLang="zh-CN" dirty="0"/>
                        <a:t>0.2095</a:t>
                      </a:r>
                      <a:endParaRPr lang="zh-CN" altLang="en-US" dirty="0"/>
                    </a:p>
                  </a:txBody>
                  <a:tcPr/>
                </a:tc>
                <a:tc>
                  <a:txBody>
                    <a:bodyPr/>
                    <a:lstStyle/>
                    <a:p>
                      <a:pPr algn="ctr"/>
                      <a:r>
                        <a:rPr lang="en-US" altLang="zh-CN" dirty="0"/>
                        <a:t>0.1960</a:t>
                      </a:r>
                      <a:endParaRPr lang="zh-CN" altLang="en-US" dirty="0"/>
                    </a:p>
                  </a:txBody>
                  <a:tcPr/>
                </a:tc>
                <a:extLst>
                  <a:ext uri="{0D108BD9-81ED-4DB2-BD59-A6C34878D82A}">
                    <a16:rowId xmlns:a16="http://schemas.microsoft.com/office/drawing/2014/main" val="2073740612"/>
                  </a:ext>
                </a:extLst>
              </a:tr>
              <a:tr h="370840">
                <a:tc>
                  <a:txBody>
                    <a:bodyPr/>
                    <a:lstStyle/>
                    <a:p>
                      <a:pPr algn="ctr"/>
                      <a:r>
                        <a:rPr lang="en-US" altLang="zh-CN" dirty="0"/>
                        <a:t>1</a:t>
                      </a:r>
                      <a:endParaRPr lang="zh-CN" altLang="en-US" dirty="0"/>
                    </a:p>
                  </a:txBody>
                  <a:tcPr/>
                </a:tc>
                <a:tc>
                  <a:txBody>
                    <a:bodyPr/>
                    <a:lstStyle/>
                    <a:p>
                      <a:pPr algn="ctr"/>
                      <a:r>
                        <a:rPr lang="en-US" altLang="zh-CN" dirty="0"/>
                        <a:t>0.2172</a:t>
                      </a:r>
                      <a:endParaRPr lang="zh-CN" altLang="en-US" dirty="0"/>
                    </a:p>
                  </a:txBody>
                  <a:tcPr/>
                </a:tc>
                <a:tc>
                  <a:txBody>
                    <a:bodyPr/>
                    <a:lstStyle/>
                    <a:p>
                      <a:pPr algn="ctr"/>
                      <a:r>
                        <a:rPr lang="en-US" altLang="zh-CN" dirty="0"/>
                        <a:t>0.1824</a:t>
                      </a:r>
                      <a:endParaRPr lang="zh-CN" altLang="en-US" dirty="0"/>
                    </a:p>
                  </a:txBody>
                  <a:tcPr/>
                </a:tc>
                <a:extLst>
                  <a:ext uri="{0D108BD9-81ED-4DB2-BD59-A6C34878D82A}">
                    <a16:rowId xmlns:a16="http://schemas.microsoft.com/office/drawing/2014/main" val="4132229174"/>
                  </a:ext>
                </a:extLst>
              </a:tr>
            </a:tbl>
          </a:graphicData>
        </a:graphic>
      </p:graphicFrame>
    </p:spTree>
    <p:extLst>
      <p:ext uri="{BB962C8B-B14F-4D97-AF65-F5344CB8AC3E}">
        <p14:creationId xmlns:p14="http://schemas.microsoft.com/office/powerpoint/2010/main" val="1891757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8833485" cy="583565"/>
          </a:xfrm>
          <a:prstGeom prst="rect">
            <a:avLst/>
          </a:prstGeom>
          <a:noFill/>
        </p:spPr>
        <p:txBody>
          <a:bodyPr wrap="square" rtlCol="0" anchor="t">
            <a:spAutoFit/>
          </a:bodyPr>
          <a:lstStyle/>
          <a:p>
            <a:r>
              <a:rPr lang="en-US" altLang="zh-CN" sz="3200" dirty="0">
                <a:effectLst/>
                <a:latin typeface="Times New Roman" panose="02020603050405020304" charset="0"/>
                <a:ea typeface="等线" panose="02010600030101010101" charset="-122"/>
                <a:cs typeface="Times New Roman" panose="02020603050405020304" charset="0"/>
                <a:sym typeface="+mn-ea"/>
              </a:rPr>
              <a:t>Performance of early prediction models</a:t>
            </a:r>
            <a:r>
              <a:rPr lang="zh-CN" altLang="en-US" sz="3200" dirty="0">
                <a:effectLst/>
                <a:latin typeface="Times New Roman" panose="02020603050405020304" charset="0"/>
                <a:ea typeface="等线" panose="02010600030101010101" charset="-122"/>
                <a:cs typeface="Times New Roman" panose="02020603050405020304" charset="0"/>
                <a:sym typeface="+mn-ea"/>
              </a:rPr>
              <a:t>：</a:t>
            </a:r>
          </a:p>
        </p:txBody>
      </p:sp>
      <p:pic>
        <p:nvPicPr>
          <p:cNvPr id="3" name="图片 2"/>
          <p:cNvPicPr>
            <a:picLocks noChangeAspect="1"/>
          </p:cNvPicPr>
          <p:nvPr/>
        </p:nvPicPr>
        <p:blipFill>
          <a:blip r:embed="rId2"/>
          <a:stretch>
            <a:fillRect/>
          </a:stretch>
        </p:blipFill>
        <p:spPr>
          <a:xfrm>
            <a:off x="948055" y="1429385"/>
            <a:ext cx="10360673" cy="2141588"/>
          </a:xfrm>
          <a:prstGeom prst="rect">
            <a:avLst/>
          </a:prstGeom>
        </p:spPr>
      </p:pic>
      <p:pic>
        <p:nvPicPr>
          <p:cNvPr id="6" name="图片 5">
            <a:extLst>
              <a:ext uri="{FF2B5EF4-FFF2-40B4-BE49-F238E27FC236}">
                <a16:creationId xmlns:a16="http://schemas.microsoft.com/office/drawing/2014/main" id="{267B2154-B7D9-B16C-A5DA-DC4BC5DBBC52}"/>
              </a:ext>
            </a:extLst>
          </p:cNvPr>
          <p:cNvPicPr>
            <a:picLocks noChangeAspect="1"/>
          </p:cNvPicPr>
          <p:nvPr/>
        </p:nvPicPr>
        <p:blipFill>
          <a:blip r:embed="rId3"/>
          <a:stretch>
            <a:fillRect/>
          </a:stretch>
        </p:blipFill>
        <p:spPr>
          <a:xfrm>
            <a:off x="948055" y="3831503"/>
            <a:ext cx="7252669" cy="2570567"/>
          </a:xfrm>
          <a:prstGeom prst="rect">
            <a:avLst/>
          </a:prstGeom>
        </p:spPr>
      </p:pic>
      <p:sp>
        <p:nvSpPr>
          <p:cNvPr id="4" name="文本框 3">
            <a:extLst>
              <a:ext uri="{FF2B5EF4-FFF2-40B4-BE49-F238E27FC236}">
                <a16:creationId xmlns:a16="http://schemas.microsoft.com/office/drawing/2014/main" id="{571158DC-7F86-BF6A-DB74-D3C48792D5C8}"/>
              </a:ext>
            </a:extLst>
          </p:cNvPr>
          <p:cNvSpPr txBox="1"/>
          <p:nvPr/>
        </p:nvSpPr>
        <p:spPr>
          <a:xfrm>
            <a:off x="2519695" y="6353476"/>
            <a:ext cx="7217391" cy="369332"/>
          </a:xfrm>
          <a:prstGeom prst="rect">
            <a:avLst/>
          </a:prstGeom>
          <a:noFill/>
        </p:spPr>
        <p:txBody>
          <a:bodyPr wrap="square">
            <a:spAutoFit/>
          </a:bodyPr>
          <a:lstStyle/>
          <a:p>
            <a:pPr algn="ctr"/>
            <a:r>
              <a:rPr lang="zh-CN" altLang="en-US" dirty="0">
                <a:solidFill>
                  <a:schemeClr val="bg2">
                    <a:lumMod val="75000"/>
                  </a:schemeClr>
                </a:solidFill>
              </a:rPr>
              <a:t>Data-driven prediction of battery cycle life before capacity degradation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71062AC2-64A6-A285-A745-24EDB3EF285C}"/>
              </a:ext>
            </a:extLst>
          </p:cNvPr>
          <p:cNvSpPr txBox="1"/>
          <p:nvPr/>
        </p:nvSpPr>
        <p:spPr>
          <a:xfrm>
            <a:off x="685800" y="455930"/>
            <a:ext cx="10363200" cy="584775"/>
          </a:xfrm>
          <a:prstGeom prst="rect">
            <a:avLst/>
          </a:prstGeom>
          <a:noFill/>
        </p:spPr>
        <p:txBody>
          <a:bodyPr wrap="square" rtlCol="0" anchor="t">
            <a:spAutoFit/>
          </a:bodyPr>
          <a:lstStyle/>
          <a:p>
            <a:r>
              <a:rPr lang="en-US" altLang="zh-CN" sz="3200" dirty="0">
                <a:effectLst/>
                <a:latin typeface="Times New Roman" panose="02020603050405020304" charset="0"/>
                <a:ea typeface="等线" panose="02010600030101010101" charset="-122"/>
                <a:cs typeface="Times New Roman" panose="02020603050405020304" charset="0"/>
                <a:sym typeface="+mn-ea"/>
              </a:rPr>
              <a:t>NASA Dataset</a:t>
            </a:r>
            <a:r>
              <a:rPr lang="zh-CN" altLang="en-US" sz="3200" dirty="0">
                <a:effectLst/>
                <a:latin typeface="Times New Roman" panose="02020603050405020304" charset="0"/>
                <a:ea typeface="等线" panose="02010600030101010101" charset="-122"/>
                <a:cs typeface="Times New Roman" panose="02020603050405020304" charset="0"/>
                <a:sym typeface="+mn-ea"/>
              </a:rPr>
              <a:t>：</a:t>
            </a:r>
          </a:p>
        </p:txBody>
      </p:sp>
      <p:sp>
        <p:nvSpPr>
          <p:cNvPr id="11" name="文本框 10">
            <a:extLst>
              <a:ext uri="{FF2B5EF4-FFF2-40B4-BE49-F238E27FC236}">
                <a16:creationId xmlns:a16="http://schemas.microsoft.com/office/drawing/2014/main" id="{F610235B-A35D-BC47-E257-F1853B715000}"/>
              </a:ext>
            </a:extLst>
          </p:cNvPr>
          <p:cNvSpPr txBox="1"/>
          <p:nvPr/>
        </p:nvSpPr>
        <p:spPr>
          <a:xfrm>
            <a:off x="157843" y="6315375"/>
            <a:ext cx="11419114" cy="369332"/>
          </a:xfrm>
          <a:prstGeom prst="rect">
            <a:avLst/>
          </a:prstGeom>
          <a:noFill/>
        </p:spPr>
        <p:txBody>
          <a:bodyPr wrap="square">
            <a:spAutoFit/>
          </a:bodyPr>
          <a:lstStyle/>
          <a:p>
            <a:pPr algn="ctr"/>
            <a:r>
              <a:rPr lang="en-US" altLang="zh-CN" dirty="0">
                <a:solidFill>
                  <a:schemeClr val="bg2">
                    <a:lumMod val="75000"/>
                  </a:schemeClr>
                </a:solidFill>
                <a:latin typeface="Times New Roman" panose="02020603050405020304" charset="0"/>
                <a:ea typeface="等线" panose="02010600030101010101" charset="-122"/>
                <a:cs typeface="Times New Roman" panose="02020603050405020304" charset="0"/>
              </a:rPr>
              <a:t>useful life Prediction for lithium-ion battery based on CEEMDAN and SVR</a:t>
            </a:r>
          </a:p>
        </p:txBody>
      </p:sp>
      <p:pic>
        <p:nvPicPr>
          <p:cNvPr id="2" name="图片 1">
            <a:extLst>
              <a:ext uri="{FF2B5EF4-FFF2-40B4-BE49-F238E27FC236}">
                <a16:creationId xmlns:a16="http://schemas.microsoft.com/office/drawing/2014/main" id="{F1CFE517-C44A-289D-5A55-1DACCD590DBB}"/>
              </a:ext>
            </a:extLst>
          </p:cNvPr>
          <p:cNvPicPr>
            <a:picLocks noChangeAspect="1"/>
          </p:cNvPicPr>
          <p:nvPr/>
        </p:nvPicPr>
        <p:blipFill>
          <a:blip r:embed="rId2"/>
          <a:stretch>
            <a:fillRect/>
          </a:stretch>
        </p:blipFill>
        <p:spPr>
          <a:xfrm>
            <a:off x="1068173" y="1545771"/>
            <a:ext cx="4143235" cy="3276599"/>
          </a:xfrm>
          <a:prstGeom prst="rect">
            <a:avLst/>
          </a:prstGeom>
        </p:spPr>
      </p:pic>
      <p:sp>
        <p:nvSpPr>
          <p:cNvPr id="3" name="文本框 2">
            <a:extLst>
              <a:ext uri="{FF2B5EF4-FFF2-40B4-BE49-F238E27FC236}">
                <a16:creationId xmlns:a16="http://schemas.microsoft.com/office/drawing/2014/main" id="{0D752656-BA94-62BC-DB79-CAB1C99F4CF4}"/>
              </a:ext>
            </a:extLst>
          </p:cNvPr>
          <p:cNvSpPr txBox="1"/>
          <p:nvPr/>
        </p:nvSpPr>
        <p:spPr>
          <a:xfrm>
            <a:off x="5948030" y="2215115"/>
            <a:ext cx="5013883" cy="584775"/>
          </a:xfrm>
          <a:prstGeom prst="rect">
            <a:avLst/>
          </a:prstGeom>
          <a:noFill/>
        </p:spPr>
        <p:txBody>
          <a:bodyPr wrap="square">
            <a:spAutoFit/>
          </a:bodyPr>
          <a:lstStyle/>
          <a:p>
            <a:r>
              <a:rPr lang="zh-CN" altLang="en-US" sz="1600" dirty="0">
                <a:solidFill>
                  <a:srgbClr val="000000"/>
                </a:solidFill>
                <a:latin typeface="+mn-ea"/>
              </a:rPr>
              <a:t>随着充放电周期的增加，电压达到最低点的时间在减少。因此本文选取放电电压达到最低点的时间为</a:t>
            </a:r>
            <a:r>
              <a:rPr lang="en-US" altLang="zh-CN" sz="1600" dirty="0">
                <a:solidFill>
                  <a:srgbClr val="000000"/>
                </a:solidFill>
                <a:latin typeface="+mn-ea"/>
              </a:rPr>
              <a:t>HI</a:t>
            </a:r>
            <a:endParaRPr lang="zh-CN" altLang="en-US" sz="1600" dirty="0">
              <a:solidFill>
                <a:srgbClr val="000000"/>
              </a:solidFill>
              <a:latin typeface="+mn-ea"/>
            </a:endParaRPr>
          </a:p>
        </p:txBody>
      </p:sp>
    </p:spTree>
    <p:extLst>
      <p:ext uri="{BB962C8B-B14F-4D97-AF65-F5344CB8AC3E}">
        <p14:creationId xmlns:p14="http://schemas.microsoft.com/office/powerpoint/2010/main" val="836451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BDE2F2FC-FE40-404D-B781-17F8C63F1582}"/>
              </a:ext>
            </a:extLst>
          </p:cNvPr>
          <p:cNvSpPr>
            <a:spLocks noChangeArrowheads="1"/>
          </p:cNvSpPr>
          <p:nvPr/>
        </p:nvSpPr>
        <p:spPr bwMode="auto">
          <a:xfrm>
            <a:off x="0" y="375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id="{195B2061-7945-4B38-A2DD-A51E497F926A}"/>
              </a:ext>
            </a:extLst>
          </p:cNvPr>
          <p:cNvSpPr txBox="1"/>
          <p:nvPr/>
        </p:nvSpPr>
        <p:spPr>
          <a:xfrm>
            <a:off x="736600" y="541867"/>
            <a:ext cx="9533467" cy="584775"/>
          </a:xfrm>
          <a:prstGeom prst="rect">
            <a:avLst/>
          </a:prstGeom>
          <a:noFill/>
        </p:spPr>
        <p:txBody>
          <a:bodyPr wrap="square" rtlCol="0">
            <a:spAutoFit/>
          </a:bodyPr>
          <a:lstStyle/>
          <a:p>
            <a:r>
              <a:rPr lang="en-US" altLang="zh-CN" sz="3200" dirty="0">
                <a:latin typeface="Times New Roman" panose="02020603050405020304" charset="0"/>
                <a:ea typeface="等线" panose="02010600030101010101" charset="-122"/>
                <a:cs typeface="Times New Roman" panose="02020603050405020304" charset="0"/>
              </a:rPr>
              <a:t>EMD</a:t>
            </a:r>
            <a:r>
              <a:rPr lang="zh-CN" altLang="en-US" sz="3200" dirty="0">
                <a:latin typeface="Times New Roman" panose="02020603050405020304" charset="0"/>
                <a:ea typeface="等线" panose="02010600030101010101" charset="-122"/>
                <a:cs typeface="Times New Roman" panose="02020603050405020304" charset="0"/>
              </a:rPr>
              <a:t>（模态分解）</a:t>
            </a:r>
            <a:r>
              <a:rPr lang="zh-CN" altLang="en-US" sz="2400" dirty="0">
                <a:latin typeface="宋体" panose="02010600030101010101" pitchFamily="2" charset="-122"/>
                <a:ea typeface="宋体" panose="02010600030101010101" pitchFamily="2" charset="-122"/>
                <a:cs typeface="Times New Roman" panose="02020603050405020304" charset="0"/>
              </a:rPr>
              <a:t>：</a:t>
            </a:r>
          </a:p>
        </p:txBody>
      </p:sp>
      <p:sp>
        <p:nvSpPr>
          <p:cNvPr id="7" name="文本框 6">
            <a:extLst>
              <a:ext uri="{FF2B5EF4-FFF2-40B4-BE49-F238E27FC236}">
                <a16:creationId xmlns:a16="http://schemas.microsoft.com/office/drawing/2014/main" id="{FA15779E-193E-4B8F-BD71-DA6FFA07E08B}"/>
              </a:ext>
            </a:extLst>
          </p:cNvPr>
          <p:cNvSpPr txBox="1"/>
          <p:nvPr/>
        </p:nvSpPr>
        <p:spPr>
          <a:xfrm>
            <a:off x="1141422" y="1713755"/>
            <a:ext cx="9831378" cy="4507388"/>
          </a:xfrm>
          <a:prstGeom prst="rect">
            <a:avLst/>
          </a:prstGeom>
          <a:noFill/>
        </p:spPr>
        <p:txBody>
          <a:bodyPr wrap="square" rtlCol="0">
            <a:spAutoFit/>
          </a:bodyPr>
          <a:lstStyle/>
          <a:p>
            <a:pPr>
              <a:lnSpc>
                <a:spcPct val="150000"/>
              </a:lnSpc>
            </a:pPr>
            <a:r>
              <a:rPr lang="zh-CN" altLang="en-US" sz="2000" b="1" dirty="0">
                <a:solidFill>
                  <a:srgbClr val="121212"/>
                </a:solidFill>
                <a:latin typeface="-apple-system"/>
              </a:rPr>
              <a:t>时频域信号处理方法</a:t>
            </a:r>
            <a:r>
              <a:rPr lang="zh-CN" altLang="en-US" sz="2000" dirty="0">
                <a:latin typeface="宋体" panose="02010600030101010101" pitchFamily="2" charset="-122"/>
                <a:ea typeface="宋体" panose="02010600030101010101" pitchFamily="2" charset="-122"/>
                <a:cs typeface="Times New Roman" panose="02020603050405020304" charset="0"/>
              </a:rPr>
              <a:t>：</a:t>
            </a:r>
            <a:endParaRPr lang="en-US" altLang="zh-CN" sz="2000"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en-US" altLang="zh-CN" sz="2000" dirty="0">
                <a:latin typeface="宋体" panose="02010600030101010101" pitchFamily="2" charset="-122"/>
                <a:ea typeface="宋体" panose="02010600030101010101" pitchFamily="2" charset="-122"/>
                <a:cs typeface="Times New Roman" panose="02020603050405020304" charset="0"/>
              </a:rPr>
              <a:t>    </a:t>
            </a:r>
            <a:r>
              <a:rPr lang="zh-CN" altLang="en-US" sz="2000" b="1" dirty="0">
                <a:solidFill>
                  <a:srgbClr val="121212"/>
                </a:solidFill>
                <a:latin typeface="-apple-system"/>
              </a:rPr>
              <a:t>小波分析</a:t>
            </a:r>
            <a:r>
              <a:rPr lang="zh-CN" altLang="en-US" sz="2000" dirty="0">
                <a:solidFill>
                  <a:srgbClr val="121212"/>
                </a:solidFill>
                <a:latin typeface="-apple-system"/>
              </a:rPr>
              <a:t>：全局最优的小波基在局部未必是最优，其基函数缺乏适应性</a:t>
            </a:r>
            <a:endParaRPr lang="en-US" altLang="zh-CN" sz="2000" dirty="0">
              <a:solidFill>
                <a:srgbClr val="121212"/>
              </a:solidFill>
              <a:latin typeface="-apple-system"/>
            </a:endParaRPr>
          </a:p>
          <a:p>
            <a:pPr>
              <a:lnSpc>
                <a:spcPct val="150000"/>
              </a:lnSpc>
            </a:pPr>
            <a:r>
              <a:rPr lang="en-US" altLang="zh-CN" sz="2000" dirty="0">
                <a:solidFill>
                  <a:srgbClr val="121212"/>
                </a:solidFill>
                <a:latin typeface="-apple-system"/>
              </a:rPr>
              <a:t>         </a:t>
            </a:r>
            <a:r>
              <a:rPr lang="en-US" altLang="zh-CN" sz="2000" b="1" dirty="0">
                <a:solidFill>
                  <a:srgbClr val="121212"/>
                </a:solidFill>
                <a:latin typeface="-apple-system"/>
              </a:rPr>
              <a:t>EMD</a:t>
            </a:r>
            <a:r>
              <a:rPr lang="zh-CN" altLang="en-US" sz="2000" dirty="0">
                <a:solidFill>
                  <a:srgbClr val="121212"/>
                </a:solidFill>
                <a:latin typeface="-apple-system"/>
              </a:rPr>
              <a:t>：不用预先分析与研究，就可以直接开始分解，克服了基函数无自适应性的问题</a:t>
            </a:r>
            <a:endParaRPr lang="en-US" altLang="zh-CN" sz="2000" dirty="0">
              <a:solidFill>
                <a:srgbClr val="121212"/>
              </a:solidFill>
              <a:latin typeface="-apple-system"/>
            </a:endParaRPr>
          </a:p>
          <a:p>
            <a:pPr>
              <a:lnSpc>
                <a:spcPct val="150000"/>
              </a:lnSpc>
            </a:pPr>
            <a:endParaRPr lang="en-US" altLang="zh-CN" sz="2000" dirty="0">
              <a:solidFill>
                <a:srgbClr val="121212"/>
              </a:solidFill>
              <a:latin typeface="-apple-system"/>
            </a:endParaRPr>
          </a:p>
          <a:p>
            <a:pPr algn="l"/>
            <a:r>
              <a:rPr lang="zh-CN" altLang="en-US" sz="2000" b="1" i="0" dirty="0">
                <a:solidFill>
                  <a:srgbClr val="121212"/>
                </a:solidFill>
                <a:effectLst/>
                <a:latin typeface="-apple-system"/>
              </a:rPr>
              <a:t>两个</a:t>
            </a:r>
            <a:r>
              <a:rPr lang="zh-CN" altLang="en-US" sz="2000" b="1" dirty="0">
                <a:solidFill>
                  <a:srgbClr val="121212"/>
                </a:solidFill>
                <a:latin typeface="-apple-system"/>
              </a:rPr>
              <a:t>约束条件：</a:t>
            </a:r>
          </a:p>
          <a:p>
            <a:pPr>
              <a:lnSpc>
                <a:spcPct val="150000"/>
              </a:lnSpc>
            </a:pPr>
            <a:r>
              <a:rPr lang="en-US" altLang="zh-CN" sz="2000" dirty="0">
                <a:solidFill>
                  <a:srgbClr val="121212"/>
                </a:solidFill>
                <a:latin typeface="-apple-system"/>
              </a:rPr>
              <a:t>1</a:t>
            </a:r>
            <a:r>
              <a:rPr lang="zh-CN" altLang="en-US" sz="2000" dirty="0">
                <a:solidFill>
                  <a:srgbClr val="121212"/>
                </a:solidFill>
                <a:latin typeface="-apple-system"/>
              </a:rPr>
              <a:t>）在整个数据段内，极值点的个数和过零点的个数必须相等或相差最多不能超过一个</a:t>
            </a:r>
          </a:p>
          <a:p>
            <a:pPr>
              <a:lnSpc>
                <a:spcPct val="150000"/>
              </a:lnSpc>
            </a:pPr>
            <a:r>
              <a:rPr lang="en-US" altLang="zh-CN" sz="2000" dirty="0">
                <a:solidFill>
                  <a:srgbClr val="121212"/>
                </a:solidFill>
                <a:latin typeface="-apple-system"/>
              </a:rPr>
              <a:t>2</a:t>
            </a:r>
            <a:r>
              <a:rPr lang="zh-CN" altLang="en-US" sz="2000" dirty="0">
                <a:solidFill>
                  <a:srgbClr val="121212"/>
                </a:solidFill>
                <a:latin typeface="-apple-system"/>
              </a:rPr>
              <a:t>）在任意时刻，由局部极大值点形成的上包络线和由局部极小值点形成的下包络线的平均值为零，即上、下包络线相对于时间轴局部对称</a:t>
            </a:r>
          </a:p>
          <a:p>
            <a:pPr>
              <a:lnSpc>
                <a:spcPct val="150000"/>
              </a:lnSpc>
            </a:pPr>
            <a:endParaRPr lang="en-US" altLang="zh-CN" sz="2000" dirty="0">
              <a:solidFill>
                <a:srgbClr val="121212"/>
              </a:solidFill>
              <a:latin typeface="-apple-system"/>
            </a:endParaRPr>
          </a:p>
        </p:txBody>
      </p:sp>
      <p:sp>
        <p:nvSpPr>
          <p:cNvPr id="3" name="文本框 2">
            <a:extLst>
              <a:ext uri="{FF2B5EF4-FFF2-40B4-BE49-F238E27FC236}">
                <a16:creationId xmlns:a16="http://schemas.microsoft.com/office/drawing/2014/main" id="{CBB022A1-E6CE-B0AB-7034-FA86BDA82DF4}"/>
              </a:ext>
            </a:extLst>
          </p:cNvPr>
          <p:cNvSpPr txBox="1"/>
          <p:nvPr/>
        </p:nvSpPr>
        <p:spPr>
          <a:xfrm>
            <a:off x="157843" y="6315375"/>
            <a:ext cx="11419114" cy="369332"/>
          </a:xfrm>
          <a:prstGeom prst="rect">
            <a:avLst/>
          </a:prstGeom>
          <a:noFill/>
        </p:spPr>
        <p:txBody>
          <a:bodyPr wrap="square">
            <a:spAutoFit/>
          </a:bodyPr>
          <a:lstStyle/>
          <a:p>
            <a:pPr algn="ctr"/>
            <a:r>
              <a:rPr lang="en-US" altLang="zh-CN" dirty="0">
                <a:solidFill>
                  <a:schemeClr val="bg2">
                    <a:lumMod val="75000"/>
                  </a:schemeClr>
                </a:solidFill>
                <a:latin typeface="Times New Roman" panose="02020603050405020304" charset="0"/>
                <a:ea typeface="等线" panose="02010600030101010101" charset="-122"/>
                <a:cs typeface="Times New Roman" panose="02020603050405020304" charset="0"/>
              </a:rPr>
              <a:t>useful life Prediction for lithium-ion battery based on CEEMDAN and SVR</a:t>
            </a:r>
          </a:p>
        </p:txBody>
      </p:sp>
    </p:spTree>
    <p:extLst>
      <p:ext uri="{BB962C8B-B14F-4D97-AF65-F5344CB8AC3E}">
        <p14:creationId xmlns:p14="http://schemas.microsoft.com/office/powerpoint/2010/main" val="569999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BDE2F2FC-FE40-404D-B781-17F8C63F1582}"/>
              </a:ext>
            </a:extLst>
          </p:cNvPr>
          <p:cNvSpPr>
            <a:spLocks noChangeArrowheads="1"/>
          </p:cNvSpPr>
          <p:nvPr/>
        </p:nvSpPr>
        <p:spPr bwMode="auto">
          <a:xfrm>
            <a:off x="0" y="375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id="{195B2061-7945-4B38-A2DD-A51E497F926A}"/>
              </a:ext>
            </a:extLst>
          </p:cNvPr>
          <p:cNvSpPr txBox="1"/>
          <p:nvPr/>
        </p:nvSpPr>
        <p:spPr>
          <a:xfrm>
            <a:off x="736600" y="541867"/>
            <a:ext cx="9533467" cy="584775"/>
          </a:xfrm>
          <a:prstGeom prst="rect">
            <a:avLst/>
          </a:prstGeom>
          <a:noFill/>
        </p:spPr>
        <p:txBody>
          <a:bodyPr wrap="square" rtlCol="0">
            <a:spAutoFit/>
          </a:bodyPr>
          <a:lstStyle/>
          <a:p>
            <a:r>
              <a:rPr lang="en-US" altLang="zh-CN" sz="3200" dirty="0">
                <a:latin typeface="Times New Roman" panose="02020603050405020304" charset="0"/>
                <a:ea typeface="等线" panose="02010600030101010101" charset="-122"/>
                <a:cs typeface="Times New Roman" panose="02020603050405020304" charset="0"/>
              </a:rPr>
              <a:t>EMD</a:t>
            </a:r>
            <a:r>
              <a:rPr lang="zh-CN" altLang="en-US" sz="2400" dirty="0">
                <a:latin typeface="宋体" panose="02010600030101010101" pitchFamily="2" charset="-122"/>
                <a:ea typeface="宋体" panose="02010600030101010101" pitchFamily="2" charset="-122"/>
                <a:cs typeface="Times New Roman" panose="02020603050405020304" charset="0"/>
              </a:rPr>
              <a:t>：</a:t>
            </a:r>
          </a:p>
        </p:txBody>
      </p:sp>
      <p:sp>
        <p:nvSpPr>
          <p:cNvPr id="3" name="矩形: 对角圆角 2">
            <a:extLst>
              <a:ext uri="{FF2B5EF4-FFF2-40B4-BE49-F238E27FC236}">
                <a16:creationId xmlns:a16="http://schemas.microsoft.com/office/drawing/2014/main" id="{9FA32F26-E18A-4931-A249-533A772EE48C}"/>
              </a:ext>
            </a:extLst>
          </p:cNvPr>
          <p:cNvSpPr/>
          <p:nvPr/>
        </p:nvSpPr>
        <p:spPr>
          <a:xfrm>
            <a:off x="897467" y="1439334"/>
            <a:ext cx="9190568" cy="4538134"/>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7002691-1817-491C-99AD-396712AF7F23}"/>
                  </a:ext>
                </a:extLst>
              </p:cNvPr>
              <p:cNvSpPr txBox="1"/>
              <p:nvPr/>
            </p:nvSpPr>
            <p:spPr>
              <a:xfrm>
                <a:off x="2103966" y="2325749"/>
                <a:ext cx="6798734" cy="220650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cs typeface="Times New Roman" panose="02020603050405020304" charset="0"/>
                  </a:rPr>
                  <a:t>输入信号分解：</a:t>
                </a: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charset="0"/>
                        </a:rPr>
                        <m:t>𝐼</m:t>
                      </m:r>
                      <m:d>
                        <m:dPr>
                          <m:ctrlPr>
                            <a:rPr lang="en-US" altLang="zh-CN" b="0" i="1" smtClean="0">
                              <a:latin typeface="Cambria Math" panose="02040503050406030204" pitchFamily="18" charset="0"/>
                              <a:ea typeface="宋体" panose="02010600030101010101" pitchFamily="2" charset="-122"/>
                              <a:cs typeface="Times New Roman" panose="02020603050405020304" charset="0"/>
                            </a:rPr>
                          </m:ctrlPr>
                        </m:dPr>
                        <m:e>
                          <m:r>
                            <a:rPr lang="en-US" altLang="zh-CN" b="0" i="1" smtClean="0">
                              <a:latin typeface="Cambria Math" panose="02040503050406030204" pitchFamily="18" charset="0"/>
                              <a:ea typeface="宋体" panose="02010600030101010101" pitchFamily="2" charset="-122"/>
                              <a:cs typeface="Times New Roman" panose="02020603050405020304" charset="0"/>
                            </a:rPr>
                            <m:t>𝑛</m:t>
                          </m:r>
                        </m:e>
                      </m:d>
                      <m:r>
                        <a:rPr lang="en-US" altLang="zh-CN" b="0" i="1" smtClean="0">
                          <a:latin typeface="Cambria Math" panose="02040503050406030204" pitchFamily="18" charset="0"/>
                          <a:ea typeface="宋体" panose="02010600030101010101" pitchFamily="2" charset="-122"/>
                          <a:cs typeface="Times New Roman" panose="02020603050405020304" charset="0"/>
                        </a:rPr>
                        <m:t>=</m:t>
                      </m:r>
                      <m:nary>
                        <m:naryPr>
                          <m:chr m:val="∑"/>
                          <m:subHide m:val="on"/>
                          <m:supHide m:val="on"/>
                          <m:ctrlPr>
                            <a:rPr lang="en-US" altLang="zh-CN" b="0" i="1" smtClean="0">
                              <a:latin typeface="Cambria Math" panose="02040503050406030204" pitchFamily="18" charset="0"/>
                              <a:ea typeface="宋体" panose="02010600030101010101" pitchFamily="2" charset="-122"/>
                              <a:cs typeface="Times New Roman" panose="02020603050405020304" charset="0"/>
                            </a:rPr>
                          </m:ctrlPr>
                        </m:naryPr>
                        <m:sub/>
                        <m:sup/>
                        <m:e>
                          <m:sSub>
                            <m:sSubPr>
                              <m:ctrlPr>
                                <a:rPr lang="en-US" altLang="zh-CN" i="1">
                                  <a:latin typeface="Cambria Math" panose="02040503050406030204" pitchFamily="18" charset="0"/>
                                  <a:ea typeface="宋体" panose="02010600030101010101" pitchFamily="2" charset="-122"/>
                                  <a:cs typeface="Times New Roman" panose="02020603050405020304" charset="0"/>
                                </a:rPr>
                              </m:ctrlPr>
                            </m:sSubPr>
                            <m:e>
                              <m:r>
                                <a:rPr lang="en-US" altLang="zh-CN" i="1">
                                  <a:latin typeface="Cambria Math" panose="02040503050406030204" pitchFamily="18" charset="0"/>
                                  <a:ea typeface="宋体" panose="02010600030101010101" pitchFamily="2" charset="-122"/>
                                  <a:cs typeface="Times New Roman" panose="02020603050405020304" charset="0"/>
                                </a:rPr>
                                <m:t>𝐼𝑀𝐹</m:t>
                              </m:r>
                            </m:e>
                            <m:sub>
                              <m:r>
                                <a:rPr lang="en-US" altLang="zh-CN" i="1">
                                  <a:latin typeface="Cambria Math" panose="02040503050406030204" pitchFamily="18" charset="0"/>
                                  <a:ea typeface="宋体" panose="02010600030101010101" pitchFamily="2" charset="-122"/>
                                  <a:cs typeface="Times New Roman" panose="02020603050405020304" charset="0"/>
                                </a:rPr>
                                <m:t>𝑚</m:t>
                              </m:r>
                            </m:sub>
                          </m:sSub>
                          <m:d>
                            <m:dPr>
                              <m:ctrlPr>
                                <a:rPr lang="en-US" altLang="zh-CN" i="1">
                                  <a:latin typeface="Cambria Math" panose="02040503050406030204" pitchFamily="18" charset="0"/>
                                  <a:ea typeface="宋体" panose="02010600030101010101" pitchFamily="2" charset="-122"/>
                                  <a:cs typeface="Times New Roman" panose="02020603050405020304" charset="0"/>
                                </a:rPr>
                              </m:ctrlPr>
                            </m:dPr>
                            <m:e>
                              <m:r>
                                <a:rPr lang="en-US" altLang="zh-CN" i="1">
                                  <a:latin typeface="Cambria Math" panose="02040503050406030204" pitchFamily="18" charset="0"/>
                                  <a:ea typeface="宋体" panose="02010600030101010101" pitchFamily="2" charset="-122"/>
                                  <a:cs typeface="Times New Roman" panose="02020603050405020304" charset="0"/>
                                </a:rPr>
                                <m:t>𝑛</m:t>
                              </m:r>
                            </m:e>
                          </m:d>
                        </m:e>
                      </m:nary>
                      <m:r>
                        <a:rPr lang="en-US" altLang="zh-CN" b="0" i="1" smtClean="0">
                          <a:latin typeface="Cambria Math" panose="02040503050406030204" pitchFamily="18" charset="0"/>
                          <a:ea typeface="宋体" panose="02010600030101010101" pitchFamily="2" charset="-122"/>
                          <a:cs typeface="Times New Roman" panose="02020603050405020304" charset="0"/>
                        </a:rPr>
                        <m:t>+</m:t>
                      </m:r>
                      <m:sSub>
                        <m:sSubPr>
                          <m:ctrlPr>
                            <a:rPr lang="en-US" altLang="zh-CN" i="1">
                              <a:latin typeface="Cambria Math" panose="02040503050406030204" pitchFamily="18" charset="0"/>
                              <a:ea typeface="宋体" panose="02010600030101010101" pitchFamily="2" charset="-122"/>
                              <a:cs typeface="Times New Roman" panose="02020603050405020304" charset="0"/>
                            </a:rPr>
                          </m:ctrlPr>
                        </m:sSubPr>
                        <m:e>
                          <m:r>
                            <a:rPr lang="en-US" altLang="zh-CN" i="1">
                              <a:latin typeface="Cambria Math" panose="02040503050406030204" pitchFamily="18" charset="0"/>
                              <a:ea typeface="宋体" panose="02010600030101010101" pitchFamily="2" charset="-122"/>
                              <a:cs typeface="Times New Roman" panose="02020603050405020304" charset="0"/>
                            </a:rPr>
                            <m:t>𝑅𝑒𝑠</m:t>
                          </m:r>
                        </m:e>
                        <m:sub>
                          <m:r>
                            <m:rPr>
                              <m:sty m:val="p"/>
                            </m:rPr>
                            <a:rPr lang="en-US" altLang="zh-CN" i="1">
                              <a:latin typeface="Cambria Math" panose="02040503050406030204" pitchFamily="18" charset="0"/>
                              <a:ea typeface="宋体" panose="02010600030101010101" pitchFamily="2" charset="-122"/>
                              <a:cs typeface="Times New Roman" panose="02020603050405020304" charset="0"/>
                            </a:rPr>
                            <m:t>m</m:t>
                          </m:r>
                        </m:sub>
                      </m:sSub>
                      <m:d>
                        <m:dPr>
                          <m:ctrlPr>
                            <a:rPr lang="en-US" altLang="zh-CN" i="1">
                              <a:latin typeface="Cambria Math" panose="02040503050406030204" pitchFamily="18" charset="0"/>
                              <a:ea typeface="宋体" panose="02010600030101010101" pitchFamily="2" charset="-122"/>
                              <a:cs typeface="Times New Roman" panose="02020603050405020304" charset="0"/>
                            </a:rPr>
                          </m:ctrlPr>
                        </m:dPr>
                        <m:e>
                          <m:r>
                            <a:rPr lang="en-US" altLang="zh-CN" i="1">
                              <a:latin typeface="Cambria Math" panose="02040503050406030204" pitchFamily="18" charset="0"/>
                              <a:ea typeface="宋体" panose="02010600030101010101" pitchFamily="2" charset="-122"/>
                              <a:cs typeface="Times New Roman" panose="02020603050405020304" charset="0"/>
                            </a:rPr>
                            <m:t>𝑛</m:t>
                          </m:r>
                        </m:e>
                      </m:d>
                    </m:oMath>
                  </m:oMathPara>
                </a14:m>
                <a:endParaRPr lang="en-US" altLang="zh-CN" dirty="0">
                  <a:latin typeface="宋体" panose="02010600030101010101" pitchFamily="2" charset="-122"/>
                  <a:ea typeface="宋体" panose="02010600030101010101" pitchFamily="2" charset="-122"/>
                  <a:cs typeface="Times New Roman" panose="02020603050405020304" charset="0"/>
                </a:endParaRPr>
              </a:p>
              <a:p>
                <a:endParaRPr lang="en-US" altLang="zh-CN" dirty="0">
                  <a:latin typeface="宋体" panose="02010600030101010101" pitchFamily="2" charset="-122"/>
                  <a:ea typeface="宋体" panose="02010600030101010101" pitchFamily="2" charset="-122"/>
                  <a:cs typeface="Times New Roman" panose="02020603050405020304" charset="0"/>
                </a:endParaRPr>
              </a:p>
              <a:p>
                <a:r>
                  <a:rPr lang="zh-CN" altLang="en-US" dirty="0">
                    <a:latin typeface="宋体" panose="02010600030101010101" pitchFamily="2" charset="-122"/>
                    <a:ea typeface="宋体" panose="02010600030101010101" pitchFamily="2" charset="-122"/>
                    <a:cs typeface="Times New Roman" panose="02020603050405020304" charset="0"/>
                  </a:rPr>
                  <a:t>其中</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charset="0"/>
                      </a:rPr>
                      <m:t>𝐼</m:t>
                    </m:r>
                    <m:r>
                      <a:rPr lang="en-US" altLang="zh-CN" i="1">
                        <a:latin typeface="Cambria Math" panose="02040503050406030204" pitchFamily="18" charset="0"/>
                        <a:ea typeface="宋体" panose="02010600030101010101" pitchFamily="2" charset="-122"/>
                        <a:cs typeface="Times New Roman" panose="02020603050405020304" charset="0"/>
                      </a:rPr>
                      <m:t>(</m:t>
                    </m:r>
                    <m:r>
                      <a:rPr lang="en-US" altLang="zh-CN" i="1">
                        <a:latin typeface="Cambria Math" panose="02040503050406030204" pitchFamily="18" charset="0"/>
                        <a:ea typeface="宋体" panose="02010600030101010101" pitchFamily="2" charset="-122"/>
                        <a:cs typeface="Times New Roman" panose="02020603050405020304" charset="0"/>
                      </a:rPr>
                      <m:t>𝑛</m:t>
                    </m:r>
                    <m:r>
                      <a:rPr lang="en-US" altLang="zh-CN" i="1">
                        <a:latin typeface="Cambria Math" panose="02040503050406030204" pitchFamily="18" charset="0"/>
                        <a:ea typeface="宋体" panose="02010600030101010101" pitchFamily="2" charset="-122"/>
                        <a:cs typeface="Times New Roman" panose="02020603050405020304" charset="0"/>
                      </a:rPr>
                      <m:t>)</m:t>
                    </m:r>
                  </m:oMath>
                </a14:m>
                <a:r>
                  <a:rPr lang="zh-CN" altLang="en-US" dirty="0">
                    <a:latin typeface="宋体" panose="02010600030101010101" pitchFamily="2" charset="-122"/>
                    <a:ea typeface="宋体" panose="02010600030101010101" pitchFamily="2" charset="-122"/>
                    <a:cs typeface="Times New Roman" panose="02020603050405020304" charset="0"/>
                  </a:rPr>
                  <a:t>表示输入信号，</a:t>
                </a:r>
                <a:r>
                  <a:rPr lang="en-US" altLang="zh-CN" dirty="0">
                    <a:ea typeface="宋体" panose="02010600030101010101" pitchFamily="2" charset="-122"/>
                    <a:cs typeface="Times New Roman" panose="02020603050405020304" charset="0"/>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charset="0"/>
                          </a:rPr>
                        </m:ctrlPr>
                      </m:sSubPr>
                      <m:e>
                        <m:r>
                          <a:rPr lang="en-US" altLang="zh-CN" i="1">
                            <a:latin typeface="Cambria Math" panose="02040503050406030204" pitchFamily="18" charset="0"/>
                            <a:ea typeface="宋体" panose="02010600030101010101" pitchFamily="2" charset="-122"/>
                            <a:cs typeface="Times New Roman" panose="02020603050405020304" charset="0"/>
                          </a:rPr>
                          <m:t>𝐼𝑀𝐹</m:t>
                        </m:r>
                      </m:e>
                      <m:sub>
                        <m:r>
                          <a:rPr lang="en-US" altLang="zh-CN" i="1">
                            <a:latin typeface="Cambria Math" panose="02040503050406030204" pitchFamily="18" charset="0"/>
                            <a:ea typeface="宋体" panose="02010600030101010101" pitchFamily="2" charset="-122"/>
                            <a:cs typeface="Times New Roman" panose="02020603050405020304" charset="0"/>
                          </a:rPr>
                          <m:t>𝑚</m:t>
                        </m:r>
                      </m:sub>
                    </m:sSub>
                    <m:d>
                      <m:dPr>
                        <m:ctrlPr>
                          <a:rPr lang="en-US" altLang="zh-CN" i="1">
                            <a:latin typeface="Cambria Math" panose="02040503050406030204" pitchFamily="18" charset="0"/>
                            <a:ea typeface="宋体" panose="02010600030101010101" pitchFamily="2" charset="-122"/>
                            <a:cs typeface="Times New Roman" panose="02020603050405020304" charset="0"/>
                          </a:rPr>
                        </m:ctrlPr>
                      </m:dPr>
                      <m:e>
                        <m:r>
                          <a:rPr lang="en-US" altLang="zh-CN" i="1">
                            <a:latin typeface="Cambria Math" panose="02040503050406030204" pitchFamily="18" charset="0"/>
                            <a:ea typeface="宋体" panose="02010600030101010101" pitchFamily="2" charset="-122"/>
                            <a:cs typeface="Times New Roman" panose="02020603050405020304" charset="0"/>
                          </a:rPr>
                          <m:t>𝑛</m:t>
                        </m:r>
                      </m:e>
                    </m:d>
                  </m:oMath>
                </a14:m>
                <a:r>
                  <a:rPr lang="zh-CN" altLang="en-US" dirty="0">
                    <a:latin typeface="宋体" panose="02010600030101010101" pitchFamily="2" charset="-122"/>
                    <a:ea typeface="宋体" panose="02010600030101010101" pitchFamily="2" charset="-122"/>
                    <a:cs typeface="Times New Roman" panose="02020603050405020304" charset="0"/>
                  </a:rPr>
                  <a:t>表示的本征模函数，</a:t>
                </a:r>
                <a:r>
                  <a:rPr lang="en-US" altLang="zh-CN" dirty="0">
                    <a:ea typeface="宋体" panose="02010600030101010101" pitchFamily="2" charset="-122"/>
                    <a:cs typeface="Times New Roman" panose="02020603050405020304" charset="0"/>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charset="0"/>
                          </a:rPr>
                        </m:ctrlPr>
                      </m:sSubPr>
                      <m:e>
                        <m:r>
                          <a:rPr lang="en-US" altLang="zh-CN" i="1">
                            <a:latin typeface="Cambria Math" panose="02040503050406030204" pitchFamily="18" charset="0"/>
                            <a:ea typeface="宋体" panose="02010600030101010101" pitchFamily="2" charset="-122"/>
                            <a:cs typeface="Times New Roman" panose="02020603050405020304" charset="0"/>
                          </a:rPr>
                          <m:t>𝑅𝑒𝑠</m:t>
                        </m:r>
                      </m:e>
                      <m:sub>
                        <m:r>
                          <a:rPr lang="en-US" altLang="zh-CN" i="1">
                            <a:latin typeface="Cambria Math" panose="02040503050406030204" pitchFamily="18" charset="0"/>
                            <a:ea typeface="宋体" panose="02010600030101010101" pitchFamily="2" charset="-122"/>
                            <a:cs typeface="Times New Roman" panose="02020603050405020304" charset="0"/>
                          </a:rPr>
                          <m:t>𝑀</m:t>
                        </m:r>
                      </m:sub>
                    </m:sSub>
                    <m:d>
                      <m:dPr>
                        <m:ctrlPr>
                          <a:rPr lang="en-US" altLang="zh-CN" i="1">
                            <a:latin typeface="Cambria Math" panose="02040503050406030204" pitchFamily="18" charset="0"/>
                            <a:ea typeface="宋体" panose="02010600030101010101" pitchFamily="2" charset="-122"/>
                            <a:cs typeface="Times New Roman" panose="02020603050405020304" charset="0"/>
                          </a:rPr>
                        </m:ctrlPr>
                      </m:dPr>
                      <m:e>
                        <m:r>
                          <a:rPr lang="en-US" altLang="zh-CN" i="1">
                            <a:latin typeface="Cambria Math" panose="02040503050406030204" pitchFamily="18" charset="0"/>
                            <a:ea typeface="宋体" panose="02010600030101010101" pitchFamily="2" charset="-122"/>
                            <a:cs typeface="Times New Roman" panose="02020603050405020304" charset="0"/>
                          </a:rPr>
                          <m:t>𝑛</m:t>
                        </m:r>
                      </m:e>
                    </m:d>
                  </m:oMath>
                </a14:m>
                <a:r>
                  <a:rPr lang="zh-CN" altLang="en-US" dirty="0">
                    <a:latin typeface="宋体" panose="02010600030101010101" pitchFamily="2" charset="-122"/>
                    <a:ea typeface="宋体" panose="02010600030101010101" pitchFamily="2" charset="-122"/>
                    <a:cs typeface="Times New Roman" panose="02020603050405020304" charset="0"/>
                  </a:rPr>
                  <a:t>表示残差，当输入信号变成单调函数时，即为残差</a:t>
                </a:r>
                <a:endParaRPr lang="en-US" altLang="zh-CN" dirty="0">
                  <a:latin typeface="宋体" panose="02010600030101010101" pitchFamily="2" charset="-122"/>
                  <a:ea typeface="宋体" panose="02010600030101010101" pitchFamily="2" charset="-122"/>
                  <a:cs typeface="Times New Roman" panose="02020603050405020304" charset="0"/>
                </a:endParaRPr>
              </a:p>
            </p:txBody>
          </p:sp>
        </mc:Choice>
        <mc:Fallback xmlns="">
          <p:sp>
            <p:nvSpPr>
              <p:cNvPr id="10" name="文本框 9">
                <a:extLst>
                  <a:ext uri="{FF2B5EF4-FFF2-40B4-BE49-F238E27FC236}">
                    <a16:creationId xmlns:a16="http://schemas.microsoft.com/office/drawing/2014/main" id="{67002691-1817-491C-99AD-396712AF7F23}"/>
                  </a:ext>
                </a:extLst>
              </p:cNvPr>
              <p:cNvSpPr txBox="1">
                <a:spLocks noRot="1" noChangeAspect="1" noMove="1" noResize="1" noEditPoints="1" noAdjustHandles="1" noChangeArrowheads="1" noChangeShapeType="1" noTextEdit="1"/>
              </p:cNvSpPr>
              <p:nvPr/>
            </p:nvSpPr>
            <p:spPr>
              <a:xfrm>
                <a:off x="2103966" y="2325749"/>
                <a:ext cx="6798734" cy="2206501"/>
              </a:xfrm>
              <a:prstGeom prst="rect">
                <a:avLst/>
              </a:prstGeom>
              <a:blipFill>
                <a:blip r:embed="rId2"/>
                <a:stretch>
                  <a:fillRect l="-717" t="-1662" r="-717" b="-3601"/>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5B31AE64-818D-5760-95B5-7C865095DDE1}"/>
              </a:ext>
            </a:extLst>
          </p:cNvPr>
          <p:cNvSpPr txBox="1"/>
          <p:nvPr/>
        </p:nvSpPr>
        <p:spPr>
          <a:xfrm>
            <a:off x="157843" y="6315375"/>
            <a:ext cx="11419114" cy="369332"/>
          </a:xfrm>
          <a:prstGeom prst="rect">
            <a:avLst/>
          </a:prstGeom>
          <a:noFill/>
        </p:spPr>
        <p:txBody>
          <a:bodyPr wrap="square">
            <a:spAutoFit/>
          </a:bodyPr>
          <a:lstStyle/>
          <a:p>
            <a:pPr algn="ctr"/>
            <a:r>
              <a:rPr lang="en-US" altLang="zh-CN" dirty="0">
                <a:solidFill>
                  <a:schemeClr val="bg2">
                    <a:lumMod val="75000"/>
                  </a:schemeClr>
                </a:solidFill>
                <a:latin typeface="Times New Roman" panose="02020603050405020304" charset="0"/>
                <a:ea typeface="等线" panose="02010600030101010101" charset="-122"/>
                <a:cs typeface="Times New Roman" panose="02020603050405020304" charset="0"/>
              </a:rPr>
              <a:t>useful life Prediction for lithium-ion battery based on CEEMDAN and SVR</a:t>
            </a:r>
          </a:p>
        </p:txBody>
      </p:sp>
    </p:spTree>
    <p:extLst>
      <p:ext uri="{BB962C8B-B14F-4D97-AF65-F5344CB8AC3E}">
        <p14:creationId xmlns:p14="http://schemas.microsoft.com/office/powerpoint/2010/main" val="293571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7529CC4-809B-2A99-D6B8-378B7E38CF01}"/>
              </a:ext>
            </a:extLst>
          </p:cNvPr>
          <p:cNvSpPr txBox="1"/>
          <p:nvPr/>
        </p:nvSpPr>
        <p:spPr>
          <a:xfrm>
            <a:off x="736600" y="541867"/>
            <a:ext cx="9533467" cy="584775"/>
          </a:xfrm>
          <a:prstGeom prst="rect">
            <a:avLst/>
          </a:prstGeom>
          <a:noFill/>
        </p:spPr>
        <p:txBody>
          <a:bodyPr wrap="square" rtlCol="0">
            <a:spAutoFit/>
          </a:bodyPr>
          <a:lstStyle/>
          <a:p>
            <a:r>
              <a:rPr lang="zh-CN" altLang="en-US" sz="3200" dirty="0">
                <a:latin typeface="Times New Roman" panose="02020603050405020304" charset="0"/>
                <a:ea typeface="等线" panose="02010600030101010101" charset="-122"/>
                <a:cs typeface="Times New Roman" panose="02020603050405020304" charset="0"/>
              </a:rPr>
              <a:t>流程图</a:t>
            </a:r>
            <a:r>
              <a:rPr lang="zh-CN" altLang="en-US" sz="2400" dirty="0">
                <a:latin typeface="宋体" panose="02010600030101010101" pitchFamily="2" charset="-122"/>
                <a:ea typeface="宋体" panose="02010600030101010101" pitchFamily="2" charset="-122"/>
                <a:cs typeface="Times New Roman" panose="02020603050405020304" charset="0"/>
              </a:rPr>
              <a:t>：</a:t>
            </a:r>
          </a:p>
        </p:txBody>
      </p:sp>
      <p:sp>
        <p:nvSpPr>
          <p:cNvPr id="7" name="文本框 6">
            <a:extLst>
              <a:ext uri="{FF2B5EF4-FFF2-40B4-BE49-F238E27FC236}">
                <a16:creationId xmlns:a16="http://schemas.microsoft.com/office/drawing/2014/main" id="{5E01D6DA-C4E3-3205-19D7-4CC2084FC856}"/>
              </a:ext>
            </a:extLst>
          </p:cNvPr>
          <p:cNvSpPr txBox="1"/>
          <p:nvPr/>
        </p:nvSpPr>
        <p:spPr>
          <a:xfrm>
            <a:off x="157843" y="6315375"/>
            <a:ext cx="11419114" cy="369332"/>
          </a:xfrm>
          <a:prstGeom prst="rect">
            <a:avLst/>
          </a:prstGeom>
          <a:noFill/>
        </p:spPr>
        <p:txBody>
          <a:bodyPr wrap="square">
            <a:spAutoFit/>
          </a:bodyPr>
          <a:lstStyle/>
          <a:p>
            <a:pPr algn="ctr"/>
            <a:r>
              <a:rPr lang="en-US" altLang="zh-CN" dirty="0">
                <a:solidFill>
                  <a:schemeClr val="bg2">
                    <a:lumMod val="75000"/>
                  </a:schemeClr>
                </a:solidFill>
                <a:latin typeface="Times New Roman" panose="02020603050405020304" charset="0"/>
                <a:ea typeface="等线" panose="02010600030101010101" charset="-122"/>
                <a:cs typeface="Times New Roman" panose="02020603050405020304" charset="0"/>
              </a:rPr>
              <a:t>useful life Prediction for lithium-ion battery based on CEEMDAN and SVR</a:t>
            </a:r>
          </a:p>
        </p:txBody>
      </p:sp>
      <p:sp>
        <p:nvSpPr>
          <p:cNvPr id="8" name="矩形: 圆角 7">
            <a:extLst>
              <a:ext uri="{FF2B5EF4-FFF2-40B4-BE49-F238E27FC236}">
                <a16:creationId xmlns:a16="http://schemas.microsoft.com/office/drawing/2014/main" id="{E9232295-599A-5F84-C46B-B6E675DADC17}"/>
              </a:ext>
            </a:extLst>
          </p:cNvPr>
          <p:cNvSpPr/>
          <p:nvPr/>
        </p:nvSpPr>
        <p:spPr>
          <a:xfrm>
            <a:off x="753837" y="2026376"/>
            <a:ext cx="1371600" cy="583565"/>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健康因子</a:t>
            </a:r>
          </a:p>
        </p:txBody>
      </p:sp>
      <p:sp>
        <p:nvSpPr>
          <p:cNvPr id="10" name="矩形: 圆角 9">
            <a:extLst>
              <a:ext uri="{FF2B5EF4-FFF2-40B4-BE49-F238E27FC236}">
                <a16:creationId xmlns:a16="http://schemas.microsoft.com/office/drawing/2014/main" id="{80990A1B-153B-89FD-E953-74A3F4974A68}"/>
              </a:ext>
            </a:extLst>
          </p:cNvPr>
          <p:cNvSpPr/>
          <p:nvPr/>
        </p:nvSpPr>
        <p:spPr>
          <a:xfrm>
            <a:off x="3094265" y="2026375"/>
            <a:ext cx="2373085" cy="583565"/>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Pearson</a:t>
            </a:r>
            <a:r>
              <a:rPr lang="zh-CN" altLang="en-US" dirty="0"/>
              <a:t>和</a:t>
            </a:r>
            <a:r>
              <a:rPr lang="en-US" altLang="zh-CN" dirty="0"/>
              <a:t>Spearman</a:t>
            </a:r>
            <a:endParaRPr lang="zh-CN" altLang="en-US" dirty="0"/>
          </a:p>
        </p:txBody>
      </p:sp>
      <p:sp>
        <p:nvSpPr>
          <p:cNvPr id="15" name="箭头: 右 14">
            <a:extLst>
              <a:ext uri="{FF2B5EF4-FFF2-40B4-BE49-F238E27FC236}">
                <a16:creationId xmlns:a16="http://schemas.microsoft.com/office/drawing/2014/main" id="{421439C4-4056-CF56-6873-5201E6F50F86}"/>
              </a:ext>
            </a:extLst>
          </p:cNvPr>
          <p:cNvSpPr/>
          <p:nvPr/>
        </p:nvSpPr>
        <p:spPr>
          <a:xfrm>
            <a:off x="2193472" y="2225586"/>
            <a:ext cx="832757" cy="181790"/>
          </a:xfrm>
          <a:prstGeom prst="right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D6B72D54-36B5-0108-DBBA-9BB2C3ABB6F5}"/>
              </a:ext>
            </a:extLst>
          </p:cNvPr>
          <p:cNvSpPr/>
          <p:nvPr/>
        </p:nvSpPr>
        <p:spPr>
          <a:xfrm>
            <a:off x="6436180" y="2026375"/>
            <a:ext cx="2231572" cy="583566"/>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CEEMDAN</a:t>
            </a:r>
            <a:r>
              <a:rPr lang="zh-CN" altLang="en-US" dirty="0"/>
              <a:t>分解</a:t>
            </a:r>
          </a:p>
        </p:txBody>
      </p:sp>
      <p:sp>
        <p:nvSpPr>
          <p:cNvPr id="17" name="箭头: 右 16">
            <a:extLst>
              <a:ext uri="{FF2B5EF4-FFF2-40B4-BE49-F238E27FC236}">
                <a16:creationId xmlns:a16="http://schemas.microsoft.com/office/drawing/2014/main" id="{67317F2B-ADCF-9054-297E-ED3589664594}"/>
              </a:ext>
            </a:extLst>
          </p:cNvPr>
          <p:cNvSpPr/>
          <p:nvPr/>
        </p:nvSpPr>
        <p:spPr>
          <a:xfrm>
            <a:off x="5535386" y="2225586"/>
            <a:ext cx="832757" cy="181790"/>
          </a:xfrm>
          <a:prstGeom prst="right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8E482769-654C-75CC-46AA-33CEA5D47BD9}"/>
              </a:ext>
            </a:extLst>
          </p:cNvPr>
          <p:cNvSpPr/>
          <p:nvPr/>
        </p:nvSpPr>
        <p:spPr>
          <a:xfrm>
            <a:off x="9680123" y="2024698"/>
            <a:ext cx="1371600" cy="583565"/>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SVR</a:t>
            </a:r>
            <a:endParaRPr lang="zh-CN" altLang="en-US" dirty="0"/>
          </a:p>
        </p:txBody>
      </p:sp>
      <p:sp>
        <p:nvSpPr>
          <p:cNvPr id="19" name="箭头: 右 18">
            <a:extLst>
              <a:ext uri="{FF2B5EF4-FFF2-40B4-BE49-F238E27FC236}">
                <a16:creationId xmlns:a16="http://schemas.microsoft.com/office/drawing/2014/main" id="{FA19F84A-A371-C0B5-8F47-0E83691E7261}"/>
              </a:ext>
            </a:extLst>
          </p:cNvPr>
          <p:cNvSpPr/>
          <p:nvPr/>
        </p:nvSpPr>
        <p:spPr>
          <a:xfrm>
            <a:off x="8735789" y="2225586"/>
            <a:ext cx="832757" cy="181790"/>
          </a:xfrm>
          <a:prstGeom prst="right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FF150918-547A-10C0-F38C-33D48A36AFF8}"/>
              </a:ext>
            </a:extLst>
          </p:cNvPr>
          <p:cNvSpPr/>
          <p:nvPr/>
        </p:nvSpPr>
        <p:spPr>
          <a:xfrm>
            <a:off x="606879" y="3087733"/>
            <a:ext cx="1817914" cy="936172"/>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电压最低点的时间</a:t>
            </a:r>
          </a:p>
        </p:txBody>
      </p:sp>
    </p:spTree>
    <p:extLst>
      <p:ext uri="{BB962C8B-B14F-4D97-AF65-F5344CB8AC3E}">
        <p14:creationId xmlns:p14="http://schemas.microsoft.com/office/powerpoint/2010/main" val="3754922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45543C5-A4A2-C627-9D1D-2170A9B6E3F5}"/>
              </a:ext>
            </a:extLst>
          </p:cNvPr>
          <p:cNvSpPr txBox="1"/>
          <p:nvPr/>
        </p:nvSpPr>
        <p:spPr>
          <a:xfrm>
            <a:off x="736600" y="541867"/>
            <a:ext cx="9533467" cy="584775"/>
          </a:xfrm>
          <a:prstGeom prst="rect">
            <a:avLst/>
          </a:prstGeom>
          <a:noFill/>
        </p:spPr>
        <p:txBody>
          <a:bodyPr wrap="square" rtlCol="0">
            <a:spAutoFit/>
          </a:bodyPr>
          <a:lstStyle/>
          <a:p>
            <a:r>
              <a:rPr lang="en-US" altLang="zh-CN" sz="3200" dirty="0">
                <a:latin typeface="Times New Roman" panose="02020603050405020304" charset="0"/>
                <a:ea typeface="等线" panose="02010600030101010101" charset="-122"/>
                <a:cs typeface="Times New Roman" panose="02020603050405020304" charset="0"/>
              </a:rPr>
              <a:t>prediction results</a:t>
            </a:r>
            <a:r>
              <a:rPr lang="zh-CN" altLang="en-US" sz="2400" dirty="0">
                <a:latin typeface="宋体" panose="02010600030101010101" pitchFamily="2" charset="-122"/>
                <a:ea typeface="宋体" panose="02010600030101010101" pitchFamily="2" charset="-122"/>
                <a:cs typeface="Times New Roman" panose="02020603050405020304" charset="0"/>
              </a:rPr>
              <a:t>：</a:t>
            </a:r>
          </a:p>
        </p:txBody>
      </p:sp>
      <p:sp>
        <p:nvSpPr>
          <p:cNvPr id="2" name="文本框 1">
            <a:extLst>
              <a:ext uri="{FF2B5EF4-FFF2-40B4-BE49-F238E27FC236}">
                <a16:creationId xmlns:a16="http://schemas.microsoft.com/office/drawing/2014/main" id="{D7DF22D7-CFD8-2DE4-D4AE-B125AEDBDDC9}"/>
              </a:ext>
            </a:extLst>
          </p:cNvPr>
          <p:cNvSpPr txBox="1"/>
          <p:nvPr/>
        </p:nvSpPr>
        <p:spPr>
          <a:xfrm>
            <a:off x="157843" y="6315375"/>
            <a:ext cx="11419114" cy="369332"/>
          </a:xfrm>
          <a:prstGeom prst="rect">
            <a:avLst/>
          </a:prstGeom>
          <a:noFill/>
        </p:spPr>
        <p:txBody>
          <a:bodyPr wrap="square">
            <a:spAutoFit/>
          </a:bodyPr>
          <a:lstStyle/>
          <a:p>
            <a:pPr algn="ctr"/>
            <a:r>
              <a:rPr lang="en-US" altLang="zh-CN" dirty="0">
                <a:solidFill>
                  <a:schemeClr val="bg2">
                    <a:lumMod val="75000"/>
                  </a:schemeClr>
                </a:solidFill>
                <a:latin typeface="Times New Roman" panose="02020603050405020304" charset="0"/>
                <a:ea typeface="等线" panose="02010600030101010101" charset="-122"/>
                <a:cs typeface="Times New Roman" panose="02020603050405020304" charset="0"/>
              </a:rPr>
              <a:t>useful life Prediction for lithium-ion battery based on CEEMDAN and SVR</a:t>
            </a:r>
          </a:p>
        </p:txBody>
      </p:sp>
      <p:pic>
        <p:nvPicPr>
          <p:cNvPr id="6" name="图片 5">
            <a:extLst>
              <a:ext uri="{FF2B5EF4-FFF2-40B4-BE49-F238E27FC236}">
                <a16:creationId xmlns:a16="http://schemas.microsoft.com/office/drawing/2014/main" id="{D5D49F9B-1659-F988-2A6C-071B5F42C238}"/>
              </a:ext>
            </a:extLst>
          </p:cNvPr>
          <p:cNvPicPr>
            <a:picLocks noChangeAspect="1"/>
          </p:cNvPicPr>
          <p:nvPr/>
        </p:nvPicPr>
        <p:blipFill>
          <a:blip r:embed="rId2"/>
          <a:stretch>
            <a:fillRect/>
          </a:stretch>
        </p:blipFill>
        <p:spPr>
          <a:xfrm>
            <a:off x="2017939" y="1680482"/>
            <a:ext cx="7524750" cy="1581150"/>
          </a:xfrm>
          <a:prstGeom prst="rect">
            <a:avLst/>
          </a:prstGeom>
        </p:spPr>
      </p:pic>
      <p:pic>
        <p:nvPicPr>
          <p:cNvPr id="8" name="图片 7">
            <a:extLst>
              <a:ext uri="{FF2B5EF4-FFF2-40B4-BE49-F238E27FC236}">
                <a16:creationId xmlns:a16="http://schemas.microsoft.com/office/drawing/2014/main" id="{F42D02BE-41CE-0D47-648C-662BACC52B6B}"/>
              </a:ext>
            </a:extLst>
          </p:cNvPr>
          <p:cNvPicPr>
            <a:picLocks noChangeAspect="1"/>
          </p:cNvPicPr>
          <p:nvPr/>
        </p:nvPicPr>
        <p:blipFill rotWithShape="1">
          <a:blip r:embed="rId3"/>
          <a:srcRect b="2818"/>
          <a:stretch/>
        </p:blipFill>
        <p:spPr>
          <a:xfrm>
            <a:off x="2095500" y="4072618"/>
            <a:ext cx="7543800" cy="2017939"/>
          </a:xfrm>
          <a:prstGeom prst="rect">
            <a:avLst/>
          </a:prstGeom>
        </p:spPr>
      </p:pic>
    </p:spTree>
    <p:extLst>
      <p:ext uri="{BB962C8B-B14F-4D97-AF65-F5344CB8AC3E}">
        <p14:creationId xmlns:p14="http://schemas.microsoft.com/office/powerpoint/2010/main" val="23921120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3105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WNmMjNjYjIxNjIxYjA5ODk5MTE5NGIwODBhZGE3MjEifQ=="/>
  <p:tag name="KSO_WPP_MARK_KEY" val="37a53858-9e2f-4580-afbe-ea04600379f5"/>
</p:tagLst>
</file>

<file path=ppt/theme/theme1.xml><?xml version="1.0" encoding="utf-8"?>
<a:theme xmlns:a="http://schemas.openxmlformats.org/drawingml/2006/main" name="dhucours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lang="zh-CN" altLang="en-US" sz="2400">
            <a:latin typeface="宋体" panose="02010600030101010101" pitchFamily="2" charset="-122"/>
            <a:ea typeface="宋体" panose="02010600030101010101" pitchFamily="2" charset="-122"/>
            <a:cs typeface="Times New Roman" panose="0202060305040502030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dhucourse</Template>
  <TotalTime>2761</TotalTime>
  <Words>1128</Words>
  <Application>Microsoft Office PowerPoint</Application>
  <PresentationFormat>宽屏</PresentationFormat>
  <Paragraphs>125</Paragraphs>
  <Slides>23</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6" baseType="lpstr">
      <vt:lpstr>-apple-system</vt:lpstr>
      <vt:lpstr>Arial Unicode MS</vt:lpstr>
      <vt:lpstr>等线</vt:lpstr>
      <vt:lpstr>等线 Light</vt:lpstr>
      <vt:lpstr>宋体</vt:lpstr>
      <vt:lpstr>微软雅黑</vt:lpstr>
      <vt:lpstr>Arial</vt:lpstr>
      <vt:lpstr>Calibri</vt:lpstr>
      <vt:lpstr>Cambria Math</vt:lpstr>
      <vt:lpstr>Helvetica</vt:lpstr>
      <vt:lpstr>Times New Roman</vt:lpstr>
      <vt:lpstr>dhucourse</vt:lpstr>
      <vt:lpstr>Equation.AxMath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Bo</dc:creator>
  <cp:lastModifiedBy>wuyan deng</cp:lastModifiedBy>
  <cp:revision>707</cp:revision>
  <dcterms:created xsi:type="dcterms:W3CDTF">2020-05-07T06:59:00Z</dcterms:created>
  <dcterms:modified xsi:type="dcterms:W3CDTF">2023-09-15T05:51:38Z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0BA66F4F4ABE4302B0E16CF718EF3BCA</vt:lpwstr>
  </property>
  <property fmtid="{D5CDD505-2E9C-101B-9397-08002B2CF9AE}" pid="3" name="KSOProductBuildVer">
    <vt:lpwstr>2052-11.1.0.12598</vt:lpwstr>
  </property>
</Properties>
</file>