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435" r:id="rId4"/>
    <p:sldId id="436" r:id="rId5"/>
    <p:sldId id="43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2A1B-C63E-44B2-B834-4C199C2E4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5F3AF7-A812-4EBC-9805-9BD33148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71A73-DB8D-4904-B9CC-48A6257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93F23-7107-4031-A653-F0EC4E2C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2F024-3BB9-4317-B6A6-C9684376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DF51-2180-42AB-A21C-9ECF07FD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2F85E-0FEC-457B-8DF9-095389FC8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9B99-7B59-4336-8F1F-A838BAF7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6ED30-B347-4520-964B-2999E72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7A7DE-EAB3-4366-8EE7-0BB6F56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DA7A9F-FA8C-4FF2-A585-BD8F3DED7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96F44-D615-43EA-A47A-C56EA817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1DFA5-3D85-47AD-A489-A6F94C9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9014-414A-4231-BAC1-7D9047D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CE6F-50EB-4B77-B85E-85A184FE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0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41A2-8F75-47D6-9279-5974B9A2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A4B6-5211-4206-A634-C6FC0846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A635A-3DCC-40E5-BF32-3EDDF2AA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C263A-CE48-4C6C-8E19-87CB3A11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61161-B1D6-4999-B3D9-14D965F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5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FB930-0DF0-4035-935D-B4A0A1F9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C622C-9987-4C79-AED6-8C45F33E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17E3C-6A3D-497F-AAAE-F874715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8D6105-8C90-447F-B659-1FB58F67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B13F9-EF39-4C39-9764-F08B86F5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28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C9F07-63DE-4B1E-8FDA-F2FABE88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2314-D275-4B7F-8040-990E79E35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7A321-F1B4-4CEE-ADBE-EFDA3B39F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D1C81-6CFD-40A0-93A4-0D5FC14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C9AAD-5706-454F-9F94-081983A8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748FE0-5C71-4544-B9AE-E483C2EF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4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C7DA-85B1-45CC-ABF3-32C49CD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C3A86-DF63-4A32-BE4D-90EB5568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66C40-DA93-46FC-8ECF-920A54B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3D369-23C2-4B28-8AC0-B4266DF6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60F06-F9FD-418B-B849-486DB3C83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04506-9214-4E5B-902B-0B6875B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CCD9F-5848-41BD-B492-1BE9DEF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2DE1-5F33-4688-979F-80215BA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1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58FDD-9AFB-426C-AE31-6676EEF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EF0B0-0939-468D-8F33-43D7A600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3723B-AFF8-4494-A9B0-BC0DCD3F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9B38E-5E06-4CDB-A1C7-1918C89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D38F34-21B8-4C6F-8CEE-BB13E3C8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B41302-F3FC-401C-9A08-08974F4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8A5AD-ECDF-4229-BB00-5975FDBD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018CE-2E6A-4A01-8315-87677190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6F2B6-9480-44C2-B97F-40C49F14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F50EB-FA1E-44C3-A691-164585D0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EFA6A-8800-42BA-AB2B-AC997E6B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4A816-CFAA-48F0-A06F-0BE95107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2785DF-8DDB-47FD-980D-11CCA13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FEFE3-9DA2-4060-B821-1646585F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A9AE7-723A-41C7-B555-B38CF4600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AEF0C4-8AE4-4CBC-85F9-64DFBAE1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9B469-9F46-415B-9660-1A7C1CC3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D47C0-2F37-4060-8FB7-0227B54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FBACB-1D4F-49C7-8010-E0C22610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64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E415EF-235A-42E5-B0F2-3EDAB1AF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9E05B-2080-403E-8808-416D47FB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09EE4-5B81-4F0F-BC53-CD94C9B8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DEA3-224F-45CD-ABFB-AAB1758CA7DD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A77D-5675-4B04-9888-8EDF7E1C9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BD1CC-78A4-4454-827A-C2738DE27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32AD-0CF8-49DC-B820-C3FADE503F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C4382-001A-7E4E-DAF0-12A203203A77}"/>
              </a:ext>
            </a:extLst>
          </p:cNvPr>
          <p:cNvSpPr/>
          <p:nvPr/>
        </p:nvSpPr>
        <p:spPr>
          <a:xfrm>
            <a:off x="67723" y="75300"/>
            <a:ext cx="11127449" cy="63635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E278BD-D850-A406-5BB1-3A9C6C318871}"/>
              </a:ext>
            </a:extLst>
          </p:cNvPr>
          <p:cNvSpPr/>
          <p:nvPr/>
        </p:nvSpPr>
        <p:spPr>
          <a:xfrm>
            <a:off x="954035" y="206227"/>
            <a:ext cx="1115881" cy="6978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完全自适应模态分解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DC892F-F11C-923D-03C9-268078FB67D0}"/>
              </a:ext>
            </a:extLst>
          </p:cNvPr>
          <p:cNvSpPr/>
          <p:nvPr/>
        </p:nvSpPr>
        <p:spPr>
          <a:xfrm>
            <a:off x="149108" y="176206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IMF1</a:t>
            </a:r>
            <a:endParaRPr lang="zh-CN" altLang="en-US" sz="1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9097161-77C4-287B-6FA1-F234012DCACE}"/>
              </a:ext>
            </a:extLst>
          </p:cNvPr>
          <p:cNvSpPr/>
          <p:nvPr/>
        </p:nvSpPr>
        <p:spPr>
          <a:xfrm>
            <a:off x="1023555" y="1744880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IMF2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1F25D5-5BC7-E37B-C3B8-4F3E4E3048CA}"/>
              </a:ext>
            </a:extLst>
          </p:cNvPr>
          <p:cNvSpPr/>
          <p:nvPr/>
        </p:nvSpPr>
        <p:spPr>
          <a:xfrm>
            <a:off x="2198207" y="1757247"/>
            <a:ext cx="753375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IMFN</a:t>
            </a:r>
            <a:endParaRPr lang="zh-CN" altLang="en-US" sz="10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DF70462-46CA-8D4A-2A6A-1B9C0EDC2564}"/>
              </a:ext>
            </a:extLst>
          </p:cNvPr>
          <p:cNvSpPr/>
          <p:nvPr/>
        </p:nvSpPr>
        <p:spPr>
          <a:xfrm>
            <a:off x="3740183" y="3123377"/>
            <a:ext cx="1331192" cy="3623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20A7E46-24B0-AE09-A968-5C4F0FA1AF14}"/>
              </a:ext>
            </a:extLst>
          </p:cNvPr>
          <p:cNvSpPr/>
          <p:nvPr/>
        </p:nvSpPr>
        <p:spPr>
          <a:xfrm>
            <a:off x="6732693" y="3283235"/>
            <a:ext cx="1252572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endParaRPr lang="zh-CN" altLang="en-US" sz="12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0D325AE-77C3-5FDB-2960-3A320D5AF931}"/>
              </a:ext>
            </a:extLst>
          </p:cNvPr>
          <p:cNvSpPr/>
          <p:nvPr/>
        </p:nvSpPr>
        <p:spPr>
          <a:xfrm rot="5400000">
            <a:off x="1216079" y="1141186"/>
            <a:ext cx="606434" cy="280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2FDD99-3C3E-8129-FA57-D0F37F735367}"/>
              </a:ext>
            </a:extLst>
          </p:cNvPr>
          <p:cNvSpPr/>
          <p:nvPr/>
        </p:nvSpPr>
        <p:spPr>
          <a:xfrm>
            <a:off x="202628" y="942406"/>
            <a:ext cx="1115881" cy="54036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不同频率下的信号分量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C55AA1E-825E-9AA4-16C2-DAB75CDD5238}"/>
              </a:ext>
            </a:extLst>
          </p:cNvPr>
          <p:cNvSpPr/>
          <p:nvPr/>
        </p:nvSpPr>
        <p:spPr>
          <a:xfrm>
            <a:off x="10814621" y="3059951"/>
            <a:ext cx="349238" cy="29743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CDE7CB4-E973-4E73-4FD6-D3A4276332CD}"/>
              </a:ext>
            </a:extLst>
          </p:cNvPr>
          <p:cNvSpPr/>
          <p:nvPr/>
        </p:nvSpPr>
        <p:spPr>
          <a:xfrm>
            <a:off x="11335577" y="2973885"/>
            <a:ext cx="718517" cy="4695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预测结果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C54F6C-01F0-592A-3077-BD39D1F61648}"/>
              </a:ext>
            </a:extLst>
          </p:cNvPr>
          <p:cNvSpPr/>
          <p:nvPr/>
        </p:nvSpPr>
        <p:spPr>
          <a:xfrm>
            <a:off x="6287996" y="4129320"/>
            <a:ext cx="85731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B038E13-9780-47C0-AF4F-0841667723B3}"/>
              </a:ext>
            </a:extLst>
          </p:cNvPr>
          <p:cNvCxnSpPr>
            <a:cxnSpLocks/>
          </p:cNvCxnSpPr>
          <p:nvPr/>
        </p:nvCxnSpPr>
        <p:spPr>
          <a:xfrm flipH="1">
            <a:off x="6756716" y="3854846"/>
            <a:ext cx="71310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489D9E-98BE-54AA-0DB7-63698CB26BAA}"/>
              </a:ext>
            </a:extLst>
          </p:cNvPr>
          <p:cNvCxnSpPr>
            <a:cxnSpLocks/>
          </p:cNvCxnSpPr>
          <p:nvPr/>
        </p:nvCxnSpPr>
        <p:spPr>
          <a:xfrm>
            <a:off x="7551870" y="3911744"/>
            <a:ext cx="131037" cy="18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4519FCD8-A262-9279-60C2-31FA4CC57C99}"/>
              </a:ext>
            </a:extLst>
          </p:cNvPr>
          <p:cNvSpPr/>
          <p:nvPr/>
        </p:nvSpPr>
        <p:spPr>
          <a:xfrm>
            <a:off x="7276184" y="4155863"/>
            <a:ext cx="857314" cy="3635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D5362E0-F1D9-D074-CBC0-9FAEEBBA6B44}"/>
              </a:ext>
            </a:extLst>
          </p:cNvPr>
          <p:cNvSpPr/>
          <p:nvPr/>
        </p:nvSpPr>
        <p:spPr>
          <a:xfrm>
            <a:off x="8175111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6A960C1-6A8E-EAF7-5D31-F279ACC7BE25}"/>
              </a:ext>
            </a:extLst>
          </p:cNvPr>
          <p:cNvCxnSpPr>
            <a:cxnSpLocks/>
          </p:cNvCxnSpPr>
          <p:nvPr/>
        </p:nvCxnSpPr>
        <p:spPr>
          <a:xfrm flipH="1">
            <a:off x="8603751" y="3907716"/>
            <a:ext cx="93934" cy="21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AB68D3D-06E5-A0E3-1F75-6D9F355C8CCA}"/>
              </a:ext>
            </a:extLst>
          </p:cNvPr>
          <p:cNvCxnSpPr>
            <a:cxnSpLocks/>
          </p:cNvCxnSpPr>
          <p:nvPr/>
        </p:nvCxnSpPr>
        <p:spPr>
          <a:xfrm>
            <a:off x="9287378" y="3901913"/>
            <a:ext cx="151998" cy="19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7016C49F-1C62-1D73-B52B-52A18B5C8A8A}"/>
              </a:ext>
            </a:extLst>
          </p:cNvPr>
          <p:cNvSpPr/>
          <p:nvPr/>
        </p:nvSpPr>
        <p:spPr>
          <a:xfrm>
            <a:off x="9107398" y="4136594"/>
            <a:ext cx="890674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特征</a:t>
            </a:r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59D6AD0-535B-3096-FAEE-3248D0DF1FB2}"/>
              </a:ext>
            </a:extLst>
          </p:cNvPr>
          <p:cNvSpPr/>
          <p:nvPr/>
        </p:nvSpPr>
        <p:spPr>
          <a:xfrm>
            <a:off x="9827914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4F1FC3E-C884-C81E-38D3-E73A48B5FD20}"/>
              </a:ext>
            </a:extLst>
          </p:cNvPr>
          <p:cNvSpPr/>
          <p:nvPr/>
        </p:nvSpPr>
        <p:spPr>
          <a:xfrm>
            <a:off x="10090407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5A6355-697C-C4C0-03A5-6C5B8E11AD27}"/>
              </a:ext>
            </a:extLst>
          </p:cNvPr>
          <p:cNvSpPr/>
          <p:nvPr/>
        </p:nvSpPr>
        <p:spPr>
          <a:xfrm>
            <a:off x="10373662" y="3507419"/>
            <a:ext cx="144686" cy="1549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B7DE179-D083-B11E-2D2E-78336E584264}"/>
              </a:ext>
            </a:extLst>
          </p:cNvPr>
          <p:cNvSpPr/>
          <p:nvPr/>
        </p:nvSpPr>
        <p:spPr>
          <a:xfrm>
            <a:off x="8493428" y="1342556"/>
            <a:ext cx="1878094" cy="150562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learning_rate</a:t>
            </a:r>
            <a: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n_estimators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max_depth</a:t>
            </a:r>
            <a:br>
              <a:rPr lang="en-US" altLang="zh-CN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subsample</a:t>
            </a:r>
          </a:p>
          <a:p>
            <a:pPr algn="ctr"/>
            <a:r>
              <a:rPr lang="en-US" altLang="zh-CN" sz="1200" dirty="0" err="1">
                <a:solidFill>
                  <a:srgbClr val="067D17"/>
                </a:solidFill>
                <a:effectLst/>
                <a:latin typeface="JetBrains Mono"/>
              </a:rPr>
              <a:t>colsample_bytree</a:t>
            </a:r>
            <a:endParaRPr lang="en-US" altLang="zh-CN" sz="1200" dirty="0">
              <a:solidFill>
                <a:srgbClr val="067D17"/>
              </a:solidFill>
              <a:effectLst/>
              <a:latin typeface="JetBrains Mono"/>
            </a:endParaRPr>
          </a:p>
          <a:p>
            <a:pPr algn="ctr"/>
            <a:r>
              <a:rPr lang="en-US" altLang="zh-CN" sz="1200" dirty="0">
                <a:solidFill>
                  <a:srgbClr val="067D17"/>
                </a:solidFill>
                <a:effectLst/>
                <a:latin typeface="JetBrains Mono"/>
              </a:rPr>
              <a:t>gamma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507E5D6-F40E-76BB-7413-872A90D9AA9C}"/>
              </a:ext>
            </a:extLst>
          </p:cNvPr>
          <p:cNvSpPr/>
          <p:nvPr/>
        </p:nvSpPr>
        <p:spPr>
          <a:xfrm>
            <a:off x="5731805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FF11A165-2EAB-CD3E-700A-244D99547E4D}"/>
              </a:ext>
            </a:extLst>
          </p:cNvPr>
          <p:cNvSpPr/>
          <p:nvPr/>
        </p:nvSpPr>
        <p:spPr>
          <a:xfrm>
            <a:off x="6756716" y="4794280"/>
            <a:ext cx="802553" cy="3728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D960326-06DB-2AA5-CED8-EF745753E4D6}"/>
              </a:ext>
            </a:extLst>
          </p:cNvPr>
          <p:cNvCxnSpPr>
            <a:cxnSpLocks/>
          </p:cNvCxnSpPr>
          <p:nvPr/>
        </p:nvCxnSpPr>
        <p:spPr>
          <a:xfrm flipH="1">
            <a:off x="6351984" y="4499054"/>
            <a:ext cx="108971" cy="231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046FE08-A3D8-8AB6-BA8F-2A8E4EFB7BB0}"/>
              </a:ext>
            </a:extLst>
          </p:cNvPr>
          <p:cNvCxnSpPr>
            <a:cxnSpLocks/>
          </p:cNvCxnSpPr>
          <p:nvPr/>
        </p:nvCxnSpPr>
        <p:spPr>
          <a:xfrm>
            <a:off x="6894751" y="4511415"/>
            <a:ext cx="62952" cy="25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455A3E18-B344-0C70-9C44-5EE8781BE0DC}"/>
              </a:ext>
            </a:extLst>
          </p:cNvPr>
          <p:cNvSpPr/>
          <p:nvPr/>
        </p:nvSpPr>
        <p:spPr>
          <a:xfrm rot="5400000">
            <a:off x="8615516" y="1447976"/>
            <a:ext cx="290488" cy="3230900"/>
          </a:xfrm>
          <a:prstGeom prst="leftBrace">
            <a:avLst>
              <a:gd name="adj1" fmla="val 83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89C2D85A-A809-AA75-691D-8995EAF13D59}"/>
              </a:ext>
            </a:extLst>
          </p:cNvPr>
          <p:cNvSpPr/>
          <p:nvPr/>
        </p:nvSpPr>
        <p:spPr>
          <a:xfrm>
            <a:off x="7902902" y="2147911"/>
            <a:ext cx="469454" cy="32820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AF2F20-9CAF-F8EC-1BF2-0F928DCFEE92}"/>
              </a:ext>
            </a:extLst>
          </p:cNvPr>
          <p:cNvSpPr/>
          <p:nvPr/>
        </p:nvSpPr>
        <p:spPr>
          <a:xfrm>
            <a:off x="5363275" y="836026"/>
            <a:ext cx="5350386" cy="45747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C62AE5C-F396-8795-835E-A481060C1036}"/>
              </a:ext>
            </a:extLst>
          </p:cNvPr>
          <p:cNvSpPr/>
          <p:nvPr/>
        </p:nvSpPr>
        <p:spPr>
          <a:xfrm>
            <a:off x="95299" y="46000"/>
            <a:ext cx="3047395" cy="227646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1035F2-BE80-444E-9DE5-FFAA488FC55F}"/>
              </a:ext>
            </a:extLst>
          </p:cNvPr>
          <p:cNvSpPr/>
          <p:nvPr/>
        </p:nvSpPr>
        <p:spPr>
          <a:xfrm>
            <a:off x="1970257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F530FBD-C10B-478E-B4D3-62AA461D145A}"/>
              </a:ext>
            </a:extLst>
          </p:cNvPr>
          <p:cNvSpPr/>
          <p:nvPr/>
        </p:nvSpPr>
        <p:spPr>
          <a:xfrm>
            <a:off x="6483006" y="1938124"/>
            <a:ext cx="1298169" cy="6628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蝙蝠算法</a:t>
            </a: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453BE52-CA5F-45AB-936B-59F7FC085254}"/>
              </a:ext>
            </a:extLst>
          </p:cNvPr>
          <p:cNvSpPr/>
          <p:nvPr/>
        </p:nvSpPr>
        <p:spPr>
          <a:xfrm>
            <a:off x="8146405" y="3278531"/>
            <a:ext cx="1392843" cy="5539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-apple-system"/>
              </a:rPr>
              <a:t>CART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-apple-system"/>
              </a:rPr>
              <a:t>决策树</a:t>
            </a:r>
            <a:r>
              <a:rPr lang="en-US" altLang="zh-CN" sz="1200" dirty="0">
                <a:solidFill>
                  <a:srgbClr val="333333"/>
                </a:solidFill>
                <a:latin typeface="-apple-system"/>
              </a:rPr>
              <a:t>2</a:t>
            </a:r>
            <a:endParaRPr lang="zh-CN" altLang="en-US" sz="12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248956B-8611-40A8-BA3C-2BD59D203AFA}"/>
              </a:ext>
            </a:extLst>
          </p:cNvPr>
          <p:cNvSpPr/>
          <p:nvPr/>
        </p:nvSpPr>
        <p:spPr>
          <a:xfrm>
            <a:off x="2104018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3213CF0-691E-4635-919C-31E998EE672F}"/>
              </a:ext>
            </a:extLst>
          </p:cNvPr>
          <p:cNvSpPr/>
          <p:nvPr/>
        </p:nvSpPr>
        <p:spPr>
          <a:xfrm>
            <a:off x="1835856" y="20738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897C3F8-77A2-492F-8D5B-DAC22C3E6ADA}"/>
              </a:ext>
            </a:extLst>
          </p:cNvPr>
          <p:cNvCxnSpPr>
            <a:cxnSpLocks/>
          </p:cNvCxnSpPr>
          <p:nvPr/>
        </p:nvCxnSpPr>
        <p:spPr>
          <a:xfrm>
            <a:off x="2532499" y="5415378"/>
            <a:ext cx="0" cy="18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1AFF9F3-E5D0-424B-AC97-D327BB175095}"/>
              </a:ext>
            </a:extLst>
          </p:cNvPr>
          <p:cNvSpPr/>
          <p:nvPr/>
        </p:nvSpPr>
        <p:spPr>
          <a:xfrm>
            <a:off x="996828" y="3377225"/>
            <a:ext cx="1025509" cy="362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RF(IMF1)&gt;0.5</a:t>
            </a:r>
            <a:endParaRPr lang="zh-CN" altLang="en-US" sz="1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D73B6-7F36-443C-A1B9-BDDCE2441182}"/>
              </a:ext>
            </a:extLst>
          </p:cNvPr>
          <p:cNvCxnSpPr>
            <a:cxnSpLocks/>
          </p:cNvCxnSpPr>
          <p:nvPr/>
        </p:nvCxnSpPr>
        <p:spPr>
          <a:xfrm flipH="1">
            <a:off x="823009" y="3826276"/>
            <a:ext cx="331090" cy="3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8EDD0D3-8874-46B5-89A0-791C5D280618}"/>
              </a:ext>
            </a:extLst>
          </p:cNvPr>
          <p:cNvCxnSpPr>
            <a:cxnSpLocks/>
          </p:cNvCxnSpPr>
          <p:nvPr/>
        </p:nvCxnSpPr>
        <p:spPr>
          <a:xfrm>
            <a:off x="1713508" y="3836115"/>
            <a:ext cx="258515" cy="3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4288E8-1835-42FF-8416-64FA25A2A7FC}"/>
              </a:ext>
            </a:extLst>
          </p:cNvPr>
          <p:cNvSpPr txBox="1"/>
          <p:nvPr/>
        </p:nvSpPr>
        <p:spPr>
          <a:xfrm>
            <a:off x="798383" y="3772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396E928-4595-4DC4-8604-74ABB71AD214}"/>
              </a:ext>
            </a:extLst>
          </p:cNvPr>
          <p:cNvSpPr txBox="1"/>
          <p:nvPr/>
        </p:nvSpPr>
        <p:spPr>
          <a:xfrm>
            <a:off x="1409213" y="379351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931DC01E-3D0D-4948-9A1B-4F5CAFF8FA59}"/>
              </a:ext>
            </a:extLst>
          </p:cNvPr>
          <p:cNvSpPr/>
          <p:nvPr/>
        </p:nvSpPr>
        <p:spPr>
          <a:xfrm>
            <a:off x="243453" y="4527611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C8BB054-836B-45C7-8792-1F0853253FBC}"/>
              </a:ext>
            </a:extLst>
          </p:cNvPr>
          <p:cNvSpPr/>
          <p:nvPr/>
        </p:nvSpPr>
        <p:spPr>
          <a:xfrm>
            <a:off x="243452" y="515792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0C8B490-ED28-4A24-B52E-3E9813D3C771}"/>
              </a:ext>
            </a:extLst>
          </p:cNvPr>
          <p:cNvSpPr/>
          <p:nvPr/>
        </p:nvSpPr>
        <p:spPr>
          <a:xfrm>
            <a:off x="243452" y="4859405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IMFn</a:t>
            </a:r>
            <a:endParaRPr lang="zh-CN" altLang="en-US" sz="1000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7847692-3CCA-4072-9344-4A9E6682BA37}"/>
              </a:ext>
            </a:extLst>
          </p:cNvPr>
          <p:cNvSpPr/>
          <p:nvPr/>
        </p:nvSpPr>
        <p:spPr>
          <a:xfrm>
            <a:off x="1660122" y="4296496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F4CF27-6A36-4F83-AD7B-BFED7677870D}"/>
              </a:ext>
            </a:extLst>
          </p:cNvPr>
          <p:cNvSpPr/>
          <p:nvPr/>
        </p:nvSpPr>
        <p:spPr>
          <a:xfrm>
            <a:off x="1660121" y="492681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4FB35A1-B295-42E3-AFB4-ED31C5C153C0}"/>
              </a:ext>
            </a:extLst>
          </p:cNvPr>
          <p:cNvSpPr/>
          <p:nvPr/>
        </p:nvSpPr>
        <p:spPr>
          <a:xfrm>
            <a:off x="1660121" y="4628290"/>
            <a:ext cx="517115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IMF</a:t>
            </a:r>
            <a:endParaRPr lang="zh-CN" altLang="en-US" sz="1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6D438E4-D7C6-4343-94D1-9ABEDD182FE5}"/>
              </a:ext>
            </a:extLst>
          </p:cNvPr>
          <p:cNvSpPr/>
          <p:nvPr/>
        </p:nvSpPr>
        <p:spPr>
          <a:xfrm>
            <a:off x="1462492" y="4228119"/>
            <a:ext cx="2028800" cy="10836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2BDF5013-024D-451A-BE71-4D96B14B1B22}"/>
              </a:ext>
            </a:extLst>
          </p:cNvPr>
          <p:cNvSpPr/>
          <p:nvPr/>
        </p:nvSpPr>
        <p:spPr>
          <a:xfrm>
            <a:off x="2241463" y="4468266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特征递归消除</a:t>
            </a:r>
            <a:r>
              <a:rPr lang="en-US" altLang="zh-CN" sz="1400" dirty="0">
                <a:solidFill>
                  <a:schemeClr val="tx1"/>
                </a:solidFill>
              </a:rPr>
              <a:t>+</a:t>
            </a:r>
            <a:r>
              <a:rPr lang="zh-CN" altLang="en-US" sz="1400" dirty="0">
                <a:solidFill>
                  <a:schemeClr val="tx1"/>
                </a:solidFill>
              </a:rPr>
              <a:t>随机森林交叉验证</a:t>
            </a: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E687B7CF-56F2-4B7E-87B8-DBF020B5E261}"/>
              </a:ext>
            </a:extLst>
          </p:cNvPr>
          <p:cNvSpPr/>
          <p:nvPr/>
        </p:nvSpPr>
        <p:spPr>
          <a:xfrm>
            <a:off x="2018160" y="5633172"/>
            <a:ext cx="1028677" cy="257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特征子集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8519E76-E201-4EB6-9DEC-18A1C802F0E5}"/>
              </a:ext>
            </a:extLst>
          </p:cNvPr>
          <p:cNvCxnSpPr>
            <a:cxnSpLocks/>
          </p:cNvCxnSpPr>
          <p:nvPr/>
        </p:nvCxnSpPr>
        <p:spPr>
          <a:xfrm>
            <a:off x="1487145" y="2446535"/>
            <a:ext cx="22437" cy="8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77F58585-A89B-4066-8785-1788396819F0}"/>
              </a:ext>
            </a:extLst>
          </p:cNvPr>
          <p:cNvSpPr/>
          <p:nvPr/>
        </p:nvSpPr>
        <p:spPr>
          <a:xfrm>
            <a:off x="1758473" y="2470148"/>
            <a:ext cx="1114022" cy="700638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随机森林计算相关性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4F6FE83-61D3-4CF8-8206-396CED0049A2}"/>
              </a:ext>
            </a:extLst>
          </p:cNvPr>
          <p:cNvSpPr/>
          <p:nvPr/>
        </p:nvSpPr>
        <p:spPr>
          <a:xfrm>
            <a:off x="168123" y="4131538"/>
            <a:ext cx="3612874" cy="18105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95196"/>
                      <a:gd name="connsiteY0" fmla="*/ 0 h 3488923"/>
                      <a:gd name="connsiteX1" fmla="*/ 563247 w 3595196"/>
                      <a:gd name="connsiteY1" fmla="*/ 0 h 3488923"/>
                      <a:gd name="connsiteX2" fmla="*/ 1054591 w 3595196"/>
                      <a:gd name="connsiteY2" fmla="*/ 0 h 3488923"/>
                      <a:gd name="connsiteX3" fmla="*/ 1725694 w 3595196"/>
                      <a:gd name="connsiteY3" fmla="*/ 0 h 3488923"/>
                      <a:gd name="connsiteX4" fmla="*/ 2288941 w 3595196"/>
                      <a:gd name="connsiteY4" fmla="*/ 0 h 3488923"/>
                      <a:gd name="connsiteX5" fmla="*/ 2852189 w 3595196"/>
                      <a:gd name="connsiteY5" fmla="*/ 0 h 3488923"/>
                      <a:gd name="connsiteX6" fmla="*/ 3595196 w 3595196"/>
                      <a:gd name="connsiteY6" fmla="*/ 0 h 3488923"/>
                      <a:gd name="connsiteX7" fmla="*/ 3595196 w 3595196"/>
                      <a:gd name="connsiteY7" fmla="*/ 628006 h 3488923"/>
                      <a:gd name="connsiteX8" fmla="*/ 3595196 w 3595196"/>
                      <a:gd name="connsiteY8" fmla="*/ 1325791 h 3488923"/>
                      <a:gd name="connsiteX9" fmla="*/ 3595196 w 3595196"/>
                      <a:gd name="connsiteY9" fmla="*/ 1953797 h 3488923"/>
                      <a:gd name="connsiteX10" fmla="*/ 3595196 w 3595196"/>
                      <a:gd name="connsiteY10" fmla="*/ 2581803 h 3488923"/>
                      <a:gd name="connsiteX11" fmla="*/ 3595196 w 3595196"/>
                      <a:gd name="connsiteY11" fmla="*/ 3488923 h 3488923"/>
                      <a:gd name="connsiteX12" fmla="*/ 2960045 w 3595196"/>
                      <a:gd name="connsiteY12" fmla="*/ 3488923 h 3488923"/>
                      <a:gd name="connsiteX13" fmla="*/ 2288941 w 3595196"/>
                      <a:gd name="connsiteY13" fmla="*/ 3488923 h 3488923"/>
                      <a:gd name="connsiteX14" fmla="*/ 1617838 w 3595196"/>
                      <a:gd name="connsiteY14" fmla="*/ 3488923 h 3488923"/>
                      <a:gd name="connsiteX15" fmla="*/ 1090543 w 3595196"/>
                      <a:gd name="connsiteY15" fmla="*/ 3488923 h 3488923"/>
                      <a:gd name="connsiteX16" fmla="*/ 0 w 3595196"/>
                      <a:gd name="connsiteY16" fmla="*/ 3488923 h 3488923"/>
                      <a:gd name="connsiteX17" fmla="*/ 0 w 3595196"/>
                      <a:gd name="connsiteY17" fmla="*/ 2721360 h 3488923"/>
                      <a:gd name="connsiteX18" fmla="*/ 0 w 3595196"/>
                      <a:gd name="connsiteY18" fmla="*/ 2128243 h 3488923"/>
                      <a:gd name="connsiteX19" fmla="*/ 0 w 3595196"/>
                      <a:gd name="connsiteY19" fmla="*/ 1500237 h 3488923"/>
                      <a:gd name="connsiteX20" fmla="*/ 0 w 3595196"/>
                      <a:gd name="connsiteY20" fmla="*/ 872231 h 3488923"/>
                      <a:gd name="connsiteX21" fmla="*/ 0 w 3595196"/>
                      <a:gd name="connsiteY21" fmla="*/ 0 h 3488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595196" h="3488923" extrusionOk="0">
                        <a:moveTo>
                          <a:pt x="0" y="0"/>
                        </a:moveTo>
                        <a:cubicBezTo>
                          <a:pt x="149156" y="-20299"/>
                          <a:pt x="353103" y="-16551"/>
                          <a:pt x="563247" y="0"/>
                        </a:cubicBezTo>
                        <a:cubicBezTo>
                          <a:pt x="773391" y="16551"/>
                          <a:pt x="937663" y="-13606"/>
                          <a:pt x="1054591" y="0"/>
                        </a:cubicBezTo>
                        <a:cubicBezTo>
                          <a:pt x="1171519" y="13606"/>
                          <a:pt x="1580439" y="18120"/>
                          <a:pt x="1725694" y="0"/>
                        </a:cubicBezTo>
                        <a:cubicBezTo>
                          <a:pt x="1870949" y="-18120"/>
                          <a:pt x="2077869" y="16282"/>
                          <a:pt x="2288941" y="0"/>
                        </a:cubicBezTo>
                        <a:cubicBezTo>
                          <a:pt x="2500013" y="-16282"/>
                          <a:pt x="2660767" y="-5659"/>
                          <a:pt x="2852189" y="0"/>
                        </a:cubicBezTo>
                        <a:cubicBezTo>
                          <a:pt x="3043611" y="5659"/>
                          <a:pt x="3284036" y="-3840"/>
                          <a:pt x="3595196" y="0"/>
                        </a:cubicBezTo>
                        <a:cubicBezTo>
                          <a:pt x="3609934" y="190344"/>
                          <a:pt x="3567707" y="357584"/>
                          <a:pt x="3595196" y="628006"/>
                        </a:cubicBezTo>
                        <a:cubicBezTo>
                          <a:pt x="3622685" y="898428"/>
                          <a:pt x="3618601" y="1103762"/>
                          <a:pt x="3595196" y="1325791"/>
                        </a:cubicBezTo>
                        <a:cubicBezTo>
                          <a:pt x="3571791" y="1547820"/>
                          <a:pt x="3581445" y="1720315"/>
                          <a:pt x="3595196" y="1953797"/>
                        </a:cubicBezTo>
                        <a:cubicBezTo>
                          <a:pt x="3608947" y="2187279"/>
                          <a:pt x="3614932" y="2454919"/>
                          <a:pt x="3595196" y="2581803"/>
                        </a:cubicBezTo>
                        <a:cubicBezTo>
                          <a:pt x="3575460" y="2708687"/>
                          <a:pt x="3592797" y="3207600"/>
                          <a:pt x="3595196" y="3488923"/>
                        </a:cubicBezTo>
                        <a:cubicBezTo>
                          <a:pt x="3325526" y="3509833"/>
                          <a:pt x="3203948" y="3503026"/>
                          <a:pt x="2960045" y="3488923"/>
                        </a:cubicBezTo>
                        <a:cubicBezTo>
                          <a:pt x="2716142" y="3474820"/>
                          <a:pt x="2503203" y="3464026"/>
                          <a:pt x="2288941" y="3488923"/>
                        </a:cubicBezTo>
                        <a:cubicBezTo>
                          <a:pt x="2074679" y="3513820"/>
                          <a:pt x="1754746" y="3504239"/>
                          <a:pt x="1617838" y="3488923"/>
                        </a:cubicBezTo>
                        <a:cubicBezTo>
                          <a:pt x="1480930" y="3473607"/>
                          <a:pt x="1273182" y="3486786"/>
                          <a:pt x="1090543" y="3488923"/>
                        </a:cubicBezTo>
                        <a:cubicBezTo>
                          <a:pt x="907905" y="3491060"/>
                          <a:pt x="349115" y="3472026"/>
                          <a:pt x="0" y="3488923"/>
                        </a:cubicBezTo>
                        <a:cubicBezTo>
                          <a:pt x="-33153" y="3168699"/>
                          <a:pt x="29033" y="3061409"/>
                          <a:pt x="0" y="2721360"/>
                        </a:cubicBezTo>
                        <a:cubicBezTo>
                          <a:pt x="-29033" y="2381311"/>
                          <a:pt x="8541" y="2414428"/>
                          <a:pt x="0" y="2128243"/>
                        </a:cubicBezTo>
                        <a:cubicBezTo>
                          <a:pt x="-8541" y="1842058"/>
                          <a:pt x="-8859" y="1666521"/>
                          <a:pt x="0" y="1500237"/>
                        </a:cubicBezTo>
                        <a:cubicBezTo>
                          <a:pt x="8859" y="1333953"/>
                          <a:pt x="19836" y="1012882"/>
                          <a:pt x="0" y="872231"/>
                        </a:cubicBezTo>
                        <a:cubicBezTo>
                          <a:pt x="-19836" y="731580"/>
                          <a:pt x="32890" y="1760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2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42D61-A4CB-F1B7-3985-C78F75F8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1479030"/>
            <a:ext cx="9985038" cy="12799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A00F65-25FE-CC82-7AE8-70C2317F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17" y="3227814"/>
            <a:ext cx="9427335" cy="15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131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14FFF-E449-6B7C-210E-8D8C2FCF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5" y="1188277"/>
            <a:ext cx="9352234" cy="1505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14A146-C57F-1E62-CAB6-0A566AC5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15" y="3143604"/>
            <a:ext cx="9352234" cy="16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r>
              <a:rPr lang="zh-CN" altLang="en-US" sz="2800" dirty="0">
                <a:latin typeface="+mn-ea"/>
              </a:rPr>
              <a:t>（无噪声特征选择）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1284648" y="5391033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7E24B4-71F7-7A2C-B2D6-DCF006BC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9" y="1320302"/>
            <a:ext cx="10325458" cy="11854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023A80-9227-EB51-B876-3263E5C17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9" y="3314997"/>
            <a:ext cx="9929345" cy="11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C66590-5AA9-4693-8D05-DB6B2C455FC8}"/>
              </a:ext>
            </a:extLst>
          </p:cNvPr>
          <p:cNvSpPr txBox="1"/>
          <p:nvPr/>
        </p:nvSpPr>
        <p:spPr>
          <a:xfrm>
            <a:off x="1023115" y="305942"/>
            <a:ext cx="979451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ea"/>
              </a:rPr>
              <a:t>result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E5A240-8A01-84B9-FD39-C52286AB3DFA}"/>
              </a:ext>
            </a:extLst>
          </p:cNvPr>
          <p:cNvSpPr txBox="1"/>
          <p:nvPr/>
        </p:nvSpPr>
        <p:spPr>
          <a:xfrm>
            <a:off x="6726803" y="2445130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加噪声</a:t>
            </a:r>
            <a:r>
              <a:rPr lang="en-US" altLang="zh-CN" dirty="0"/>
              <a:t>-</a:t>
            </a:r>
            <a:r>
              <a:rPr lang="zh-CN" altLang="en-US" dirty="0"/>
              <a:t>加噪声加特征</a:t>
            </a:r>
            <a:r>
              <a:rPr lang="en-US" altLang="zh-CN" dirty="0"/>
              <a:t>/</a:t>
            </a:r>
            <a:r>
              <a:rPr lang="zh-CN" altLang="en-US" dirty="0"/>
              <a:t>加噪声（第二数据集更大）</a:t>
            </a:r>
            <a:endParaRPr lang="en-US" altLang="zh-CN" dirty="0"/>
          </a:p>
          <a:p>
            <a:r>
              <a:rPr lang="zh-CN" altLang="en-US" dirty="0"/>
              <a:t>加特征选择但无噪声</a:t>
            </a:r>
            <a:endParaRPr lang="en-US" altLang="zh-CN" dirty="0"/>
          </a:p>
          <a:p>
            <a:r>
              <a:rPr lang="zh-CN" altLang="en-US" dirty="0"/>
              <a:t>噪声变大算法效果趋势</a:t>
            </a:r>
            <a:endParaRPr lang="en-US" altLang="zh-CN" dirty="0"/>
          </a:p>
          <a:p>
            <a:r>
              <a:rPr lang="zh-CN" altLang="en-US" dirty="0"/>
              <a:t>分量之间差去掉（先对比）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69D2F-4673-040B-A30B-096BF3E8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2" y="1450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13435</TotalTime>
  <Words>155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DHU</dc:creator>
  <cp:lastModifiedBy>wuyan deng</cp:lastModifiedBy>
  <cp:revision>137</cp:revision>
  <dcterms:created xsi:type="dcterms:W3CDTF">2023-10-25T03:20:52Z</dcterms:created>
  <dcterms:modified xsi:type="dcterms:W3CDTF">2023-11-19T12:25:56Z</dcterms:modified>
</cp:coreProperties>
</file>