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408" r:id="rId3"/>
    <p:sldId id="278" r:id="rId4"/>
    <p:sldId id="281" r:id="rId5"/>
    <p:sldId id="306" r:id="rId6"/>
    <p:sldId id="410" r:id="rId7"/>
    <p:sldId id="307" r:id="rId8"/>
    <p:sldId id="309" r:id="rId9"/>
    <p:sldId id="407" r:id="rId10"/>
    <p:sldId id="297" r:id="rId11"/>
    <p:sldId id="411" r:id="rId12"/>
    <p:sldId id="409" r:id="rId13"/>
    <p:sldId id="30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A2A1B-C63E-44B2-B834-4C199C2E4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5F3AF7-A812-4EBC-9805-9BD33148A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71A73-DB8D-4904-B9CC-48A62570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93F23-7107-4031-A653-F0EC4E2C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2F024-3BB9-4317-B6A6-C9684376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5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0DF51-2180-42AB-A21C-9ECF07FD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82F85E-0FEC-457B-8DF9-095389FC8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19B99-7B59-4336-8F1F-A838BAF7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6ED30-B347-4520-964B-2999E72F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7A7DE-EAB3-4366-8EE7-0BB6F56F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55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DA7A9F-FA8C-4FF2-A585-BD8F3DED7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596F44-D615-43EA-A47A-C56EA8176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1DFA5-3D85-47AD-A489-A6F94C9B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69014-414A-4231-BAC1-7D9047DD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4CE6F-50EB-4B77-B85E-85A184FE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40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441A2-8F75-47D6-9279-5974B9A2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CA4B6-5211-4206-A634-C6FC0846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A635A-3DCC-40E5-BF32-3EDDF2AA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C263A-CE48-4C6C-8E19-87CB3A11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61161-B1D6-4999-B3D9-14D965FA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5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FB930-0DF0-4035-935D-B4A0A1F9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1C622C-9987-4C79-AED6-8C45F33E7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17E3C-6A3D-497F-AAAE-F8747154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8D6105-8C90-447F-B659-1FB58F67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B13F9-EF39-4C39-9764-F08B86F5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8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C9F07-63DE-4B1E-8FDA-F2FABE88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92314-D275-4B7F-8040-990E79E35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B7A321-F1B4-4CEE-ADBE-EFDA3B39F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CD1C81-6CFD-40A0-93A4-0D5FC143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C9AAD-5706-454F-9F94-081983A8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748FE0-5C71-4544-B9AE-E483C2EF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4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0C7DA-85B1-45CC-ABF3-32C49CDC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CC3A86-DF63-4A32-BE4D-90EB5568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866C40-DA93-46FC-8ECF-920A54B71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83D369-23C2-4B28-8AC0-B4266DF67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160F06-F9FD-418B-B849-486DB3C83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304506-9214-4E5B-902B-0B6875B5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3CCD9F-5848-41BD-B492-1BE9DEF5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562DE1-5F33-4688-979F-80215BAF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13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58FDD-9AFB-426C-AE31-6676EEF8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4EF0B0-0939-468D-8F33-43D7A600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A3723B-AFF8-4494-A9B0-BC0DCD3F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D9B38E-5E06-4CDB-A1C7-1918C892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38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D38F34-21B8-4C6F-8CEE-BB13E3C8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B41302-F3FC-401C-9A08-08974F41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88A5AD-ECDF-4229-BB00-5975FDBD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018CE-2E6A-4A01-8315-876771908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6F2B6-9480-44C2-B97F-40C49F14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8F50EB-FA1E-44C3-A691-164585D03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AEFA6A-8800-42BA-AB2B-AC997E6B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44A816-CFAA-48F0-A06F-0BE95107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2785DF-8DDB-47FD-980D-11CCA13E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5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FEFE3-9DA2-4060-B821-1646585F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3A9AE7-723A-41C7-B555-B38CF4600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AEF0C4-8AE4-4CBC-85F9-64DFBAE10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59B469-9F46-415B-9660-1A7C1CC3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FD47C0-2F37-4060-8FB7-0227B543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4FBACB-1D4F-49C7-8010-E0C22610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64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E415EF-235A-42E5-B0F2-3EDAB1A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39E05B-2080-403E-8808-416D47FBB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09EE4-5B81-4F0F-BC53-CD94C9B8F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1DEA3-224F-45CD-ABFB-AAB1758CA7DD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6A77D-5675-4B04-9888-8EDF7E1C9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BD1CC-78A4-4454-827A-C2738DE27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35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4216CC3-452A-EF6B-136D-53FE12AA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76" y="767094"/>
            <a:ext cx="10716758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200" b="1" dirty="0">
                <a:latin typeface="+mn-ea"/>
              </a:rPr>
              <a:t>特征选择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算法</a:t>
            </a:r>
            <a:endParaRPr kumimoji="0" lang="en-US" altLang="zh-CN" sz="32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algn="l">
              <a:buFont typeface="+mj-lt"/>
              <a:buAutoNum type="arabicPeriod"/>
            </a:pP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方差阈值法（</a:t>
            </a:r>
            <a:r>
              <a:rPr lang="en-US" altLang="zh-CN" i="0" dirty="0">
                <a:solidFill>
                  <a:srgbClr val="374151"/>
                </a:solidFill>
                <a:effectLst/>
                <a:latin typeface="+mn-ea"/>
              </a:rPr>
              <a:t>Variance Threshold</a:t>
            </a: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）：该方法通过计算特征的方差，选择方差大于某个阈值的特征。这对于去除低方差特征很有用，因为它们通常包含很少信息。</a:t>
            </a:r>
          </a:p>
          <a:p>
            <a:pPr algn="l">
              <a:buFont typeface="+mj-lt"/>
              <a:buAutoNum type="arabicPeriod"/>
            </a:pP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相关系数法（</a:t>
            </a:r>
            <a:r>
              <a:rPr lang="en-US" altLang="zh-CN" i="0" dirty="0">
                <a:solidFill>
                  <a:srgbClr val="374151"/>
                </a:solidFill>
                <a:effectLst/>
                <a:latin typeface="+mn-ea"/>
              </a:rPr>
              <a:t>Correlation-based Feature Selection</a:t>
            </a: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）：该方法通过计算特征与目标变量之间的相关性来选择特征。选择与目标变量相关性高于某一阈值的特征。</a:t>
            </a:r>
          </a:p>
          <a:p>
            <a:pPr algn="l">
              <a:buFont typeface="+mj-lt"/>
              <a:buAutoNum type="arabicPeriod"/>
            </a:pP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互信息法（</a:t>
            </a:r>
            <a:r>
              <a:rPr lang="en-US" altLang="zh-CN" i="0" dirty="0">
                <a:solidFill>
                  <a:srgbClr val="374151"/>
                </a:solidFill>
                <a:effectLst/>
                <a:latin typeface="+mn-ea"/>
              </a:rPr>
              <a:t>Mutual Information</a:t>
            </a: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）：互信息衡量了特征与目标变量之间的信息依赖性。选择互信息大于某一阈值的特征。</a:t>
            </a:r>
          </a:p>
          <a:p>
            <a:pPr algn="l">
              <a:buFont typeface="+mj-lt"/>
              <a:buAutoNum type="arabicPeriod"/>
            </a:pP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递归特征消除（</a:t>
            </a:r>
            <a:r>
              <a:rPr lang="en-US" altLang="zh-CN" i="0" dirty="0">
                <a:solidFill>
                  <a:srgbClr val="374151"/>
                </a:solidFill>
                <a:effectLst/>
                <a:latin typeface="+mn-ea"/>
              </a:rPr>
              <a:t>Recursive Feature Elimination</a:t>
            </a: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，</a:t>
            </a:r>
            <a:r>
              <a:rPr lang="en-US" altLang="zh-CN" i="0" dirty="0">
                <a:solidFill>
                  <a:srgbClr val="374151"/>
                </a:solidFill>
                <a:effectLst/>
                <a:latin typeface="+mn-ea"/>
              </a:rPr>
              <a:t>RFE</a:t>
            </a: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）：</a:t>
            </a:r>
            <a:r>
              <a:rPr lang="en-US" altLang="zh-CN" i="0" dirty="0">
                <a:solidFill>
                  <a:srgbClr val="374151"/>
                </a:solidFill>
                <a:effectLst/>
                <a:latin typeface="+mn-ea"/>
              </a:rPr>
              <a:t>RFE</a:t>
            </a: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是一种递归的方法，从所有特征开始，每次移除对模型性能影响最小的特征，直到达到所需的特征数或性能不再提高。</a:t>
            </a:r>
            <a:endParaRPr lang="en-US" altLang="zh-CN" i="0" dirty="0">
              <a:solidFill>
                <a:srgbClr val="374151"/>
              </a:solidFill>
              <a:effectLst/>
              <a:latin typeface="+mn-ea"/>
            </a:endParaRPr>
          </a:p>
          <a:p>
            <a:pPr algn="l">
              <a:buFont typeface="+mj-lt"/>
              <a:buAutoNum type="arabicPeriod"/>
            </a:pP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树模型特征重要性（</a:t>
            </a:r>
            <a:r>
              <a:rPr lang="en-US" altLang="zh-CN" i="0" dirty="0">
                <a:solidFill>
                  <a:srgbClr val="374151"/>
                </a:solidFill>
                <a:effectLst/>
                <a:latin typeface="+mn-ea"/>
              </a:rPr>
              <a:t>Tree-based Feature Importance</a:t>
            </a: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）：决策树和随机森林等树模型可以提供每个特征的重要性分数，可以根据重要性分数选择特征。</a:t>
            </a:r>
          </a:p>
          <a:p>
            <a:pPr algn="l">
              <a:buFont typeface="+mj-lt"/>
              <a:buAutoNum type="arabicPeriod"/>
            </a:pP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互信息最大化（</a:t>
            </a:r>
            <a:r>
              <a:rPr lang="en-US" altLang="zh-CN" i="0" dirty="0">
                <a:solidFill>
                  <a:srgbClr val="374151"/>
                </a:solidFill>
                <a:effectLst/>
                <a:latin typeface="+mn-ea"/>
              </a:rPr>
              <a:t>Maximizing Mutual Information</a:t>
            </a: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）：一种用于选择特征的启发式算法，旨在最大化特征与目标变量之间的互信息。</a:t>
            </a:r>
          </a:p>
          <a:p>
            <a:pPr algn="l">
              <a:buFont typeface="+mj-lt"/>
              <a:buAutoNum type="arabicPeriod"/>
            </a:pP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基于学习模型的特征选择（</a:t>
            </a:r>
            <a:r>
              <a:rPr lang="en-US" altLang="zh-CN" i="0" dirty="0">
                <a:solidFill>
                  <a:srgbClr val="374151"/>
                </a:solidFill>
                <a:effectLst/>
                <a:latin typeface="+mn-ea"/>
              </a:rPr>
              <a:t>Model-based Feature Selection</a:t>
            </a: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）：训练一个学习模型，然后使用模型的性能和特征的权重来选择特征。</a:t>
            </a:r>
          </a:p>
          <a:p>
            <a:pPr algn="l">
              <a:buFont typeface="+mj-lt"/>
              <a:buAutoNum type="arabicPeriod"/>
            </a:pP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递归特征加入（</a:t>
            </a:r>
            <a:r>
              <a:rPr lang="en-US" altLang="zh-CN" i="0" dirty="0">
                <a:solidFill>
                  <a:srgbClr val="374151"/>
                </a:solidFill>
                <a:effectLst/>
                <a:latin typeface="+mn-ea"/>
              </a:rPr>
              <a:t>Recursive Feature Addition</a:t>
            </a: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）：与</a:t>
            </a:r>
            <a:r>
              <a:rPr lang="en-US" altLang="zh-CN" i="0" dirty="0">
                <a:solidFill>
                  <a:srgbClr val="374151"/>
                </a:solidFill>
                <a:effectLst/>
                <a:latin typeface="+mn-ea"/>
              </a:rPr>
              <a:t>RFE</a:t>
            </a:r>
            <a:r>
              <a:rPr lang="zh-CN" altLang="en-US" i="0" dirty="0">
                <a:solidFill>
                  <a:srgbClr val="374151"/>
                </a:solidFill>
                <a:effectLst/>
                <a:latin typeface="+mn-ea"/>
              </a:rPr>
              <a:t>相反，该方法从一个空特征集开始，逐步添加对模型性能有益的特征。</a:t>
            </a:r>
          </a:p>
        </p:txBody>
      </p:sp>
    </p:spTree>
    <p:extLst>
      <p:ext uri="{BB962C8B-B14F-4D97-AF65-F5344CB8AC3E}">
        <p14:creationId xmlns:p14="http://schemas.microsoft.com/office/powerpoint/2010/main" val="1885730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337859A-EA34-4938-A18D-254CAA541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20" y="443884"/>
            <a:ext cx="3379580" cy="284894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D2EC854-06BC-4084-BFAB-D5B1797BF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400" y="522996"/>
            <a:ext cx="3285733" cy="27698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2E9C9D5-63C0-486B-9E2D-A2C95F04A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1938" y="551525"/>
            <a:ext cx="3124199" cy="26336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BA99E9-2923-40EB-ADBC-E35B09594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214" y="3942449"/>
            <a:ext cx="3458592" cy="29155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08C466A-D14D-41DB-B532-DCCB87574F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4455" y="4162840"/>
            <a:ext cx="3285733" cy="276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91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4B32DC3-12D1-D6D5-6802-4EF1CC0C4E6F}"/>
              </a:ext>
            </a:extLst>
          </p:cNvPr>
          <p:cNvSpPr txBox="1"/>
          <p:nvPr/>
        </p:nvSpPr>
        <p:spPr>
          <a:xfrm>
            <a:off x="1023115" y="305942"/>
            <a:ext cx="9794514" cy="175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实验结果</a:t>
            </a: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BFD8E3-3767-41EC-BF1C-CFE41086C1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60"/>
          <a:stretch/>
        </p:blipFill>
        <p:spPr>
          <a:xfrm>
            <a:off x="1023115" y="2487507"/>
            <a:ext cx="9920078" cy="142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08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631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B9AC4382-001A-7E4E-DAF0-12A203203A77}"/>
              </a:ext>
            </a:extLst>
          </p:cNvPr>
          <p:cNvSpPr/>
          <p:nvPr/>
        </p:nvSpPr>
        <p:spPr>
          <a:xfrm>
            <a:off x="135990" y="592585"/>
            <a:ext cx="10758019" cy="51690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7E278BD-D850-A406-5BB1-3A9C6C318871}"/>
              </a:ext>
            </a:extLst>
          </p:cNvPr>
          <p:cNvSpPr/>
          <p:nvPr/>
        </p:nvSpPr>
        <p:spPr>
          <a:xfrm>
            <a:off x="441907" y="2163266"/>
            <a:ext cx="904090" cy="13616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完全自适应模态分解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4DC892F-F11C-923D-03C9-268078FB67D0}"/>
              </a:ext>
            </a:extLst>
          </p:cNvPr>
          <p:cNvSpPr/>
          <p:nvPr/>
        </p:nvSpPr>
        <p:spPr>
          <a:xfrm>
            <a:off x="2113209" y="1563375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IMF1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9097161-77C4-287B-6FA1-F234012DCACE}"/>
              </a:ext>
            </a:extLst>
          </p:cNvPr>
          <p:cNvSpPr/>
          <p:nvPr/>
        </p:nvSpPr>
        <p:spPr>
          <a:xfrm>
            <a:off x="2113209" y="2199367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IMF2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1F25D5-5BC7-E37B-C3B8-4F3E4E3048CA}"/>
              </a:ext>
            </a:extLst>
          </p:cNvPr>
          <p:cNvSpPr/>
          <p:nvPr/>
        </p:nvSpPr>
        <p:spPr>
          <a:xfrm>
            <a:off x="2089865" y="3726370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IMFN</a:t>
            </a:r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DF70462-46CA-8D4A-2A6A-1B9C0EDC2564}"/>
              </a:ext>
            </a:extLst>
          </p:cNvPr>
          <p:cNvSpPr/>
          <p:nvPr/>
        </p:nvSpPr>
        <p:spPr>
          <a:xfrm>
            <a:off x="4052753" y="2752544"/>
            <a:ext cx="300635" cy="3623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03F80D58-792D-834B-B5F4-DEBFDB2D05E4}"/>
              </a:ext>
            </a:extLst>
          </p:cNvPr>
          <p:cNvSpPr/>
          <p:nvPr/>
        </p:nvSpPr>
        <p:spPr>
          <a:xfrm>
            <a:off x="3007251" y="2718966"/>
            <a:ext cx="442246" cy="36230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20A7E46-24B0-AE09-A968-5C4F0FA1AF14}"/>
              </a:ext>
            </a:extLst>
          </p:cNvPr>
          <p:cNvSpPr/>
          <p:nvPr/>
        </p:nvSpPr>
        <p:spPr>
          <a:xfrm>
            <a:off x="6190046" y="3351132"/>
            <a:ext cx="1252572" cy="5539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CART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决策树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1</a:t>
            </a:r>
            <a:endParaRPr lang="zh-CN" altLang="en-US" sz="1200" dirty="0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0D325AE-77C3-5FDB-2960-3A320D5AF931}"/>
              </a:ext>
            </a:extLst>
          </p:cNvPr>
          <p:cNvSpPr/>
          <p:nvPr/>
        </p:nvSpPr>
        <p:spPr>
          <a:xfrm>
            <a:off x="1385738" y="2759870"/>
            <a:ext cx="606434" cy="2805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C2FDD99-3C3E-8129-FA57-D0F37F735367}"/>
              </a:ext>
            </a:extLst>
          </p:cNvPr>
          <p:cNvSpPr/>
          <p:nvPr/>
        </p:nvSpPr>
        <p:spPr>
          <a:xfrm>
            <a:off x="1395068" y="1387643"/>
            <a:ext cx="563144" cy="1236757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不同频率下的信号分量</a:t>
            </a: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4C55AA1E-825E-9AA4-16C2-DAB75CDD5238}"/>
              </a:ext>
            </a:extLst>
          </p:cNvPr>
          <p:cNvSpPr/>
          <p:nvPr/>
        </p:nvSpPr>
        <p:spPr>
          <a:xfrm>
            <a:off x="11011816" y="3284108"/>
            <a:ext cx="349238" cy="29743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CDE7CB4-E973-4E73-4FD6-D3A4276332CD}"/>
              </a:ext>
            </a:extLst>
          </p:cNvPr>
          <p:cNvSpPr/>
          <p:nvPr/>
        </p:nvSpPr>
        <p:spPr>
          <a:xfrm>
            <a:off x="11415386" y="3191274"/>
            <a:ext cx="718517" cy="469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预测结果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FC54F6C-01F0-592A-3077-BD39D1F61648}"/>
              </a:ext>
            </a:extLst>
          </p:cNvPr>
          <p:cNvSpPr/>
          <p:nvPr/>
        </p:nvSpPr>
        <p:spPr>
          <a:xfrm>
            <a:off x="5745349" y="4197217"/>
            <a:ext cx="85731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B038E13-9780-47C0-AF4F-0841667723B3}"/>
              </a:ext>
            </a:extLst>
          </p:cNvPr>
          <p:cNvCxnSpPr>
            <a:cxnSpLocks/>
          </p:cNvCxnSpPr>
          <p:nvPr/>
        </p:nvCxnSpPr>
        <p:spPr>
          <a:xfrm flipH="1">
            <a:off x="6214069" y="3922743"/>
            <a:ext cx="71310" cy="18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E489D9E-98BE-54AA-0DB7-63698CB26BAA}"/>
              </a:ext>
            </a:extLst>
          </p:cNvPr>
          <p:cNvCxnSpPr>
            <a:cxnSpLocks/>
          </p:cNvCxnSpPr>
          <p:nvPr/>
        </p:nvCxnSpPr>
        <p:spPr>
          <a:xfrm>
            <a:off x="7009223" y="3979641"/>
            <a:ext cx="131037" cy="18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4519FCD8-A262-9279-60C2-31FA4CC57C99}"/>
              </a:ext>
            </a:extLst>
          </p:cNvPr>
          <p:cNvSpPr/>
          <p:nvPr/>
        </p:nvSpPr>
        <p:spPr>
          <a:xfrm>
            <a:off x="6733537" y="4223760"/>
            <a:ext cx="857314" cy="3635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D5362E0-F1D9-D074-CBC0-9FAEEBBA6B44}"/>
              </a:ext>
            </a:extLst>
          </p:cNvPr>
          <p:cNvSpPr/>
          <p:nvPr/>
        </p:nvSpPr>
        <p:spPr>
          <a:xfrm>
            <a:off x="7632464" y="4204491"/>
            <a:ext cx="89067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5</a:t>
            </a:r>
            <a:endParaRPr lang="zh-CN" altLang="en-US" sz="1200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6A960C1-6A8E-EAF7-5D31-F279ACC7BE25}"/>
              </a:ext>
            </a:extLst>
          </p:cNvPr>
          <p:cNvCxnSpPr>
            <a:cxnSpLocks/>
          </p:cNvCxnSpPr>
          <p:nvPr/>
        </p:nvCxnSpPr>
        <p:spPr>
          <a:xfrm flipH="1">
            <a:off x="8061104" y="3975613"/>
            <a:ext cx="93934" cy="21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AB68D3D-06E5-A0E3-1F75-6D9F355C8CCA}"/>
              </a:ext>
            </a:extLst>
          </p:cNvPr>
          <p:cNvCxnSpPr>
            <a:cxnSpLocks/>
          </p:cNvCxnSpPr>
          <p:nvPr/>
        </p:nvCxnSpPr>
        <p:spPr>
          <a:xfrm>
            <a:off x="8744731" y="3969810"/>
            <a:ext cx="151998" cy="19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7016C49F-1C62-1D73-B52B-52A18B5C8A8A}"/>
              </a:ext>
            </a:extLst>
          </p:cNvPr>
          <p:cNvSpPr/>
          <p:nvPr/>
        </p:nvSpPr>
        <p:spPr>
          <a:xfrm>
            <a:off x="8564751" y="4204491"/>
            <a:ext cx="89067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59D6AD0-535B-3096-FAEE-3248D0DF1FB2}"/>
              </a:ext>
            </a:extLst>
          </p:cNvPr>
          <p:cNvSpPr/>
          <p:nvPr/>
        </p:nvSpPr>
        <p:spPr>
          <a:xfrm>
            <a:off x="9285267" y="3575316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4F1FC3E-C884-C81E-38D3-E73A48B5FD20}"/>
              </a:ext>
            </a:extLst>
          </p:cNvPr>
          <p:cNvSpPr/>
          <p:nvPr/>
        </p:nvSpPr>
        <p:spPr>
          <a:xfrm>
            <a:off x="9547760" y="3575316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D5A6355-697C-C4C0-03A5-6C5B8E11AD27}"/>
              </a:ext>
            </a:extLst>
          </p:cNvPr>
          <p:cNvSpPr/>
          <p:nvPr/>
        </p:nvSpPr>
        <p:spPr>
          <a:xfrm>
            <a:off x="9831015" y="3575316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B7DE179-D083-B11E-2D2E-78336E584264}"/>
              </a:ext>
            </a:extLst>
          </p:cNvPr>
          <p:cNvSpPr/>
          <p:nvPr/>
        </p:nvSpPr>
        <p:spPr>
          <a:xfrm>
            <a:off x="7950781" y="1410453"/>
            <a:ext cx="1878094" cy="1505626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learning_rate</a:t>
            </a:r>
            <a:r>
              <a:rPr lang="en-US" altLang="zh-CN" sz="12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n_estimators</a:t>
            </a:r>
            <a:endParaRPr lang="en-US" altLang="zh-CN" sz="1200" dirty="0">
              <a:solidFill>
                <a:srgbClr val="067D17"/>
              </a:solidFill>
              <a:effectLst/>
              <a:latin typeface="JetBrains Mono"/>
            </a:endParaRPr>
          </a:p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max_depth</a:t>
            </a:r>
            <a:br>
              <a:rPr lang="en-US" altLang="zh-CN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altLang="zh-CN" sz="1200" dirty="0">
                <a:solidFill>
                  <a:srgbClr val="067D17"/>
                </a:solidFill>
                <a:effectLst/>
                <a:latin typeface="JetBrains Mono"/>
              </a:rPr>
              <a:t>subsample</a:t>
            </a:r>
          </a:p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colsample_bytree</a:t>
            </a:r>
            <a:endParaRPr lang="en-US" altLang="zh-CN" sz="1200" dirty="0">
              <a:solidFill>
                <a:srgbClr val="067D17"/>
              </a:solidFill>
              <a:effectLst/>
              <a:latin typeface="JetBrains Mono"/>
            </a:endParaRPr>
          </a:p>
          <a:p>
            <a:pPr algn="ctr"/>
            <a:r>
              <a:rPr lang="en-US" altLang="zh-CN" sz="1200" dirty="0">
                <a:solidFill>
                  <a:srgbClr val="067D17"/>
                </a:solidFill>
                <a:effectLst/>
                <a:latin typeface="JetBrains Mono"/>
              </a:rPr>
              <a:t>gamma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507E5D6-F40E-76BB-7413-872A90D9AA9C}"/>
              </a:ext>
            </a:extLst>
          </p:cNvPr>
          <p:cNvSpPr/>
          <p:nvPr/>
        </p:nvSpPr>
        <p:spPr>
          <a:xfrm>
            <a:off x="5189158" y="4862177"/>
            <a:ext cx="802553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F11A165-2EAB-CD3E-700A-244D99547E4D}"/>
              </a:ext>
            </a:extLst>
          </p:cNvPr>
          <p:cNvSpPr/>
          <p:nvPr/>
        </p:nvSpPr>
        <p:spPr>
          <a:xfrm>
            <a:off x="6214069" y="4862177"/>
            <a:ext cx="802553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D960326-06DB-2AA5-CED8-EF745753E4D6}"/>
              </a:ext>
            </a:extLst>
          </p:cNvPr>
          <p:cNvCxnSpPr>
            <a:cxnSpLocks/>
          </p:cNvCxnSpPr>
          <p:nvPr/>
        </p:nvCxnSpPr>
        <p:spPr>
          <a:xfrm flipH="1">
            <a:off x="5809337" y="4566951"/>
            <a:ext cx="108971" cy="23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046FE08-A3D8-8AB6-BA8F-2A8E4EFB7BB0}"/>
              </a:ext>
            </a:extLst>
          </p:cNvPr>
          <p:cNvCxnSpPr>
            <a:cxnSpLocks/>
          </p:cNvCxnSpPr>
          <p:nvPr/>
        </p:nvCxnSpPr>
        <p:spPr>
          <a:xfrm>
            <a:off x="6352104" y="4579312"/>
            <a:ext cx="62952" cy="25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455A3E18-B344-0C70-9C44-5EE8781BE0DC}"/>
              </a:ext>
            </a:extLst>
          </p:cNvPr>
          <p:cNvSpPr/>
          <p:nvPr/>
        </p:nvSpPr>
        <p:spPr>
          <a:xfrm rot="5400000">
            <a:off x="8072869" y="1515873"/>
            <a:ext cx="290488" cy="3230900"/>
          </a:xfrm>
          <a:prstGeom prst="leftBrace">
            <a:avLst>
              <a:gd name="adj1" fmla="val 833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89C2D85A-A809-AA75-691D-8995EAF13D59}"/>
              </a:ext>
            </a:extLst>
          </p:cNvPr>
          <p:cNvSpPr/>
          <p:nvPr/>
        </p:nvSpPr>
        <p:spPr>
          <a:xfrm>
            <a:off x="7360255" y="2215808"/>
            <a:ext cx="469454" cy="3282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DAF2F20-9CAF-F8EC-1BF2-0F928DCFEE92}"/>
              </a:ext>
            </a:extLst>
          </p:cNvPr>
          <p:cNvSpPr/>
          <p:nvPr/>
        </p:nvSpPr>
        <p:spPr>
          <a:xfrm>
            <a:off x="3452827" y="903923"/>
            <a:ext cx="6718187" cy="457470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C62AE5C-F396-8795-835E-A481060C1036}"/>
              </a:ext>
            </a:extLst>
          </p:cNvPr>
          <p:cNvSpPr/>
          <p:nvPr/>
        </p:nvSpPr>
        <p:spPr>
          <a:xfrm>
            <a:off x="427375" y="1287388"/>
            <a:ext cx="2574914" cy="293031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01EDB8F-C090-381C-A4E2-E7CEEAE27000}"/>
              </a:ext>
            </a:extLst>
          </p:cNvPr>
          <p:cNvSpPr/>
          <p:nvPr/>
        </p:nvSpPr>
        <p:spPr>
          <a:xfrm>
            <a:off x="3502935" y="2414104"/>
            <a:ext cx="458486" cy="9720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随机森林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3F1035F2-BE80-444E-9DE5-FFAA488FC55F}"/>
              </a:ext>
            </a:extLst>
          </p:cNvPr>
          <p:cNvSpPr/>
          <p:nvPr/>
        </p:nvSpPr>
        <p:spPr>
          <a:xfrm>
            <a:off x="2422221" y="2775263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97F3E3A-8028-42A9-9C51-382B1562E90A}"/>
              </a:ext>
            </a:extLst>
          </p:cNvPr>
          <p:cNvSpPr/>
          <p:nvPr/>
        </p:nvSpPr>
        <p:spPr>
          <a:xfrm>
            <a:off x="2420685" y="3056671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EA7248B8-B6E4-4513-8D7F-38861ED0234A}"/>
              </a:ext>
            </a:extLst>
          </p:cNvPr>
          <p:cNvSpPr/>
          <p:nvPr/>
        </p:nvSpPr>
        <p:spPr>
          <a:xfrm>
            <a:off x="2420685" y="3369029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9DCDBDD-E845-4192-8336-E4A0EA861AC2}"/>
              </a:ext>
            </a:extLst>
          </p:cNvPr>
          <p:cNvSpPr/>
          <p:nvPr/>
        </p:nvSpPr>
        <p:spPr>
          <a:xfrm>
            <a:off x="4378833" y="1563375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Nhi1</a:t>
            </a:r>
            <a:endParaRPr lang="zh-CN" altLang="en-US" sz="1100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A6A47B4-AB31-4E2D-B775-8307F58223D3}"/>
              </a:ext>
            </a:extLst>
          </p:cNvPr>
          <p:cNvSpPr/>
          <p:nvPr/>
        </p:nvSpPr>
        <p:spPr>
          <a:xfrm>
            <a:off x="4402177" y="2198757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Nhi2</a:t>
            </a:r>
            <a:endParaRPr lang="zh-CN" altLang="en-US" sz="1100" dirty="0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5BAFA6E-55AD-4BD2-A276-EC40735ACB51}"/>
              </a:ext>
            </a:extLst>
          </p:cNvPr>
          <p:cNvSpPr/>
          <p:nvPr/>
        </p:nvSpPr>
        <p:spPr>
          <a:xfrm>
            <a:off x="4378833" y="3725760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NhiM</a:t>
            </a:r>
            <a:endParaRPr lang="zh-CN" altLang="en-US" sz="1100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A6D23A4-AA8D-4CE8-9A3E-65329D529366}"/>
              </a:ext>
            </a:extLst>
          </p:cNvPr>
          <p:cNvSpPr/>
          <p:nvPr/>
        </p:nvSpPr>
        <p:spPr>
          <a:xfrm>
            <a:off x="4711189" y="2774653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CA3B9708-AD24-46B0-B1A2-8C806C4E45FA}"/>
              </a:ext>
            </a:extLst>
          </p:cNvPr>
          <p:cNvSpPr/>
          <p:nvPr/>
        </p:nvSpPr>
        <p:spPr>
          <a:xfrm>
            <a:off x="4709653" y="3056061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7D66F065-6620-491F-BB02-9514C256481D}"/>
              </a:ext>
            </a:extLst>
          </p:cNvPr>
          <p:cNvSpPr/>
          <p:nvPr/>
        </p:nvSpPr>
        <p:spPr>
          <a:xfrm>
            <a:off x="4709653" y="3368419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7" name="箭头: 右 76">
            <a:extLst>
              <a:ext uri="{FF2B5EF4-FFF2-40B4-BE49-F238E27FC236}">
                <a16:creationId xmlns:a16="http://schemas.microsoft.com/office/drawing/2014/main" id="{0B01E458-4673-4C03-AB26-31E810109A38}"/>
              </a:ext>
            </a:extLst>
          </p:cNvPr>
          <p:cNvSpPr/>
          <p:nvPr/>
        </p:nvSpPr>
        <p:spPr>
          <a:xfrm>
            <a:off x="5214365" y="2730323"/>
            <a:ext cx="300635" cy="3623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F530FBD-C10B-478E-B4D3-62AA461D145A}"/>
              </a:ext>
            </a:extLst>
          </p:cNvPr>
          <p:cNvSpPr/>
          <p:nvPr/>
        </p:nvSpPr>
        <p:spPr>
          <a:xfrm>
            <a:off x="5940359" y="2006021"/>
            <a:ext cx="1298169" cy="6628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蝙蝠算法</a:t>
            </a: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453BE52-CA5F-45AB-936B-59F7FC085254}"/>
              </a:ext>
            </a:extLst>
          </p:cNvPr>
          <p:cNvSpPr/>
          <p:nvPr/>
        </p:nvSpPr>
        <p:spPr>
          <a:xfrm>
            <a:off x="7603758" y="3346428"/>
            <a:ext cx="1392843" cy="5539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CART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决策树</a:t>
            </a:r>
            <a:r>
              <a:rPr lang="en-US" altLang="zh-CN" sz="1200" dirty="0">
                <a:solidFill>
                  <a:srgbClr val="333333"/>
                </a:solidFill>
                <a:latin typeface="-apple-system"/>
              </a:rPr>
              <a:t>2</a:t>
            </a:r>
            <a:endParaRPr lang="zh-CN" altLang="en-US" sz="1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8AC660-141E-4BAD-93F2-6FF182D3FF5C}"/>
              </a:ext>
            </a:extLst>
          </p:cNvPr>
          <p:cNvSpPr txBox="1"/>
          <p:nvPr/>
        </p:nvSpPr>
        <p:spPr>
          <a:xfrm>
            <a:off x="893952" y="18181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权重，阈值</a:t>
            </a:r>
          </a:p>
        </p:txBody>
      </p:sp>
    </p:spTree>
    <p:extLst>
      <p:ext uri="{BB962C8B-B14F-4D97-AF65-F5344CB8AC3E}">
        <p14:creationId xmlns:p14="http://schemas.microsoft.com/office/powerpoint/2010/main" val="48663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4216CC3-452A-EF6B-136D-53FE12AA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09" y="324661"/>
            <a:ext cx="10716758" cy="606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Relief</a:t>
            </a:r>
            <a:r>
              <a:rPr kumimoji="0" lang="en-US" altLang="zh-CN" sz="32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F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算法</a:t>
            </a:r>
            <a:endParaRPr kumimoji="0" lang="en-US" altLang="zh-CN" sz="32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3200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从训练集D中随机选择一个样本R, 然后从和R同类的样本中寻找k最近邻样本H，从和R不同类的样本中寻找k最近邻样本M， 最后按照公式更新特征权重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算法: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        1.置0所有特征权重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        2.For i=1 to m 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            2.1 随机选择一个样本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            2.2 从同类中找到R的k最近邻样本H，从不同类中找到R的k最近邻样本M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            2.3 for i=1 to N d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  </a:t>
            </a:r>
            <a:endParaRPr kumimoji="0" lang="en-US" altLang="zh-CN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 </a:t>
            </a:r>
            <a:endParaRPr kumimoji="0" lang="en-US" altLang="zh-CN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             2.4 对W进行排序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F3322D-E34C-28E6-D72F-05B3BFFC8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383" y="3582680"/>
            <a:ext cx="5918662" cy="307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58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8F54A3-6EAE-4DD0-9F49-32D1491CB0D8}"/>
              </a:ext>
            </a:extLst>
          </p:cNvPr>
          <p:cNvSpPr txBox="1"/>
          <p:nvPr/>
        </p:nvSpPr>
        <p:spPr>
          <a:xfrm>
            <a:off x="444050" y="499325"/>
            <a:ext cx="9206651" cy="360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随机森林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集成学习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决策树构建：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特征选择、树的生成、剪枝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9AB553-EBA4-2533-AC08-AE631E8BF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266" y="1084924"/>
            <a:ext cx="4954237" cy="18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7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F8F54A3-6EAE-4DD0-9F49-32D1491CB0D8}"/>
                  </a:ext>
                </a:extLst>
              </p:cNvPr>
              <p:cNvSpPr txBox="1"/>
              <p:nvPr/>
            </p:nvSpPr>
            <p:spPr>
              <a:xfrm>
                <a:off x="1023115" y="305942"/>
                <a:ext cx="9794514" cy="5081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latin typeface="+mn-ea"/>
                  </a:rPr>
                  <a:t>特征递归消除</a:t>
                </a:r>
                <a:endParaRPr lang="en-US" altLang="zh-CN" sz="2800" b="1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b="1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+mn-ea"/>
                  </a:rPr>
                  <a:t>一个好的特征排序标准不一定是一个好的特征子集排序标准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+mn-ea"/>
                  </a:rPr>
                  <a:t>当一次删除几个特征时，它们就变得不是最优的，而这对于获得一个小的特征子集是必要的递归特征消除</a:t>
                </a:r>
                <a:r>
                  <a:rPr lang="en-US" altLang="zh-CN" dirty="0">
                    <a:latin typeface="+mn-ea"/>
                  </a:rPr>
                  <a:t>(Recursive Feature Elimination):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+mn-ea"/>
                  </a:rPr>
                  <a:t>1)</a:t>
                </a:r>
                <a:r>
                  <a:rPr lang="zh-CN" altLang="en-US" dirty="0">
                    <a:latin typeface="+mn-ea"/>
                  </a:rPr>
                  <a:t>训练分类器（优化权重和对应的损失函数）</a:t>
                </a:r>
                <a:r>
                  <a:rPr lang="en-US" altLang="zh-CN" dirty="0">
                    <a:latin typeface="+mn-ea"/>
                  </a:rPr>
                  <a:t>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+mn-ea"/>
                  </a:rPr>
                  <a:t>2)</a:t>
                </a:r>
                <a:r>
                  <a:rPr lang="zh-CN" altLang="en-US" dirty="0">
                    <a:latin typeface="+mn-ea"/>
                  </a:rPr>
                  <a:t>计算所有特征的排序标准（成本函数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( 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) </m:t>
                    </m:r>
                  </m:oMath>
                </a14:m>
                <a:r>
                  <a:rPr lang="zh-CN" altLang="en-US" dirty="0">
                    <a:latin typeface="+mn-ea"/>
                  </a:rPr>
                  <a:t>）；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+mn-ea"/>
                  </a:rPr>
                  <a:t>3)</a:t>
                </a:r>
                <a:r>
                  <a:rPr lang="zh-CN" altLang="en-US" dirty="0">
                    <a:latin typeface="+mn-ea"/>
                  </a:rPr>
                  <a:t>通过最小排序标准来删掉特征。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+mn-ea"/>
                  </a:rPr>
                  <a:t>这个迭代流程是反向特征消除（</a:t>
                </a:r>
                <a:r>
                  <a:rPr lang="en-US" altLang="zh-CN" dirty="0">
                    <a:latin typeface="+mn-ea"/>
                  </a:rPr>
                  <a:t>backward feature elimination</a:t>
                </a:r>
                <a:r>
                  <a:rPr lang="zh-CN" altLang="en-US" dirty="0">
                    <a:latin typeface="+mn-ea"/>
                  </a:rPr>
                  <a:t>）的一个实例。由于计算的原因，一次删除几个特征可能更有效，但代价是可能的分类性能下降。在这种情况下，该方法生成特征子集排名，而不是特征排名。特征子集是嵌套的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1 ⊂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2 ⊂ … ⊂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F8F54A3-6EAE-4DD0-9F49-32D1491CB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115" y="305942"/>
                <a:ext cx="9794514" cy="5081391"/>
              </a:xfrm>
              <a:prstGeom prst="rect">
                <a:avLst/>
              </a:prstGeom>
              <a:blipFill>
                <a:blip r:embed="rId2"/>
                <a:stretch>
                  <a:fillRect l="-1307" r="-498" b="-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80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8F54A3-6EAE-4DD0-9F49-32D1491CB0D8}"/>
              </a:ext>
            </a:extLst>
          </p:cNvPr>
          <p:cNvSpPr txBox="1"/>
          <p:nvPr/>
        </p:nvSpPr>
        <p:spPr>
          <a:xfrm>
            <a:off x="1023115" y="305942"/>
            <a:ext cx="9794514" cy="3420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特征递归消除</a:t>
            </a:r>
            <a:r>
              <a:rPr lang="en-US" altLang="zh-CN" sz="2800" b="1" dirty="0">
                <a:latin typeface="+mn-ea"/>
              </a:rPr>
              <a:t>+</a:t>
            </a:r>
            <a:r>
              <a:rPr lang="zh-CN" altLang="en-US" sz="2800" b="1" dirty="0">
                <a:latin typeface="+mn-ea"/>
              </a:rPr>
              <a:t>随机森林</a:t>
            </a: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一个好的特征排序标准不一定是一个好的特征子集排序标准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当一次删除几个特征时，它们就变得不是最优的，而这对于获得一个小的特征子集是必要的递归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特征消除</a:t>
            </a:r>
            <a:r>
              <a:rPr lang="en-US" altLang="zh-CN" dirty="0">
                <a:latin typeface="+mn-ea"/>
              </a:rPr>
              <a:t>(Recursive Feature Elimination):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	</a:t>
            </a:r>
            <a:r>
              <a:rPr lang="zh-CN" altLang="en-US" dirty="0">
                <a:latin typeface="+mn-ea"/>
              </a:rPr>
              <a:t>分类器使用的是随机森林算法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483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77886AC-192A-F23A-9EB9-89F45049F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532" y="2270934"/>
            <a:ext cx="9944100" cy="16954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4B32DC3-12D1-D6D5-6802-4EF1CC0C4E6F}"/>
              </a:ext>
            </a:extLst>
          </p:cNvPr>
          <p:cNvSpPr txBox="1"/>
          <p:nvPr/>
        </p:nvSpPr>
        <p:spPr>
          <a:xfrm>
            <a:off x="1023115" y="305942"/>
            <a:ext cx="9794514" cy="175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实验结果</a:t>
            </a: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633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8F54A3-6EAE-4DD0-9F49-32D1491CB0D8}"/>
              </a:ext>
            </a:extLst>
          </p:cNvPr>
          <p:cNvSpPr txBox="1"/>
          <p:nvPr/>
        </p:nvSpPr>
        <p:spPr>
          <a:xfrm>
            <a:off x="1023115" y="305942"/>
            <a:ext cx="9794514" cy="131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小波分析</a:t>
            </a: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55B89F-60C5-1D01-EB85-D257B11C2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71" y="1167093"/>
            <a:ext cx="8600902" cy="354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3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8F54A3-6EAE-4DD0-9F49-32D1491CB0D8}"/>
              </a:ext>
            </a:extLst>
          </p:cNvPr>
          <p:cNvSpPr txBox="1"/>
          <p:nvPr/>
        </p:nvSpPr>
        <p:spPr>
          <a:xfrm>
            <a:off x="1023115" y="305942"/>
            <a:ext cx="9794514" cy="5913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季节性分解算法</a:t>
            </a: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一种时间序列分析方法，旨在将时间序列数据拆分成三个主要成分：趋势（</a:t>
            </a:r>
            <a:r>
              <a:rPr lang="en-US" altLang="zh-CN" dirty="0">
                <a:latin typeface="+mn-ea"/>
              </a:rPr>
              <a:t>Trend</a:t>
            </a:r>
            <a:r>
              <a:rPr lang="zh-CN" altLang="en-US" dirty="0">
                <a:latin typeface="+mn-ea"/>
              </a:rPr>
              <a:t>）、季节性（</a:t>
            </a:r>
            <a:r>
              <a:rPr lang="en-US" altLang="zh-CN" dirty="0">
                <a:latin typeface="+mn-ea"/>
              </a:rPr>
              <a:t>Seasonal</a:t>
            </a:r>
            <a:r>
              <a:rPr lang="zh-CN" altLang="en-US" dirty="0">
                <a:latin typeface="+mn-ea"/>
              </a:rPr>
              <a:t>），和残差（</a:t>
            </a:r>
            <a:r>
              <a:rPr lang="en-US" altLang="zh-CN" dirty="0">
                <a:latin typeface="+mn-ea"/>
              </a:rPr>
              <a:t>Residual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1.</a:t>
            </a:r>
            <a:r>
              <a:rPr lang="zh-CN" altLang="en-US" dirty="0">
                <a:latin typeface="+mn-ea"/>
              </a:rPr>
              <a:t>数据预处理</a:t>
            </a:r>
            <a:r>
              <a:rPr lang="en-US" altLang="zh-CN" dirty="0">
                <a:latin typeface="+mn-ea"/>
              </a:rPr>
              <a:t>:</a:t>
            </a:r>
            <a:r>
              <a:rPr lang="zh-CN" altLang="en-US" dirty="0">
                <a:latin typeface="+mn-ea"/>
              </a:rPr>
              <a:t>首先，对原始时间序列数据进行预处理，包括去除异常值、平滑处理等，以提高数据的准确性和稳定性。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2.</a:t>
            </a:r>
            <a:r>
              <a:rPr lang="zh-CN" altLang="en-US" dirty="0">
                <a:latin typeface="+mn-ea"/>
              </a:rPr>
              <a:t>季节因素提取</a:t>
            </a:r>
            <a:r>
              <a:rPr lang="en-US" altLang="zh-CN" dirty="0">
                <a:latin typeface="+mn-ea"/>
              </a:rPr>
              <a:t>:</a:t>
            </a:r>
            <a:r>
              <a:rPr lang="zh-CN" altLang="en-US" dirty="0">
                <a:latin typeface="+mn-ea"/>
              </a:rPr>
              <a:t>利用统计方法或回归分析等技术，从时间序列数据中提取出季节性因素。这可以通过计算每个季节的平均值、最大值或最小值来实现。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3.</a:t>
            </a:r>
            <a:r>
              <a:rPr lang="zh-CN" altLang="en-US" dirty="0">
                <a:latin typeface="+mn-ea"/>
              </a:rPr>
              <a:t>趋势分析</a:t>
            </a:r>
            <a:r>
              <a:rPr lang="en-US" altLang="zh-CN" dirty="0">
                <a:latin typeface="+mn-ea"/>
              </a:rPr>
              <a:t>:</a:t>
            </a:r>
            <a:r>
              <a:rPr lang="zh-CN" altLang="en-US" dirty="0">
                <a:latin typeface="+mn-ea"/>
              </a:rPr>
              <a:t>通过拟合趋势线，计算长期趋势的变化。常用的趋势分析方法包括线性回归、移动平均等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4.</a:t>
            </a:r>
            <a:r>
              <a:rPr lang="zh-CN" altLang="en-US" dirty="0">
                <a:latin typeface="+mn-ea"/>
              </a:rPr>
              <a:t>随机波动分析</a:t>
            </a:r>
            <a:r>
              <a:rPr lang="en-US" altLang="zh-CN" dirty="0">
                <a:latin typeface="+mn-ea"/>
              </a:rPr>
              <a:t>:</a:t>
            </a:r>
            <a:r>
              <a:rPr lang="zh-CN" altLang="en-US" dirty="0">
                <a:latin typeface="+mn-ea"/>
              </a:rPr>
              <a:t>将原始数据减去季节因素和趋势因素，得到随机波动项。随机波动项代表了除去季节性和趋势性后的剩余部分，可能包含噪声或其他不可预测的因素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6328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AA64128-6EFA-4CDE-8F98-3AC83B41C3F8}"/>
              </a:ext>
            </a:extLst>
          </p:cNvPr>
          <p:cNvSpPr/>
          <p:nvPr/>
        </p:nvSpPr>
        <p:spPr>
          <a:xfrm>
            <a:off x="855133" y="1728392"/>
            <a:ext cx="10356245" cy="30353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85800" y="455930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Voltage-Discharge Capacity     </a:t>
            </a:r>
            <a:r>
              <a:rPr lang="en-US" altLang="zh-CN" sz="14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V100-150</a:t>
            </a:r>
            <a:endParaRPr lang="zh-CN" altLang="en-US" sz="1400" dirty="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43F1F39-4A95-44E8-A209-47A6B01193AE}"/>
              </a:ext>
            </a:extLst>
          </p:cNvPr>
          <p:cNvSpPr/>
          <p:nvPr/>
        </p:nvSpPr>
        <p:spPr>
          <a:xfrm>
            <a:off x="3348086" y="5241826"/>
            <a:ext cx="5495827" cy="9049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/>
              <a:t>电池循环寿命和电池早期第</a:t>
            </a:r>
            <a:r>
              <a:rPr lang="en-US" altLang="zh-CN" sz="1600" dirty="0"/>
              <a:t>100</a:t>
            </a:r>
            <a:r>
              <a:rPr lang="zh-CN" altLang="en-US" sz="1600" dirty="0"/>
              <a:t>次循环和第</a:t>
            </a:r>
            <a:r>
              <a:rPr lang="en-US" altLang="zh-CN" sz="1600" dirty="0"/>
              <a:t>150</a:t>
            </a:r>
            <a:r>
              <a:rPr lang="zh-CN" altLang="en-US" sz="1600" dirty="0"/>
              <a:t>次循环的电压</a:t>
            </a:r>
            <a:r>
              <a:rPr lang="en-US" altLang="zh-CN" sz="1600" dirty="0"/>
              <a:t>-</a:t>
            </a:r>
            <a:r>
              <a:rPr lang="zh-CN" altLang="en-US" sz="1600" dirty="0"/>
              <a:t>放电容量曲线差的方差</a:t>
            </a:r>
          </a:p>
        </p:txBody>
      </p:sp>
      <p:pic>
        <p:nvPicPr>
          <p:cNvPr id="10" name="图片 8">
            <a:extLst>
              <a:ext uri="{FF2B5EF4-FFF2-40B4-BE49-F238E27FC236}">
                <a16:creationId xmlns:a16="http://schemas.microsoft.com/office/drawing/2014/main" id="{03B3E808-D74F-40E1-B731-F72642A32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2" t="4896" r="7446"/>
          <a:stretch/>
        </p:blipFill>
        <p:spPr bwMode="auto">
          <a:xfrm>
            <a:off x="7815178" y="1922210"/>
            <a:ext cx="3179977" cy="26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6">
            <a:extLst>
              <a:ext uri="{FF2B5EF4-FFF2-40B4-BE49-F238E27FC236}">
                <a16:creationId xmlns:a16="http://schemas.microsoft.com/office/drawing/2014/main" id="{EA6D0002-BD29-482B-8301-DCFA5E0175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" t="5080" r="7737"/>
          <a:stretch/>
        </p:blipFill>
        <p:spPr bwMode="auto">
          <a:xfrm>
            <a:off x="4397900" y="1922209"/>
            <a:ext cx="3315442" cy="26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9">
            <a:extLst>
              <a:ext uri="{FF2B5EF4-FFF2-40B4-BE49-F238E27FC236}">
                <a16:creationId xmlns:a16="http://schemas.microsoft.com/office/drawing/2014/main" id="{EA29B070-0C25-494F-9A1B-238E0F427C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8" t="5159" r="8260"/>
          <a:stretch/>
        </p:blipFill>
        <p:spPr bwMode="auto">
          <a:xfrm>
            <a:off x="980622" y="1922228"/>
            <a:ext cx="3315442" cy="26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67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5997</TotalTime>
  <Words>958</Words>
  <Application>Microsoft Office PowerPoint</Application>
  <PresentationFormat>宽屏</PresentationFormat>
  <Paragraphs>87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-apple-system</vt:lpstr>
      <vt:lpstr>JetBrains Mono</vt:lpstr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DHU</dc:creator>
  <cp:lastModifiedBy>DHU</cp:lastModifiedBy>
  <cp:revision>87</cp:revision>
  <dcterms:created xsi:type="dcterms:W3CDTF">2023-10-25T03:20:52Z</dcterms:created>
  <dcterms:modified xsi:type="dcterms:W3CDTF">2023-11-07T10:08:37Z</dcterms:modified>
</cp:coreProperties>
</file>