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367" r:id="rId3"/>
    <p:sldId id="388" r:id="rId4"/>
    <p:sldId id="391" r:id="rId5"/>
    <p:sldId id="375" r:id="rId6"/>
    <p:sldId id="387" r:id="rId7"/>
    <p:sldId id="389" r:id="rId8"/>
    <p:sldId id="390" r:id="rId9"/>
    <p:sldId id="355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18" autoAdjust="0"/>
    <p:restoredTop sz="95314" autoAdjust="0"/>
  </p:normalViewPr>
  <p:slideViewPr>
    <p:cSldViewPr snapToGrid="0">
      <p:cViewPr varScale="1">
        <p:scale>
          <a:sx n="87" d="100"/>
          <a:sy n="87" d="100"/>
        </p:scale>
        <p:origin x="1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53E81-8441-4AA0-9B2E-E95EE32E05E8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AFD9C-DB50-451C-964D-6F66B58A4A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4.wmf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wmf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4.wmf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890CCF-237C-4BA1-9614-DAD58243933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+mn-ea"/>
                <a:cs typeface="+mn-ea"/>
              </a:rPr>
              <a:t>由于这个损失函数是凸函数，我们可以展开这个式子，再对</a:t>
            </a:r>
            <a:r>
              <a:rPr lang="en-US" altLang="zh-CN" sz="1200" b="0" i="0" kern="12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+mn-ea"/>
                <a:cs typeface="+mn-ea"/>
              </a:rPr>
              <a:t>x</a:t>
            </a:r>
            <a:r>
              <a:rPr lang="zh-CN" altLang="en-US" sz="1200" b="0" i="0" kern="12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+mn-ea"/>
                <a:cs typeface="+mn-ea"/>
              </a:rPr>
              <a:t>求导并令结果等于</a:t>
            </a:r>
            <a:r>
              <a:rPr lang="en-US" altLang="zh-CN" sz="1200" b="0" i="0" kern="12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+mn-ea"/>
                <a:cs typeface="+mn-ea"/>
              </a:rPr>
              <a:t>0</a:t>
            </a:r>
            <a:r>
              <a:rPr lang="zh-CN" altLang="en-US" sz="1200" b="0" i="0" kern="12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+mn-ea"/>
                <a:cs typeface="+mn-ea"/>
              </a:rPr>
              <a:t>就可以得到一个关于</a:t>
            </a:r>
            <a:r>
              <a:rPr lang="en-US" altLang="zh-CN" sz="1200" b="0" i="0" kern="12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+mn-ea"/>
                <a:cs typeface="+mn-ea"/>
              </a:rPr>
              <a:t>x</a:t>
            </a:r>
            <a:r>
              <a:rPr lang="zh-CN" altLang="en-US" sz="1200" b="0" i="0" kern="12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+mn-ea"/>
                <a:cs typeface="+mn-ea"/>
              </a:rPr>
              <a:t>的等式，进而求得最优解</a:t>
            </a:r>
            <a:r>
              <a:rPr lang="en-US" altLang="zh-CN" sz="1200" b="0" i="0" kern="12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+mn-ea"/>
                <a:cs typeface="+mn-ea"/>
              </a:rPr>
              <a:t>x</a:t>
            </a:r>
            <a:r>
              <a:rPr lang="zh-CN" altLang="en-US" sz="1200" b="0" i="0" kern="12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+mn-ea"/>
                <a:cs typeface="+mn-ea"/>
              </a:rPr>
              <a:t>。</a:t>
            </a:r>
            <a:endParaRPr lang="en-US" altLang="zh-CN" sz="1200" b="0" i="0" kern="1200" dirty="0">
              <a:solidFill>
                <a:srgbClr val="333333"/>
              </a:solidFill>
              <a:effectLst/>
              <a:latin typeface="Arial" panose="020B0604020202020204" pitchFamily="34" charset="0"/>
              <a:ea typeface="+mn-ea"/>
              <a:cs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352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101214"/>
                </a:solidFill>
                <a:latin typeface="PingFang SC"/>
              </a:rPr>
              <a:t>最小二乘法只考虑到了目标向量</a:t>
            </a:r>
            <a:r>
              <a:rPr lang="en-US" altLang="zh-CN" dirty="0">
                <a:solidFill>
                  <a:srgbClr val="101214"/>
                </a:solidFill>
                <a:latin typeface="PingFang SC"/>
              </a:rPr>
              <a:t>b</a:t>
            </a:r>
            <a:r>
              <a:rPr lang="zh-CN" altLang="en-US" dirty="0">
                <a:solidFill>
                  <a:srgbClr val="101214"/>
                </a:solidFill>
                <a:latin typeface="PingFang SC"/>
              </a:rPr>
              <a:t>中的误差和噪声，而实际上，在输入特征数据</a:t>
            </a:r>
            <a:r>
              <a:rPr lang="en-US" altLang="zh-CN" dirty="0">
                <a:solidFill>
                  <a:srgbClr val="101214"/>
                </a:solidFill>
                <a:latin typeface="PingFang SC"/>
              </a:rPr>
              <a:t>A</a:t>
            </a:r>
            <a:r>
              <a:rPr lang="zh-CN" altLang="en-US" dirty="0">
                <a:solidFill>
                  <a:srgbClr val="101214"/>
                </a:solidFill>
                <a:latin typeface="PingFang SC"/>
              </a:rPr>
              <a:t>中通常也存在着这些误差和噪声。</a:t>
            </a:r>
            <a:endParaRPr lang="en-US" altLang="zh-CN" dirty="0">
              <a:solidFill>
                <a:srgbClr val="101214"/>
              </a:solidFill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101214"/>
                </a:solidFill>
                <a:latin typeface="PingFang SC"/>
              </a:rPr>
              <a:t>比如说在测量电流电压这些特征是都会存在一些误差，当用测量的指标去提取转换成新特征时，这些误差也会传递进去。</a:t>
            </a:r>
            <a:endParaRPr lang="en-US" altLang="zh-CN" dirty="0">
              <a:solidFill>
                <a:srgbClr val="101214"/>
              </a:solidFill>
              <a:latin typeface="PingFang SC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077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通过这种变换，可以将这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TLS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问题变成瑞利商的极小化问题。</a:t>
            </a:r>
            <a:endParaRPr lang="en-US" altLang="zh-CN" sz="12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可以直接通过瑞利瑞兹定理，得出这样的结论：最小化的误差值等于矩阵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B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的最小特征值，矩阵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B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的最小特征值对应的特征向量就是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TLS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的解向量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z</a:t>
            </a:r>
          </a:p>
          <a:p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这里也可以不用瑞利瑞兹定理，可以再构造一个拉格朗日函数，根据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KKT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条件，带入目标方程也能得到特征值拉姆达应该取最小的结论</a:t>
            </a:r>
            <a:endParaRPr lang="en-US" altLang="zh-CN" sz="1200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72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进而可以根据之间</a:t>
            </a:r>
            <a:r>
              <a:rPr lang="en-US" altLang="zh-CN" dirty="0"/>
              <a:t>z</a:t>
            </a:r>
            <a:r>
              <a:rPr lang="zh-CN" altLang="en-US" dirty="0"/>
              <a:t>的定义，求得解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（通过把所有元素除以最后一个元素的方式，使最后一个元素为</a:t>
            </a:r>
            <a:r>
              <a:rPr lang="en-US" altLang="zh-CN" dirty="0"/>
              <a:t>1</a:t>
            </a:r>
            <a:r>
              <a:rPr lang="zh-CN" altLang="en-US" dirty="0"/>
              <a:t>，从而求得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200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77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A4FFE01-407D-4741-4012-066DD33DD7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747262"/>
              </p:ext>
            </p:extLst>
          </p:nvPr>
        </p:nvGraphicFramePr>
        <p:xfrm>
          <a:off x="2940050" y="4476750"/>
          <a:ext cx="9779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77760" imgH="190440" progId="Equation.DSMT4">
                  <p:embed/>
                </p:oleObj>
              </mc:Choice>
              <mc:Fallback>
                <p:oleObj name="Equation" r:id="rId3" imgW="977760" imgH="1904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7A4FFE01-407D-4741-4012-066DD33DD7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0050" y="4476750"/>
                        <a:ext cx="9779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82CDFA3-BD01-80BD-8BA2-9D3AC7A2FD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619985"/>
              </p:ext>
            </p:extLst>
          </p:nvPr>
        </p:nvGraphicFramePr>
        <p:xfrm>
          <a:off x="2940050" y="4476750"/>
          <a:ext cx="9779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77760" imgH="190440" progId="Equation.DSMT4">
                  <p:embed/>
                </p:oleObj>
              </mc:Choice>
              <mc:Fallback>
                <p:oleObj name="Equation" r:id="rId5" imgW="977760" imgH="1904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782CDFA3-BD01-80BD-8BA2-9D3AC7A2FD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0050" y="4476750"/>
                        <a:ext cx="9779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4621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图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2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、图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3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和图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4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分别显示了三个数据集下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TLS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和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OLS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的</a:t>
            </a:r>
            <a:r>
              <a:rPr lang="en-US" altLang="zh-CN" b="0" i="0" dirty="0" err="1">
                <a:solidFill>
                  <a:srgbClr val="2A2B2E"/>
                </a:solidFill>
                <a:effectLst/>
                <a:latin typeface="PingFang SC"/>
              </a:rPr>
              <a:t>rmse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随训练数据集大小的变化。研究这些数字可以发现三个重要的现象。首先，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TLS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和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OLS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的</a:t>
            </a:r>
            <a:r>
              <a:rPr lang="en-US" altLang="zh-CN" b="0" i="0" dirty="0" err="1">
                <a:solidFill>
                  <a:srgbClr val="2A2B2E"/>
                </a:solidFill>
                <a:effectLst/>
                <a:latin typeface="PingFang SC"/>
              </a:rPr>
              <a:t>rmse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都降低了，因为有更多的训练样本可用，因此，更多的信息被纳入模型训练。其次，当只使用少量的训练样本时，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OLS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优于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TLS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。（注意，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TLS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需要求解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(9)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中的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ε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、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E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和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w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，而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OLS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只需要求解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(2)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中的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w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。）由于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TLS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涉及更多的问题未知数，它对过拟合的鲁棒性较差，需要更多的训练样本来可靠地确定所有未知数。第三，当训练数据集足够大时，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TLS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比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OLS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更准确，这与我们对图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1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的观察一致。</a:t>
            </a:r>
            <a:endParaRPr lang="en-US" altLang="zh-CN" sz="1200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7</a:t>
            </a:fld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A4FFE01-407D-4741-4012-066DD33DD7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747262"/>
              </p:ext>
            </p:extLst>
          </p:nvPr>
        </p:nvGraphicFramePr>
        <p:xfrm>
          <a:off x="2940050" y="4476750"/>
          <a:ext cx="9779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77760" imgH="190440" progId="Equation.DSMT4">
                  <p:embed/>
                </p:oleObj>
              </mc:Choice>
              <mc:Fallback>
                <p:oleObj name="Equation" r:id="rId3" imgW="977760" imgH="1904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7A4FFE01-407D-4741-4012-066DD33DD7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0050" y="4476750"/>
                        <a:ext cx="9779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82CDFA3-BD01-80BD-8BA2-9D3AC7A2FD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619985"/>
              </p:ext>
            </p:extLst>
          </p:nvPr>
        </p:nvGraphicFramePr>
        <p:xfrm>
          <a:off x="2940050" y="4476750"/>
          <a:ext cx="9779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77760" imgH="190440" progId="Equation.DSMT4">
                  <p:embed/>
                </p:oleObj>
              </mc:Choice>
              <mc:Fallback>
                <p:oleObj name="Equation" r:id="rId5" imgW="977760" imgH="1904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782CDFA3-BD01-80BD-8BA2-9D3AC7A2FD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0050" y="4476750"/>
                        <a:ext cx="9779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306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A4FFE01-407D-4741-4012-066DD33DD7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747262"/>
              </p:ext>
            </p:extLst>
          </p:nvPr>
        </p:nvGraphicFramePr>
        <p:xfrm>
          <a:off x="2940050" y="4476750"/>
          <a:ext cx="9779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77760" imgH="190440" progId="Equation.DSMT4">
                  <p:embed/>
                </p:oleObj>
              </mc:Choice>
              <mc:Fallback>
                <p:oleObj name="Equation" r:id="rId3" imgW="977760" imgH="1904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7A4FFE01-407D-4741-4012-066DD33DD7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0050" y="4476750"/>
                        <a:ext cx="9779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82CDFA3-BD01-80BD-8BA2-9D3AC7A2FD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619985"/>
              </p:ext>
            </p:extLst>
          </p:nvPr>
        </p:nvGraphicFramePr>
        <p:xfrm>
          <a:off x="2940050" y="4476750"/>
          <a:ext cx="9779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77760" imgH="190440" progId="Equation.DSMT4">
                  <p:embed/>
                </p:oleObj>
              </mc:Choice>
              <mc:Fallback>
                <p:oleObj name="Equation" r:id="rId5" imgW="977760" imgH="1904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782CDFA3-BD01-80BD-8BA2-9D3AC7A2FD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0050" y="4476750"/>
                        <a:ext cx="9779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9242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2836-B4D7-4770-98E6-81EAE42B77E4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.png"/><Relationship Id="rId7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1.bin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4075" y="2079433"/>
            <a:ext cx="10483850" cy="1925411"/>
          </a:xfrm>
        </p:spPr>
        <p:txBody>
          <a:bodyPr anchor="ctr"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4000" b="1" dirty="0">
                <a:solidFill>
                  <a:srgbClr val="C0000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Robust Battery Lifetime Prediction with Noisy Measurements by Total-Least-Squares Regression</a:t>
            </a:r>
            <a:endParaRPr lang="zh-CN" altLang="en-US" sz="4000" b="1" dirty="0">
              <a:solidFill>
                <a:srgbClr val="C00000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9C8B4848-7514-43E6-8BA1-4F2854650765}" type="slidenum">
              <a:rPr lang="zh-CN" altLang="en-US" smtClean="0"/>
              <a:t>1</a:t>
            </a:fld>
            <a:r>
              <a:rPr lang="zh-CN" altLang="en-US" dirty="0"/>
              <a:t>页</a:t>
            </a:r>
          </a:p>
          <a:p>
            <a:r>
              <a:rPr lang="zh-CN" altLang="en-US" dirty="0"/>
              <a:t>共</a:t>
            </a:r>
            <a:r>
              <a:rPr lang="en-US" altLang="zh-CN" dirty="0"/>
              <a:t>9</a:t>
            </a:r>
            <a:r>
              <a:rPr lang="zh-CN" altLang="en-US" dirty="0"/>
              <a:t>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7"/>
          <p:cNvSpPr>
            <a:spLocks noGrp="1"/>
          </p:cNvSpPr>
          <p:nvPr/>
        </p:nvSpPr>
        <p:spPr>
          <a:xfrm>
            <a:off x="1027713" y="498230"/>
            <a:ext cx="7496527" cy="740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ts val="5900"/>
              </a:lnSpc>
              <a:buNone/>
              <a:defRPr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algn="l">
              <a:lnSpc>
                <a:spcPts val="52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LEAST SQUARES  </a:t>
            </a:r>
            <a:r>
              <a:rPr lang="zh-CN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最小二乘法</a:t>
            </a:r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A6D00D6-C808-258D-734B-A27AF9934EC6}"/>
                  </a:ext>
                </a:extLst>
              </p:cNvPr>
              <p:cNvSpPr txBox="1"/>
              <p:nvPr/>
            </p:nvSpPr>
            <p:spPr>
              <a:xfrm>
                <a:off x="1027713" y="1595427"/>
                <a:ext cx="6814457" cy="4205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考虑超定矩阵方程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Ax=b</a:t>
                </a:r>
                <a:r>
                  <a:rPr lang="zh-CN" altLang="en-US" dirty="0"/>
                  <a:t>，其中</a:t>
                </a:r>
                <a:r>
                  <a:rPr lang="en-US" altLang="zh-CN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假设数据向量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/>
                  <a:t>存在观测误差或噪声：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引入矫正向量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dirty="0"/>
                  <a:t>使得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=b+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4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CN" sz="2400" b="0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</m:oMath>
                </a14:m>
                <a:r>
                  <a:rPr lang="zh-CN" altLang="en-US" sz="24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=Ax-b</a:t>
                </a:r>
                <a:r>
                  <a:rPr lang="zh-CN" altLang="en-US" dirty="0"/>
                  <a:t>正是矩阵方程</a:t>
                </a:r>
                <a:r>
                  <a:rPr lang="en-US" altLang="zh-CN" sz="24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Ax=b</a:t>
                </a:r>
                <a:r>
                  <a:rPr lang="zh-CN" altLang="en-US" dirty="0"/>
                  <a:t>两边的误差向量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LS</a:t>
                </a:r>
                <a:r>
                  <a:rPr lang="zh-CN" altLang="en-US" dirty="0"/>
                  <a:t>的中心思想是求解向量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/>
                  <a:t>，使得平方误差和                        极小化：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A6D00D6-C808-258D-734B-A27AF9934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713" y="1595427"/>
                <a:ext cx="6814457" cy="4205126"/>
              </a:xfrm>
              <a:prstGeom prst="rect">
                <a:avLst/>
              </a:prstGeom>
              <a:blipFill>
                <a:blip r:embed="rId3"/>
                <a:stretch>
                  <a:fillRect l="-806" r="-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CAD9BD8A-9B22-5CAB-99BE-C8EA51D4A7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022206"/>
              </p:ext>
            </p:extLst>
          </p:nvPr>
        </p:nvGraphicFramePr>
        <p:xfrm>
          <a:off x="5607050" y="3888468"/>
          <a:ext cx="11795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1320" imgH="241200" progId="Equation.DSMT4">
                  <p:embed/>
                </p:oleObj>
              </mc:Choice>
              <mc:Fallback>
                <p:oleObj name="Equation" r:id="rId4" imgW="571320" imgH="2412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CAD9BD8A-9B22-5CAB-99BE-C8EA51D4A7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07050" y="3888468"/>
                        <a:ext cx="1179513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DF18A25-927B-C1CA-2C1C-52F835C0F5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95362"/>
              </p:ext>
            </p:extLst>
          </p:nvPr>
        </p:nvGraphicFramePr>
        <p:xfrm>
          <a:off x="2403475" y="4539343"/>
          <a:ext cx="474503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60440" imgH="279360" progId="Equation.DSMT4">
                  <p:embed/>
                </p:oleObj>
              </mc:Choice>
              <mc:Fallback>
                <p:oleObj name="Equation" r:id="rId6" imgW="2260440" imgH="27936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DDF18A25-927B-C1CA-2C1C-52F835C0F5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03475" y="4539343"/>
                        <a:ext cx="4745038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B80069-F579-9FF0-6B29-A387569D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9C8B4848-7514-43E6-8BA1-4F2854650765}" type="slidenum">
              <a:rPr lang="zh-CN" altLang="en-US" smtClean="0"/>
              <a:pPr/>
              <a:t>2</a:t>
            </a:fld>
            <a:r>
              <a:rPr lang="zh-CN" altLang="en-US" dirty="0"/>
              <a:t>页</a:t>
            </a:r>
          </a:p>
          <a:p>
            <a:r>
              <a:rPr lang="zh-CN" altLang="en-US" dirty="0"/>
              <a:t>共</a:t>
            </a:r>
            <a:r>
              <a:rPr lang="en-US" altLang="zh-CN" dirty="0"/>
              <a:t>9</a:t>
            </a:r>
            <a:r>
              <a:rPr lang="zh-CN" altLang="en-US" dirty="0"/>
              <a:t>页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008DC7D-E72F-55E0-706A-97F9EF3A4C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557709"/>
              </p:ext>
            </p:extLst>
          </p:nvPr>
        </p:nvGraphicFramePr>
        <p:xfrm>
          <a:off x="4391025" y="1770743"/>
          <a:ext cx="266858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3880" imgH="228600" progId="Equation.DSMT4">
                  <p:embed/>
                </p:oleObj>
              </mc:Choice>
              <mc:Fallback>
                <p:oleObj name="Equation" r:id="rId8" imgW="1523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91025" y="1770743"/>
                        <a:ext cx="2668588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218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35B08CB-822F-3E9E-5F1A-14E453574CDB}"/>
              </a:ext>
            </a:extLst>
          </p:cNvPr>
          <p:cNvSpPr txBox="1"/>
          <p:nvPr/>
        </p:nvSpPr>
        <p:spPr>
          <a:xfrm>
            <a:off x="1075752" y="1337138"/>
            <a:ext cx="3596059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基本思想</a:t>
            </a:r>
            <a:r>
              <a:rPr lang="zh-CN" altLang="en-US" sz="2000" dirty="0"/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+∆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+∆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/>
              <a:t> </a:t>
            </a:r>
            <a:r>
              <a:rPr lang="en-US" altLang="zh-CN" sz="2400" b="1" dirty="0"/>
              <a:t>          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ADA52BEB-24AA-412A-4A6A-C5542B816926}"/>
              </a:ext>
            </a:extLst>
          </p:cNvPr>
          <p:cNvSpPr/>
          <p:nvPr/>
        </p:nvSpPr>
        <p:spPr>
          <a:xfrm>
            <a:off x="4671811" y="1661810"/>
            <a:ext cx="544286" cy="20981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BC906B9-FC1D-1DD4-E025-3E3B12461F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259611"/>
              </p:ext>
            </p:extLst>
          </p:nvPr>
        </p:nvGraphicFramePr>
        <p:xfrm>
          <a:off x="5537614" y="1549364"/>
          <a:ext cx="10128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33160" imgH="228600" progId="Equation.DSMT4">
                  <p:embed/>
                </p:oleObj>
              </mc:Choice>
              <mc:Fallback>
                <p:oleObj name="Equation" r:id="rId3" imgW="53316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BC906B9-FC1D-1DD4-E025-3E3B12461F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37614" y="1549364"/>
                        <a:ext cx="1012825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9367D52-7277-51B1-D23B-D73BE376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9C8B4848-7514-43E6-8BA1-4F2854650765}" type="slidenum">
              <a:rPr lang="zh-CN" altLang="en-US" smtClean="0"/>
              <a:pPr/>
              <a:t>3</a:t>
            </a:fld>
            <a:r>
              <a:rPr lang="zh-CN" altLang="en-US" dirty="0"/>
              <a:t>页</a:t>
            </a:r>
          </a:p>
          <a:p>
            <a:r>
              <a:rPr lang="zh-CN" altLang="en-US" dirty="0"/>
              <a:t>共</a:t>
            </a:r>
            <a:r>
              <a:rPr lang="en-US" altLang="zh-CN" dirty="0"/>
              <a:t>6</a:t>
            </a:r>
            <a:r>
              <a:rPr lang="zh-CN" altLang="en-US" dirty="0"/>
              <a:t>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86CC11-FB79-0B5E-82B4-241AA33DA13D}"/>
              </a:ext>
            </a:extLst>
          </p:cNvPr>
          <p:cNvSpPr txBox="1"/>
          <p:nvPr/>
        </p:nvSpPr>
        <p:spPr>
          <a:xfrm>
            <a:off x="1027713" y="2019935"/>
            <a:ext cx="9019801" cy="1002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们希望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尽可能小，则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TLS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问题可</a:t>
            </a:r>
            <a:r>
              <a:rPr lang="zh-CN" altLang="en-US" dirty="0"/>
              <a:t>表示为约束优化问题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                                                                  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s.t.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+∆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+∆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705BDF4-682C-9B18-DFE7-13D73AF4FB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327336"/>
              </p:ext>
            </p:extLst>
          </p:nvPr>
        </p:nvGraphicFramePr>
        <p:xfrm>
          <a:off x="2100677" y="2576320"/>
          <a:ext cx="25479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58640" imgH="304560" progId="Equation.DSMT4">
                  <p:embed/>
                </p:oleObj>
              </mc:Choice>
              <mc:Fallback>
                <p:oleObj name="Equation" r:id="rId5" imgW="1358640" imgH="30456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705BDF4-682C-9B18-DFE7-13D73AF4FB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00677" y="2576320"/>
                        <a:ext cx="2547937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6FB32500-8328-6CE9-6A12-2B25E9D6D3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936851"/>
              </p:ext>
            </p:extLst>
          </p:nvPr>
        </p:nvGraphicFramePr>
        <p:xfrm>
          <a:off x="1578389" y="3714787"/>
          <a:ext cx="67310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352680" imgH="241200" progId="Equation.DSMT4">
                  <p:embed/>
                </p:oleObj>
              </mc:Choice>
              <mc:Fallback>
                <p:oleObj name="Equation" r:id="rId7" imgW="3352680" imgH="24120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6FB32500-8328-6CE9-6A12-2B25E9D6D3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78389" y="3714787"/>
                        <a:ext cx="6731000" cy="484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CB003E2C-04AC-B5F3-ECAF-998E74A9FFB0}"/>
              </a:ext>
            </a:extLst>
          </p:cNvPr>
          <p:cNvSpPr txBox="1"/>
          <p:nvPr/>
        </p:nvSpPr>
        <p:spPr>
          <a:xfrm>
            <a:off x="1075752" y="3235520"/>
            <a:ext cx="620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可以使用拉格朗日乘子法求解，定义目标函数：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9495D3A-998E-DAE3-4303-F32863274D55}"/>
              </a:ext>
            </a:extLst>
          </p:cNvPr>
          <p:cNvSpPr txBox="1"/>
          <p:nvPr/>
        </p:nvSpPr>
        <p:spPr>
          <a:xfrm>
            <a:off x="1075752" y="4309066"/>
            <a:ext cx="547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其中</a:t>
            </a:r>
            <a:r>
              <a:rPr lang="el-GR" altLang="zh-CN" i="1" dirty="0"/>
              <a:t>λ</a:t>
            </a:r>
            <a:r>
              <a:rPr lang="zh-CN" altLang="en-US" dirty="0"/>
              <a:t>是拉格朗日乘子，             </a:t>
            </a:r>
            <a:r>
              <a:rPr lang="en-US" altLang="zh-CN" dirty="0"/>
              <a:t>,</a:t>
            </a:r>
            <a:r>
              <a:rPr lang="zh-CN" altLang="en-US" dirty="0"/>
              <a:t>根据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KKT</a:t>
            </a:r>
            <a:r>
              <a:rPr lang="zh-CN" altLang="en-US" dirty="0"/>
              <a:t>条件有：</a:t>
            </a: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9969434F-C97B-1414-8B51-43BBC3BA31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701670"/>
              </p:ext>
            </p:extLst>
          </p:nvPr>
        </p:nvGraphicFramePr>
        <p:xfrm>
          <a:off x="3480159" y="4304829"/>
          <a:ext cx="741342" cy="329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57200" imgH="203040" progId="Equation.DSMT4">
                  <p:embed/>
                </p:oleObj>
              </mc:Choice>
              <mc:Fallback>
                <p:oleObj name="Equation" r:id="rId9" imgW="457200" imgH="20304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9969434F-C97B-1414-8B51-43BBC3BA31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80159" y="4304829"/>
                        <a:ext cx="741342" cy="329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1B8E22BB-AF46-9F49-B763-F34235F850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73483"/>
              </p:ext>
            </p:extLst>
          </p:nvPr>
        </p:nvGraphicFramePr>
        <p:xfrm>
          <a:off x="1737139" y="4787937"/>
          <a:ext cx="16637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914400" imgH="203040" progId="Equation.DSMT4">
                  <p:embed/>
                </p:oleObj>
              </mc:Choice>
              <mc:Fallback>
                <p:oleObj name="Equation" r:id="rId11" imgW="914400" imgH="20304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1B8E22BB-AF46-9F49-B763-F34235F850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37139" y="4787937"/>
                        <a:ext cx="1663700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12C828E5-AF9E-109A-29A9-DAD54784B5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314129"/>
              </p:ext>
            </p:extLst>
          </p:nvPr>
        </p:nvGraphicFramePr>
        <p:xfrm>
          <a:off x="3827158" y="4788595"/>
          <a:ext cx="1556471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749160" imgH="177480" progId="Equation.DSMT4">
                  <p:embed/>
                </p:oleObj>
              </mc:Choice>
              <mc:Fallback>
                <p:oleObj name="Equation" r:id="rId13" imgW="749160" imgH="17748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12C828E5-AF9E-109A-29A9-DAD54784B5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27158" y="4788595"/>
                        <a:ext cx="1556471" cy="36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79390AD9-E2C9-B291-F92B-CD31EB5828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996457"/>
              </p:ext>
            </p:extLst>
          </p:nvPr>
        </p:nvGraphicFramePr>
        <p:xfrm>
          <a:off x="5694624" y="4788595"/>
          <a:ext cx="2169826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193760" imgH="203040" progId="Equation.DSMT4">
                  <p:embed/>
                </p:oleObj>
              </mc:Choice>
              <mc:Fallback>
                <p:oleObj name="Equation" r:id="rId15" imgW="1193760" imgH="20304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79390AD9-E2C9-B291-F92B-CD31EB5828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94624" y="4788595"/>
                        <a:ext cx="2169826" cy="36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5DEB2EE3-7D93-F4BD-7EE0-06B9F60DAC96}"/>
              </a:ext>
            </a:extLst>
          </p:cNvPr>
          <p:cNvSpPr txBox="1"/>
          <p:nvPr/>
        </p:nvSpPr>
        <p:spPr>
          <a:xfrm>
            <a:off x="1075752" y="5433364"/>
            <a:ext cx="139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进而得：</a:t>
            </a:r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2342F2E4-AA8F-8387-2903-9B55B12F2C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602245"/>
              </p:ext>
            </p:extLst>
          </p:nvPr>
        </p:nvGraphicFramePr>
        <p:xfrm>
          <a:off x="2239613" y="5338528"/>
          <a:ext cx="1573482" cy="775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876240" imgH="431640" progId="Equation.DSMT4">
                  <p:embed/>
                </p:oleObj>
              </mc:Choice>
              <mc:Fallback>
                <p:oleObj name="Equation" r:id="rId17" imgW="876240" imgH="43164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2342F2E4-AA8F-8387-2903-9B55B12F2C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39613" y="5338528"/>
                        <a:ext cx="1573482" cy="775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70090A07-B824-0846-8ECA-B4B5339230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641445"/>
              </p:ext>
            </p:extLst>
          </p:nvPr>
        </p:nvGraphicFramePr>
        <p:xfrm>
          <a:off x="4070163" y="5300782"/>
          <a:ext cx="1973863" cy="780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155600" imgH="457200" progId="Equation.DSMT4">
                  <p:embed/>
                </p:oleObj>
              </mc:Choice>
              <mc:Fallback>
                <p:oleObj name="Equation" r:id="rId19" imgW="1155600" imgH="45720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70090A07-B824-0846-8ECA-B4B5339230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070163" y="5300782"/>
                        <a:ext cx="1973863" cy="7808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占位符 17">
            <a:extLst>
              <a:ext uri="{FF2B5EF4-FFF2-40B4-BE49-F238E27FC236}">
                <a16:creationId xmlns:a16="http://schemas.microsoft.com/office/drawing/2014/main" id="{D82AEC9E-3A60-B0C5-FD64-77F35C03A584}"/>
              </a:ext>
            </a:extLst>
          </p:cNvPr>
          <p:cNvSpPr>
            <a:spLocks noGrp="1"/>
          </p:cNvSpPr>
          <p:nvPr/>
        </p:nvSpPr>
        <p:spPr>
          <a:xfrm>
            <a:off x="1027713" y="498230"/>
            <a:ext cx="7496527" cy="740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ts val="5900"/>
              </a:lnSpc>
              <a:buNone/>
              <a:defRPr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algn="l">
              <a:lnSpc>
                <a:spcPts val="52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TOTAL LEAST SQUARES  </a:t>
            </a: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  <a:cs typeface="Arial" panose="020B0604020202020204" pitchFamily="34" charset="0"/>
              </a:rPr>
              <a:t>总体</a:t>
            </a:r>
            <a:r>
              <a:rPr lang="zh-CN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最小二乘法</a:t>
            </a:r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66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35B08CB-822F-3E9E-5F1A-14E453574CDB}"/>
              </a:ext>
            </a:extLst>
          </p:cNvPr>
          <p:cNvSpPr txBox="1"/>
          <p:nvPr/>
        </p:nvSpPr>
        <p:spPr>
          <a:xfrm>
            <a:off x="1015521" y="692115"/>
            <a:ext cx="4665516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将得到的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∆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和∆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带入到目标函数：</a:t>
            </a:r>
            <a:r>
              <a:rPr lang="en-US" altLang="zh-CN" b="1" dirty="0"/>
              <a:t>       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9367D52-7277-51B1-D23B-D73BE376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9C8B4848-7514-43E6-8BA1-4F2854650765}" type="slidenum">
              <a:rPr lang="zh-CN" altLang="en-US" smtClean="0"/>
              <a:pPr/>
              <a:t>4</a:t>
            </a:fld>
            <a:r>
              <a:rPr lang="zh-CN" altLang="en-US" dirty="0"/>
              <a:t>页</a:t>
            </a:r>
          </a:p>
          <a:p>
            <a:r>
              <a:rPr lang="zh-CN" altLang="en-US" dirty="0"/>
              <a:t>共</a:t>
            </a:r>
            <a:r>
              <a:rPr lang="en-US" altLang="zh-CN" dirty="0"/>
              <a:t>6</a:t>
            </a:r>
            <a:r>
              <a:rPr lang="zh-CN" altLang="en-US" dirty="0"/>
              <a:t>页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EC7CC93-F9CD-36D1-1B05-A72F3A1204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4336" y="1253674"/>
          <a:ext cx="6576604" cy="830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19440" imgH="457200" progId="Equation.DSMT4">
                  <p:embed/>
                </p:oleObj>
              </mc:Choice>
              <mc:Fallback>
                <p:oleObj name="Equation" r:id="rId3" imgW="3619440" imgH="4572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BEC7CC93-F9CD-36D1-1B05-A72F3A1204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4336" y="1253674"/>
                        <a:ext cx="6576604" cy="8307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1A7895D-536B-4BB1-B3D7-1A4990A833F6}"/>
              </a:ext>
            </a:extLst>
          </p:cNvPr>
          <p:cNvSpPr txBox="1"/>
          <p:nvPr/>
        </p:nvSpPr>
        <p:spPr>
          <a:xfrm>
            <a:off x="1015520" y="2182374"/>
            <a:ext cx="225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此时，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TLS</a:t>
            </a:r>
            <a:r>
              <a:rPr lang="zh-CN" altLang="en-US" dirty="0"/>
              <a:t>问题变为：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68D75FE-58F5-1910-D0DF-3B1B79E28E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9593" y="2412692"/>
          <a:ext cx="1522508" cy="74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39600" imgH="457200" progId="Equation.DSMT4">
                  <p:embed/>
                </p:oleObj>
              </mc:Choice>
              <mc:Fallback>
                <p:oleObj name="Equation" r:id="rId5" imgW="939600" imgH="4572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68D75FE-58F5-1910-D0DF-3B1B79E28E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89593" y="2412692"/>
                        <a:ext cx="1522508" cy="74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0C8000B8-45C6-B022-5255-3EEE9E3902E3}"/>
              </a:ext>
            </a:extLst>
          </p:cNvPr>
          <p:cNvSpPr txBox="1"/>
          <p:nvPr/>
        </p:nvSpPr>
        <p:spPr>
          <a:xfrm>
            <a:off x="1015520" y="3360202"/>
            <a:ext cx="363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令                                                 ，则                                                    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8FD65D2A-9061-28F1-2D35-3C01C7A73E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6519" y="3256786"/>
          <a:ext cx="2490552" cy="685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52480" imgH="482400" progId="Equation.DSMT4">
                  <p:embed/>
                </p:oleObj>
              </mc:Choice>
              <mc:Fallback>
                <p:oleObj name="Equation" r:id="rId7" imgW="1752480" imgH="4824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8FD65D2A-9061-28F1-2D35-3C01C7A73E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96519" y="3256786"/>
                        <a:ext cx="2490552" cy="685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5C3F722F-84A3-96D1-1C53-7CD7BD3DFE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5673" y="3179748"/>
          <a:ext cx="2859844" cy="740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65080" imgH="457200" progId="Equation.DSMT4">
                  <p:embed/>
                </p:oleObj>
              </mc:Choice>
              <mc:Fallback>
                <p:oleObj name="Equation" r:id="rId9" imgW="1765080" imgH="4572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5C3F722F-84A3-96D1-1C53-7CD7BD3DFE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95673" y="3179748"/>
                        <a:ext cx="2859844" cy="740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4E2310CF-C9B5-1AC6-709A-B7054EEE62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1950" y="4591673"/>
          <a:ext cx="1782634" cy="733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15920" imgH="419040" progId="Equation.DSMT4">
                  <p:embed/>
                </p:oleObj>
              </mc:Choice>
              <mc:Fallback>
                <p:oleObj name="Equation" r:id="rId11" imgW="1015920" imgH="4190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4E2310CF-C9B5-1AC6-709A-B7054EEE62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41950" y="4591673"/>
                        <a:ext cx="1782634" cy="733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57A15D88-57F1-4597-2CB6-D09F02FF7B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91696" y="4792144"/>
          <a:ext cx="11922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60240" imgH="228600" progId="Equation.DSMT4">
                  <p:embed/>
                </p:oleObj>
              </mc:Choice>
              <mc:Fallback>
                <p:oleObj name="Equation" r:id="rId13" imgW="660240" imgH="2286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57A15D88-57F1-4597-2CB6-D09F02FF7B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91696" y="4792144"/>
                        <a:ext cx="1192212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9E686116-F570-2151-77F0-CF539CFE212D}"/>
              </a:ext>
            </a:extLst>
          </p:cNvPr>
          <p:cNvSpPr txBox="1"/>
          <p:nvPr/>
        </p:nvSpPr>
        <p:spPr>
          <a:xfrm>
            <a:off x="1015520" y="4222341"/>
            <a:ext cx="299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Reyleigh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-Ritz</a:t>
            </a:r>
            <a:r>
              <a:rPr lang="zh-CN" altLang="en-US" dirty="0"/>
              <a:t>定理知：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01AB9C5-2ACF-1D06-01EB-3EBC34BBCD98}"/>
              </a:ext>
            </a:extLst>
          </p:cNvPr>
          <p:cNvSpPr txBox="1"/>
          <p:nvPr/>
        </p:nvSpPr>
        <p:spPr>
          <a:xfrm>
            <a:off x="1015520" y="557637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/>
              <a:t>解向量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dirty="0"/>
              <a:t>为矩阵</a:t>
            </a:r>
            <a:r>
              <a:rPr lang="en-US" altLang="zh-CN" dirty="0"/>
              <a:t>B</a:t>
            </a:r>
            <a:r>
              <a:rPr lang="zh-CN" altLang="en-US" dirty="0"/>
              <a:t>最小特征值</a:t>
            </a:r>
            <a:r>
              <a:rPr lang="el-GR" altLang="zh-CN" dirty="0"/>
              <a:t>λ</a:t>
            </a:r>
            <a:r>
              <a:rPr lang="en-US" altLang="zh-CN" sz="1200" dirty="0"/>
              <a:t>min</a:t>
            </a:r>
            <a:r>
              <a:rPr lang="zh-CN" altLang="en-US" dirty="0"/>
              <a:t>对应的特征向量。</a:t>
            </a:r>
          </a:p>
        </p:txBody>
      </p:sp>
    </p:spTree>
    <p:extLst>
      <p:ext uri="{BB962C8B-B14F-4D97-AF65-F5344CB8AC3E}">
        <p14:creationId xmlns:p14="http://schemas.microsoft.com/office/powerpoint/2010/main" val="314299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9367D52-7277-51B1-D23B-D73BE376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9C8B4848-7514-43E6-8BA1-4F2854650765}" type="slidenum">
              <a:rPr lang="zh-CN" altLang="en-US" smtClean="0"/>
              <a:pPr/>
              <a:t>5</a:t>
            </a:fld>
            <a:r>
              <a:rPr lang="zh-CN" altLang="en-US" dirty="0"/>
              <a:t>页</a:t>
            </a:r>
          </a:p>
          <a:p>
            <a:r>
              <a:rPr lang="zh-CN" altLang="en-US" dirty="0"/>
              <a:t>共</a:t>
            </a:r>
            <a:r>
              <a:rPr lang="en-US" altLang="zh-CN" dirty="0"/>
              <a:t>6</a:t>
            </a:r>
            <a:r>
              <a:rPr lang="zh-CN" altLang="en-US" dirty="0"/>
              <a:t>页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EAD248E-33B3-5140-3377-19DF5E0911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6811" y="994929"/>
          <a:ext cx="1522412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77760" imgH="711000" progId="Equation.DSMT4">
                  <p:embed/>
                </p:oleObj>
              </mc:Choice>
              <mc:Fallback>
                <p:oleObj name="Equation" r:id="rId3" imgW="977760" imgH="7110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BEAD248E-33B3-5140-3377-19DF5E0911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66811" y="994929"/>
                        <a:ext cx="1522412" cy="11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5A631AAB-DE28-FBCF-C4AD-811A06720F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3286" y="871104"/>
          <a:ext cx="1495425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02960" imgH="939600" progId="Equation.DSMT4">
                  <p:embed/>
                </p:oleObj>
              </mc:Choice>
              <mc:Fallback>
                <p:oleObj name="Equation" r:id="rId5" imgW="1002960" imgH="9396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5A631AAB-DE28-FBCF-C4AD-811A06720F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63286" y="871104"/>
                        <a:ext cx="1495425" cy="1398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箭头: 右 9">
            <a:extLst>
              <a:ext uri="{FF2B5EF4-FFF2-40B4-BE49-F238E27FC236}">
                <a16:creationId xmlns:a16="http://schemas.microsoft.com/office/drawing/2014/main" id="{0A8D8D26-0F3B-DC84-E841-2D1E59821C6D}"/>
              </a:ext>
            </a:extLst>
          </p:cNvPr>
          <p:cNvSpPr/>
          <p:nvPr/>
        </p:nvSpPr>
        <p:spPr>
          <a:xfrm>
            <a:off x="4949550" y="1480262"/>
            <a:ext cx="544286" cy="18055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883704-95A1-DAD5-C921-34AD88583D7B}"/>
              </a:ext>
            </a:extLst>
          </p:cNvPr>
          <p:cNvSpPr txBox="1"/>
          <p:nvPr/>
        </p:nvSpPr>
        <p:spPr>
          <a:xfrm>
            <a:off x="1058885" y="2408625"/>
            <a:ext cx="7861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其中，      表示向量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个元素。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1D7CC24-DA34-119D-B65A-8F6771F17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464054"/>
              </p:ext>
            </p:extLst>
          </p:nvPr>
        </p:nvGraphicFramePr>
        <p:xfrm>
          <a:off x="1805771" y="2402335"/>
          <a:ext cx="2476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9680" imgH="228600" progId="Equation.DSMT4">
                  <p:embed/>
                </p:oleObj>
              </mc:Choice>
              <mc:Fallback>
                <p:oleObj name="Equation" r:id="rId7" imgW="139680" imgH="2286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D7CC24-DA34-119D-B65A-8F6771F171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05771" y="2402335"/>
                        <a:ext cx="24765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125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7"/>
          <p:cNvSpPr>
            <a:spLocks noGrp="1"/>
          </p:cNvSpPr>
          <p:nvPr/>
        </p:nvSpPr>
        <p:spPr>
          <a:xfrm>
            <a:off x="1027713" y="512768"/>
            <a:ext cx="8827487" cy="740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ts val="5900"/>
              </a:lnSpc>
              <a:buNone/>
              <a:defRPr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algn="l">
              <a:lnSpc>
                <a:spcPts val="52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C0000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实验结果</a:t>
            </a:r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9367D52-7277-51B1-D23B-D73BE376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9C8B4848-7514-43E6-8BA1-4F2854650765}" type="slidenum">
              <a:rPr lang="zh-CN" altLang="en-US" smtClean="0"/>
              <a:pPr/>
              <a:t>6</a:t>
            </a:fld>
            <a:r>
              <a:rPr lang="zh-CN" altLang="en-US" dirty="0"/>
              <a:t>页</a:t>
            </a:r>
          </a:p>
          <a:p>
            <a:r>
              <a:rPr lang="zh-CN" altLang="en-US" dirty="0"/>
              <a:t>共</a:t>
            </a:r>
            <a:r>
              <a:rPr lang="en-US" altLang="zh-CN" dirty="0"/>
              <a:t>9</a:t>
            </a:r>
            <a:r>
              <a:rPr lang="zh-CN" altLang="en-US" dirty="0"/>
              <a:t>页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D959042-079E-1B9E-F100-88768EC10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141" y="3413384"/>
            <a:ext cx="6921090" cy="269501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EA87EAE-467E-CB04-4A4C-B245DF87D0E2}"/>
              </a:ext>
            </a:extLst>
          </p:cNvPr>
          <p:cNvSpPr txBox="1"/>
          <p:nvPr/>
        </p:nvSpPr>
        <p:spPr>
          <a:xfrm>
            <a:off x="1027713" y="1408665"/>
            <a:ext cx="8285252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使用三个基于商用锂离子电池的公共数据集，分别由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41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个、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43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个和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40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个样本组成。</a:t>
            </a:r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2A2B2E"/>
                </a:solidFill>
                <a:latin typeface="PingFang SC"/>
              </a:rPr>
              <a:t>这些数据集总共提取了</a:t>
            </a:r>
            <a:r>
              <a:rPr lang="en-US" altLang="zh-CN" dirty="0">
                <a:solidFill>
                  <a:srgbClr val="2A2B2E"/>
                </a:solidFill>
                <a:latin typeface="PingFang SC"/>
              </a:rPr>
              <a:t>20</a:t>
            </a:r>
            <a:r>
              <a:rPr lang="zh-CN" altLang="zh-CN" dirty="0">
                <a:solidFill>
                  <a:srgbClr val="2A2B2E"/>
                </a:solidFill>
                <a:latin typeface="PingFang SC"/>
              </a:rPr>
              <a:t>个特征，我们进一步根据领域专业知识手动选择了</a:t>
            </a:r>
            <a:r>
              <a:rPr lang="en-US" altLang="zh-CN" dirty="0">
                <a:solidFill>
                  <a:srgbClr val="2A2B2E"/>
                </a:solidFill>
                <a:latin typeface="PingFang SC"/>
              </a:rPr>
              <a:t>5</a:t>
            </a:r>
            <a:r>
              <a:rPr lang="zh-CN" altLang="zh-CN" dirty="0">
                <a:solidFill>
                  <a:srgbClr val="2A2B2E"/>
                </a:solidFill>
                <a:latin typeface="PingFang SC"/>
              </a:rPr>
              <a:t>个重要特征的子集，记为</a:t>
            </a:r>
            <a:r>
              <a:rPr lang="en-US" altLang="zh-CN" dirty="0">
                <a:solidFill>
                  <a:srgbClr val="2A2B2E"/>
                </a:solidFill>
                <a:latin typeface="PingFang SC"/>
              </a:rPr>
              <a:t>x = [x1 x2 </a:t>
            </a:r>
            <a:r>
              <a:rPr lang="en-US" altLang="zh-CN" dirty="0">
                <a:solidFill>
                  <a:srgbClr val="2A2B2E"/>
                </a:solidFill>
                <a:latin typeface="PingFang SC"/>
                <a:sym typeface="Symbol" panose="05050102010706020507" pitchFamily="18" charset="2"/>
              </a:rPr>
              <a:t></a:t>
            </a:r>
            <a:r>
              <a:rPr lang="en-US" altLang="zh-CN" dirty="0">
                <a:solidFill>
                  <a:srgbClr val="2A2B2E"/>
                </a:solidFill>
                <a:latin typeface="PingFang SC"/>
              </a:rPr>
              <a:t> x5]T</a:t>
            </a:r>
            <a:r>
              <a:rPr lang="zh-CN" altLang="en-US" dirty="0">
                <a:solidFill>
                  <a:srgbClr val="2A2B2E"/>
                </a:solidFill>
                <a:latin typeface="PingFang SC"/>
              </a:rPr>
              <a:t>。</a:t>
            </a:r>
            <a:r>
              <a:rPr lang="zh-CN" altLang="zh-CN" dirty="0">
                <a:solidFill>
                  <a:srgbClr val="2A2B2E"/>
                </a:solidFill>
                <a:latin typeface="PingFang SC"/>
              </a:rPr>
              <a:t>采用以下线性模型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dirty="0">
              <a:solidFill>
                <a:srgbClr val="2A2B2E"/>
              </a:solidFill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                     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727F3B-6EB7-0CB3-1D6F-8430F1DFC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141" y="2879144"/>
            <a:ext cx="6545551" cy="53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6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9367D52-7277-51B1-D23B-D73BE376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9C8B4848-7514-43E6-8BA1-4F2854650765}" type="slidenum">
              <a:rPr lang="zh-CN" altLang="en-US" smtClean="0"/>
              <a:pPr/>
              <a:t>7</a:t>
            </a:fld>
            <a:r>
              <a:rPr lang="zh-CN" altLang="en-US" dirty="0"/>
              <a:t>页</a:t>
            </a:r>
          </a:p>
          <a:p>
            <a:r>
              <a:rPr lang="zh-CN" altLang="en-US" dirty="0"/>
              <a:t>共</a:t>
            </a:r>
            <a:r>
              <a:rPr lang="en-US" altLang="zh-CN" dirty="0"/>
              <a:t>9</a:t>
            </a:r>
            <a:r>
              <a:rPr lang="zh-CN" altLang="en-US" dirty="0"/>
              <a:t>页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4747A12-2841-11A9-4D9E-17A51BA6DFD2}"/>
              </a:ext>
            </a:extLst>
          </p:cNvPr>
          <p:cNvSpPr txBox="1"/>
          <p:nvPr/>
        </p:nvSpPr>
        <p:spPr>
          <a:xfrm>
            <a:off x="1046567" y="677414"/>
            <a:ext cx="8050299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为了测试和比较，我们实现了两种回归建模方法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:TLS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和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 OLS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。</a:t>
            </a:r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我们对前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70%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的样本进行随机排序组成训练数据集，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 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后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30%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的样本组成测试数据集，基于均方根误差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(RMSE)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评估建模精度。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BA182E1-DB6E-37FA-2891-E83F0B266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0815" y="2140152"/>
            <a:ext cx="3063240" cy="193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512F562-ABA5-96FB-3703-BD2312320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0815" y="4258441"/>
            <a:ext cx="3063240" cy="1922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E8D693D-6A5E-56D9-0A6F-270FDE9C2B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0454" y="4219183"/>
            <a:ext cx="3063240" cy="193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9A41ABC-A33F-FF68-0138-16155FEDFA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0454" y="2134524"/>
            <a:ext cx="3063240" cy="1850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782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9367D52-7277-51B1-D23B-D73BE376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9C8B4848-7514-43E6-8BA1-4F2854650765}" type="slidenum">
              <a:rPr lang="zh-CN" altLang="en-US" smtClean="0"/>
              <a:pPr/>
              <a:t>8</a:t>
            </a:fld>
            <a:r>
              <a:rPr lang="zh-CN" altLang="en-US" dirty="0"/>
              <a:t>页</a:t>
            </a:r>
          </a:p>
          <a:p>
            <a:r>
              <a:rPr lang="zh-CN" altLang="en-US" dirty="0"/>
              <a:t>共</a:t>
            </a:r>
            <a:r>
              <a:rPr lang="en-US" altLang="zh-CN" dirty="0"/>
              <a:t>9</a:t>
            </a:r>
            <a:r>
              <a:rPr lang="zh-CN" altLang="en-US" dirty="0"/>
              <a:t>页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4747A12-2841-11A9-4D9E-17A51BA6DFD2}"/>
              </a:ext>
            </a:extLst>
          </p:cNvPr>
          <p:cNvSpPr txBox="1"/>
          <p:nvPr/>
        </p:nvSpPr>
        <p:spPr>
          <a:xfrm>
            <a:off x="1046567" y="677414"/>
            <a:ext cx="7765837" cy="87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最后，我们将三个数据集的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TLS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和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OLS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模型系数可视化，其中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70%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的样本组成训练数据集。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C5D749-86C7-3ADC-50E6-89BACC8A3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32368" y="1655675"/>
            <a:ext cx="3594234" cy="2212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DEB2DC7-2AC0-AF88-6F61-D4D8B4BA2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2321" y="3967718"/>
            <a:ext cx="3461373" cy="2212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7D7C9C9-881F-3C3E-EE07-94468825A7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32489" y="3967718"/>
            <a:ext cx="3461373" cy="2212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18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15416" y="2967335"/>
            <a:ext cx="216116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endParaRPr lang="zh-CN" altLang="en-US" sz="5400" dirty="0">
              <a:ln w="0"/>
              <a:solidFill>
                <a:srgbClr val="C0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9C8B4848-7514-43E6-8BA1-4F2854650765}" type="slidenum">
              <a:rPr lang="zh-CN" altLang="en-US" smtClean="0"/>
              <a:t>9</a:t>
            </a:fld>
            <a:r>
              <a:rPr lang="zh-CN" altLang="en-US" dirty="0"/>
              <a:t>页</a:t>
            </a:r>
          </a:p>
          <a:p>
            <a:r>
              <a:rPr lang="zh-CN" altLang="en-US" dirty="0"/>
              <a:t>共</a:t>
            </a:r>
            <a:r>
              <a:rPr lang="en-US" altLang="zh-CN" dirty="0"/>
              <a:t>9</a:t>
            </a:r>
            <a:r>
              <a:rPr lang="zh-CN" altLang="en-US" dirty="0"/>
              <a:t>页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0c5de66-beb1-48f6-b673-4c885f91c64a"/>
  <p:tag name="COMMONDATA" val="eyJoZGlkIjoiY2VlOWUxYmRjMzEyZjFhM2Y2OWIwZGM0ZTk0MjQwMG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10483</TotalTime>
  <Words>795</Words>
  <Application>Microsoft Office PowerPoint</Application>
  <PresentationFormat>宽屏</PresentationFormat>
  <Paragraphs>65</Paragraphs>
  <Slides>9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-apple-system</vt:lpstr>
      <vt:lpstr>PingFang SC</vt:lpstr>
      <vt:lpstr>等线</vt:lpstr>
      <vt:lpstr>微软雅黑</vt:lpstr>
      <vt:lpstr>Arial</vt:lpstr>
      <vt:lpstr>Calibri</vt:lpstr>
      <vt:lpstr>Cambria Math</vt:lpstr>
      <vt:lpstr>Times New Roman</vt:lpstr>
      <vt:lpstr>Office 主题</vt:lpstr>
      <vt:lpstr>Equation</vt:lpstr>
      <vt:lpstr>Robust Battery Lifetime Prediction with Noisy Measurements by Total-Least-Squares Regression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VOGUE — Secure User Voice Authentication on Wearable Devices using Gyroscope</dc:title>
  <dc:creator>y2kcih</dc:creator>
  <cp:lastModifiedBy>zhai xiaoang</cp:lastModifiedBy>
  <cp:revision>298</cp:revision>
  <dcterms:created xsi:type="dcterms:W3CDTF">2022-09-21T07:06:00Z</dcterms:created>
  <dcterms:modified xsi:type="dcterms:W3CDTF">2023-02-12T13:29:30Z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26602CDB6DE047129994D8C76F0E4C7D</vt:lpwstr>
  </property>
  <property fmtid="{D5CDD505-2E9C-101B-9397-08002B2CF9AE}" pid="3" name="KSOProductBuildVer">
    <vt:lpwstr>2052-11.1.0.13012</vt:lpwstr>
  </property>
</Properties>
</file>