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57" r:id="rId5"/>
    <p:sldId id="260" r:id="rId6"/>
    <p:sldId id="261" r:id="rId7"/>
    <p:sldId id="262" r:id="rId8"/>
    <p:sldId id="265" r:id="rId9"/>
    <p:sldId id="264" r:id="rId10"/>
    <p:sldId id="266" r:id="rId11"/>
    <p:sldId id="267" r:id="rId12"/>
    <p:sldId id="268" r:id="rId13"/>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7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64.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9-27T21:56:23.379"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2-09-27T22:22:34.652" idx="2">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567585-5C50-4118-A9CE-0A8D98EC5AC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567585-5C50-4118-A9CE-0A8D98EC5AC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567585-5C50-4118-A9CE-0A8D98EC5AC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567585-5C50-4118-A9CE-0A8D98EC5AC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567585-5C50-4118-A9CE-0A8D98EC5AC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567585-5C50-4118-A9CE-0A8D98EC5AC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567585-5C50-4118-A9CE-0A8D98EC5AC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567585-5C50-4118-A9CE-0A8D98EC5AC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567585-5C50-4118-A9CE-0A8D98EC5AC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567585-5C50-4118-A9CE-0A8D98EC5AC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01">
    <p:spTree>
      <p:nvGrpSpPr>
        <p:cNvPr id="1" name=""/>
        <p:cNvGrpSpPr/>
        <p:nvPr/>
      </p:nvGrpSpPr>
      <p:grpSpPr>
        <a:xfrm>
          <a:off x="0" y="0"/>
          <a:ext cx="0" cy="0"/>
          <a:chOff x="0" y="0"/>
          <a:chExt cx="0" cy="0"/>
        </a:xfrm>
      </p:grpSpPr>
      <p:sp>
        <p:nvSpPr>
          <p:cNvPr id="2" name="标题 1"/>
          <p:cNvSpPr>
            <a:spLocks noGrp="1"/>
          </p:cNvSpPr>
          <p:nvPr>
            <p:ph type="title"/>
          </p:nvPr>
        </p:nvSpPr>
        <p:spPr>
          <a:xfrm>
            <a:off x="838200" y="448582"/>
            <a:ext cx="8833176" cy="556581"/>
          </a:xfrm>
        </p:spPr>
        <p:txBody>
          <a:bodyPr>
            <a:normAutofit/>
          </a:bodyPr>
          <a:lstStyle>
            <a:lvl1pPr>
              <a:defRPr sz="2800" b="1">
                <a:solidFill>
                  <a:schemeClr val="tx1">
                    <a:lumMod val="75000"/>
                    <a:lumOff val="25000"/>
                  </a:schemeClr>
                </a:solidFill>
                <a:latin typeface="+mj-ea"/>
                <a:ea typeface="+mj-ea"/>
              </a:defRPr>
            </a:lvl1pPr>
          </a:lstStyle>
          <a:p>
            <a:r>
              <a:rPr lang="zh-CN" altLang="en-US" dirty="0"/>
              <a:t>单击此处编辑母版标题样式</a:t>
            </a:r>
            <a:endParaRPr lang="zh-CN" altLang="en-US" dirty="0"/>
          </a:p>
        </p:txBody>
      </p:sp>
      <p:grpSp>
        <p:nvGrpSpPr>
          <p:cNvPr id="9" name="组合 8"/>
          <p:cNvGrpSpPr/>
          <p:nvPr userDrawn="1"/>
        </p:nvGrpSpPr>
        <p:grpSpPr>
          <a:xfrm>
            <a:off x="9682750" y="437549"/>
            <a:ext cx="2039306" cy="571194"/>
            <a:chOff x="2626564" y="552104"/>
            <a:chExt cx="3414360" cy="956337"/>
          </a:xfrm>
        </p:grpSpPr>
        <p:pic>
          <p:nvPicPr>
            <p:cNvPr id="10" name="图片 9"/>
            <p:cNvPicPr>
              <a:picLocks noChangeAspect="1"/>
            </p:cNvPicPr>
            <p:nvPr/>
          </p:nvPicPr>
          <p:blipFill rotWithShape="1">
            <a:blip r:embed="rId2" cstate="email"/>
            <a:srcRect/>
            <a:stretch>
              <a:fillRect/>
            </a:stretch>
          </p:blipFill>
          <p:spPr>
            <a:xfrm>
              <a:off x="3549868" y="623508"/>
              <a:ext cx="2491056" cy="858855"/>
            </a:xfrm>
            <a:prstGeom prst="rect">
              <a:avLst/>
            </a:prstGeom>
          </p:spPr>
        </p:pic>
        <p:pic>
          <p:nvPicPr>
            <p:cNvPr id="11" name="图片 10"/>
            <p:cNvPicPr>
              <a:picLocks noChangeAspect="1"/>
            </p:cNvPicPr>
            <p:nvPr/>
          </p:nvPicPr>
          <p:blipFill rotWithShape="1">
            <a:blip r:embed="rId3" cstate="email"/>
            <a:srcRect/>
            <a:stretch>
              <a:fillRect/>
            </a:stretch>
          </p:blipFill>
          <p:spPr>
            <a:xfrm>
              <a:off x="2626564" y="552104"/>
              <a:ext cx="1286570" cy="956337"/>
            </a:xfrm>
            <a:prstGeom prst="rect">
              <a:avLst/>
            </a:prstGeom>
          </p:spPr>
        </p:pic>
      </p:grpSp>
      <p:grpSp>
        <p:nvGrpSpPr>
          <p:cNvPr id="12" name="组合 11"/>
          <p:cNvGrpSpPr/>
          <p:nvPr userDrawn="1"/>
        </p:nvGrpSpPr>
        <p:grpSpPr>
          <a:xfrm>
            <a:off x="-31973" y="6414350"/>
            <a:ext cx="9656823" cy="114300"/>
            <a:chOff x="-111800" y="6407270"/>
            <a:chExt cx="9656823" cy="114300"/>
          </a:xfrm>
        </p:grpSpPr>
        <p:cxnSp>
          <p:nvCxnSpPr>
            <p:cNvPr id="13" name="直接连接符 12"/>
            <p:cNvCxnSpPr/>
            <p:nvPr/>
          </p:nvCxnSpPr>
          <p:spPr>
            <a:xfrm flipH="1">
              <a:off x="-11180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2709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761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14232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2703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31174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9645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48116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56587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65058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73529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82000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90471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8942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413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15884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124355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32826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141297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49768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158239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66710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75181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83651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192122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200593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209064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217535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226006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234477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242948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251419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259890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268361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276832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285303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293774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302245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310716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319187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327658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336129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344600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353071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361541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370012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378483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386954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395425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403896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412367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420838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429309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446251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437780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454722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463193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471664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480135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488606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497077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05548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514019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522490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30961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539432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547902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556373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564844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573315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581786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590257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598728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607199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a:off x="615670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624141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632612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641083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649554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658025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666496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674967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683438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691909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700380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H="1">
              <a:off x="708851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a:off x="717322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H="1">
              <a:off x="725792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734263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H="1">
              <a:off x="742734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H="1">
              <a:off x="751205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H="1">
              <a:off x="759676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a:off x="768147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H="1">
              <a:off x="776618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785089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793560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H="1">
              <a:off x="802031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H="1">
              <a:off x="810502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flipH="1">
              <a:off x="818973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827444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H="1">
              <a:off x="835915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H="1">
              <a:off x="844386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H="1">
              <a:off x="852857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861328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869799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a:off x="878270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886741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895212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903682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H="1">
              <a:off x="912153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920624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H="1">
              <a:off x="929095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937566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946034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sp>
        <p:nvSpPr>
          <p:cNvPr id="127" name="文本框 126"/>
          <p:cNvSpPr txBox="1"/>
          <p:nvPr userDrawn="1"/>
        </p:nvSpPr>
        <p:spPr>
          <a:xfrm>
            <a:off x="9752990" y="6328228"/>
            <a:ext cx="1778900" cy="276999"/>
          </a:xfrm>
          <a:prstGeom prst="rect">
            <a:avLst/>
          </a:prstGeom>
          <a:noFill/>
        </p:spPr>
        <p:txBody>
          <a:bodyPr wrap="square" rtlCol="0">
            <a:spAutoFit/>
          </a:bodyPr>
          <a:lstStyle/>
          <a:p>
            <a:pPr algn="dist"/>
            <a:r>
              <a:rPr lang="zh-CN" altLang="en-US" sz="1200" dirty="0">
                <a:solidFill>
                  <a:schemeClr val="tx1">
                    <a:lumMod val="75000"/>
                    <a:lumOff val="25000"/>
                  </a:schemeClr>
                </a:solidFill>
                <a:latin typeface="微软雅黑 Light" panose="020B0502040204020203" charset="-122"/>
                <a:ea typeface="微软雅黑 Light" panose="020B0502040204020203" charset="-122"/>
              </a:rPr>
              <a:t>崇德博学 砺志尚实</a:t>
            </a:r>
            <a:endParaRPr lang="zh-CN" altLang="en-US" sz="1200" dirty="0">
              <a:solidFill>
                <a:schemeClr val="tx1">
                  <a:lumMod val="75000"/>
                  <a:lumOff val="25000"/>
                </a:schemeClr>
              </a:solidFill>
              <a:latin typeface="微软雅黑 Light" panose="020B0502040204020203" charset="-122"/>
              <a:ea typeface="微软雅黑 Light" panose="020B0502040204020203" charset="-122"/>
            </a:endParaRPr>
          </a:p>
        </p:txBody>
      </p:sp>
      <p:grpSp>
        <p:nvGrpSpPr>
          <p:cNvPr id="3" name="组合 2"/>
          <p:cNvGrpSpPr/>
          <p:nvPr userDrawn="1"/>
        </p:nvGrpSpPr>
        <p:grpSpPr>
          <a:xfrm>
            <a:off x="11597706" y="6414350"/>
            <a:ext cx="677642" cy="114300"/>
            <a:chOff x="11597706" y="6414350"/>
            <a:chExt cx="677642" cy="114300"/>
          </a:xfrm>
        </p:grpSpPr>
        <p:cxnSp>
          <p:nvCxnSpPr>
            <p:cNvPr id="129" name="直接连接符 128"/>
            <p:cNvCxnSpPr/>
            <p:nvPr/>
          </p:nvCxnSpPr>
          <p:spPr>
            <a:xfrm flipH="1">
              <a:off x="11597706"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1682416"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flipH="1">
              <a:off x="11767125"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1851835"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11936544"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2021254"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12105963"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H="1">
              <a:off x="12190673"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grpSp>
        <p:nvGrpSpPr>
          <p:cNvPr id="144" name="组合 143"/>
          <p:cNvGrpSpPr/>
          <p:nvPr userDrawn="1"/>
        </p:nvGrpSpPr>
        <p:grpSpPr>
          <a:xfrm flipH="1">
            <a:off x="658812" y="0"/>
            <a:ext cx="179387" cy="1174750"/>
            <a:chOff x="4399082" y="1624876"/>
            <a:chExt cx="231871" cy="3276600"/>
          </a:xfrm>
        </p:grpSpPr>
        <p:cxnSp>
          <p:nvCxnSpPr>
            <p:cNvPr id="145" name="直接连接符 144"/>
            <p:cNvCxnSpPr/>
            <p:nvPr/>
          </p:nvCxnSpPr>
          <p:spPr>
            <a:xfrm rot="5400000" flipV="1">
              <a:off x="2992653" y="3263176"/>
              <a:ext cx="3276600" cy="0"/>
            </a:xfrm>
            <a:prstGeom prst="line">
              <a:avLst/>
            </a:prstGeom>
            <a:ln w="38100">
              <a:gradFill flip="none" rotWithShape="1">
                <a:gsLst>
                  <a:gs pos="30000">
                    <a:schemeClr val="accent1"/>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rot="5400000" flipV="1">
              <a:off x="3608507" y="2415451"/>
              <a:ext cx="1581150" cy="0"/>
            </a:xfrm>
            <a:prstGeom prst="line">
              <a:avLst/>
            </a:prstGeom>
            <a:ln w="38100">
              <a:gradFill flip="none" rotWithShape="1">
                <a:gsLst>
                  <a:gs pos="30000">
                    <a:schemeClr val="accent1"/>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stretch>
            <a:fillRect/>
          </a:stretch>
        </p:blipFill>
        <p:spPr>
          <a:xfrm>
            <a:off x="184785" y="388620"/>
            <a:ext cx="11822430" cy="60807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9645" y="819150"/>
            <a:ext cx="9065895" cy="3415030"/>
          </a:xfrm>
          <a:prstGeom prst="rect">
            <a:avLst/>
          </a:prstGeom>
          <a:noFill/>
        </p:spPr>
        <p:txBody>
          <a:bodyPr wrap="square" rtlCol="0">
            <a:spAutoFit/>
          </a:bodyPr>
          <a:p>
            <a:r>
              <a:rPr lang="zh-CN" altLang="en-US" sz="2400"/>
              <a:t>验证结果（</a:t>
            </a:r>
            <a:r>
              <a:rPr lang="en-US" altLang="zh-CN" sz="2400"/>
              <a:t>SVR</a:t>
            </a:r>
            <a:r>
              <a:rPr lang="zh-CN" altLang="en-US" sz="2400"/>
              <a:t>）：</a:t>
            </a:r>
            <a:endParaRPr lang="zh-CN" altLang="en-US" sz="2400"/>
          </a:p>
          <a:p>
            <a:br>
              <a:rPr lang="zh-CN" altLang="en-US" sz="2400"/>
            </a:br>
            <a:r>
              <a:rPr lang="en-US" altLang="zh-CN" sz="2400"/>
              <a:t>NO TL :    RMSE&gt;=3.4%</a:t>
            </a:r>
            <a:endParaRPr lang="en-US" altLang="zh-CN" sz="2400"/>
          </a:p>
          <a:p>
            <a:endParaRPr lang="en-US" altLang="zh-CN" sz="2400"/>
          </a:p>
          <a:p>
            <a:r>
              <a:rPr lang="en-US" altLang="zh-CN" sz="2400"/>
              <a:t>TL1:     </a:t>
            </a:r>
            <a:r>
              <a:rPr lang="zh-CN" altLang="en-US" sz="2400"/>
              <a:t>数据集</a:t>
            </a:r>
            <a:r>
              <a:rPr lang="en-US" altLang="zh-CN" sz="2400"/>
              <a:t>2</a:t>
            </a:r>
            <a:r>
              <a:rPr lang="zh-CN" altLang="en-US" sz="2400"/>
              <a:t>：</a:t>
            </a:r>
            <a:r>
              <a:rPr lang="en-US" altLang="zh-CN" sz="2400"/>
              <a:t>2.6%    </a:t>
            </a:r>
            <a:r>
              <a:rPr lang="zh-CN" altLang="en-US" sz="2400"/>
              <a:t>数据集</a:t>
            </a:r>
            <a:r>
              <a:rPr lang="en-US" altLang="zh-CN" sz="2400"/>
              <a:t>3</a:t>
            </a:r>
            <a:r>
              <a:rPr lang="zh-CN" altLang="en-US" sz="2400"/>
              <a:t>：</a:t>
            </a:r>
            <a:r>
              <a:rPr lang="en-US" altLang="zh-CN" sz="2400"/>
              <a:t>3.5%</a:t>
            </a:r>
            <a:endParaRPr lang="en-US" altLang="zh-CN" sz="2400"/>
          </a:p>
          <a:p>
            <a:endParaRPr lang="en-US" altLang="zh-CN" sz="2400"/>
          </a:p>
          <a:p>
            <a:r>
              <a:rPr lang="en-US" altLang="zh-CN" sz="2400"/>
              <a:t>TL2</a:t>
            </a:r>
            <a:r>
              <a:rPr lang="zh-CN" altLang="en-US" sz="2400"/>
              <a:t>：</a:t>
            </a:r>
            <a:r>
              <a:rPr lang="en-US" altLang="zh-CN" sz="2400"/>
              <a:t>  </a:t>
            </a:r>
            <a:r>
              <a:rPr lang="zh-CN" altLang="en-US" sz="2400">
                <a:sym typeface="+mn-ea"/>
              </a:rPr>
              <a:t>数据集</a:t>
            </a:r>
            <a:r>
              <a:rPr lang="en-US" altLang="zh-CN" sz="2400">
                <a:sym typeface="+mn-ea"/>
              </a:rPr>
              <a:t>2</a:t>
            </a:r>
            <a:r>
              <a:rPr lang="zh-CN" altLang="en-US" sz="2400">
                <a:sym typeface="+mn-ea"/>
              </a:rPr>
              <a:t>：</a:t>
            </a:r>
            <a:r>
              <a:rPr lang="en-US" altLang="zh-CN" sz="2400">
                <a:sym typeface="+mn-ea"/>
              </a:rPr>
              <a:t>1.7</a:t>
            </a:r>
            <a:r>
              <a:rPr lang="en-US" altLang="zh-CN" sz="2400">
                <a:sym typeface="+mn-ea"/>
              </a:rPr>
              <a:t>%    </a:t>
            </a:r>
            <a:r>
              <a:rPr lang="zh-CN" altLang="en-US" sz="2400">
                <a:sym typeface="+mn-ea"/>
              </a:rPr>
              <a:t>数据集</a:t>
            </a:r>
            <a:r>
              <a:rPr lang="en-US" altLang="zh-CN" sz="2400">
                <a:sym typeface="+mn-ea"/>
              </a:rPr>
              <a:t>3</a:t>
            </a:r>
            <a:r>
              <a:rPr lang="zh-CN" altLang="en-US" sz="2400">
                <a:sym typeface="+mn-ea"/>
              </a:rPr>
              <a:t>：</a:t>
            </a:r>
            <a:r>
              <a:rPr lang="en-US" altLang="zh-CN" sz="2400">
                <a:sym typeface="+mn-ea"/>
              </a:rPr>
              <a:t>1.6</a:t>
            </a:r>
            <a:r>
              <a:rPr lang="en-US" altLang="zh-CN" sz="2400">
                <a:sym typeface="+mn-ea"/>
              </a:rPr>
              <a:t>%</a:t>
            </a:r>
            <a:endParaRPr lang="en-US" altLang="zh-CN" sz="2400"/>
          </a:p>
          <a:p>
            <a:endParaRPr lang="en-US" altLang="zh-CN" sz="2400"/>
          </a:p>
          <a:p>
            <a:endParaRPr lang="en-US" altLang="zh-CN" sz="2400"/>
          </a:p>
        </p:txBody>
      </p:sp>
      <p:sp>
        <p:nvSpPr>
          <p:cNvPr id="3" name="文本框 2"/>
          <p:cNvSpPr txBox="1"/>
          <p:nvPr/>
        </p:nvSpPr>
        <p:spPr>
          <a:xfrm>
            <a:off x="969645" y="4021455"/>
            <a:ext cx="10370185" cy="829945"/>
          </a:xfrm>
          <a:prstGeom prst="rect">
            <a:avLst/>
          </a:prstGeom>
          <a:noFill/>
        </p:spPr>
        <p:txBody>
          <a:bodyPr wrap="square" rtlCol="0">
            <a:spAutoFit/>
          </a:bodyPr>
          <a:p>
            <a:r>
              <a:rPr lang="zh-CN" altLang="en-US" sz="2400"/>
              <a:t>所提出的利用松弛电压曲线的方法对估计电池容量是有用的，而转移学习提高了容量估计的准确性，需要很少的调整以适应电池的差异。</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0050" y="1803400"/>
            <a:ext cx="11498580" cy="132207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zh-CN" altLang="en-US" sz="4000">
                <a:solidFill>
                  <a:schemeClr val="accent4"/>
                </a:solidFill>
                <a:effectLst/>
              </a:rPr>
              <a:t>Data-driven capacity estimation of commercial</a:t>
            </a:r>
            <a:r>
              <a:rPr lang="en-US" altLang="zh-CN" sz="4000">
                <a:solidFill>
                  <a:schemeClr val="accent4"/>
                </a:solidFill>
                <a:effectLst/>
              </a:rPr>
              <a:t> </a:t>
            </a:r>
            <a:r>
              <a:rPr lang="zh-CN" altLang="en-US" sz="4000">
                <a:solidFill>
                  <a:schemeClr val="accent4"/>
                </a:solidFill>
                <a:effectLst/>
              </a:rPr>
              <a:t>lithium-ion batteries from voltage relaxation</a:t>
            </a:r>
            <a:endParaRPr lang="zh-CN" altLang="en-US" sz="4000">
              <a:solidFill>
                <a:schemeClr val="accent4"/>
              </a:solidFill>
              <a:effectLst/>
            </a:endParaRPr>
          </a:p>
        </p:txBody>
      </p:sp>
      <p:sp>
        <p:nvSpPr>
          <p:cNvPr id="3" name="文本框 2"/>
          <p:cNvSpPr txBox="1"/>
          <p:nvPr/>
        </p:nvSpPr>
        <p:spPr>
          <a:xfrm>
            <a:off x="400050" y="3956685"/>
            <a:ext cx="10661015" cy="953135"/>
          </a:xfrm>
          <a:prstGeom prst="rect">
            <a:avLst/>
          </a:prstGeom>
          <a:noFill/>
        </p:spPr>
        <p:txBody>
          <a:bodyPr wrap="square" rtlCol="0">
            <a:spAutoFit/>
          </a:bodyPr>
          <a:p>
            <a:r>
              <a:rPr lang="zh-CN" altLang="en-US" sz="2800"/>
              <a:t>基于电池的弛豫过程电压曲线的数据驱动方法对锂电池进行容量估计</a:t>
            </a:r>
            <a:endParaRPr lang="zh-C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0265" y="1456055"/>
            <a:ext cx="9510395" cy="1198880"/>
          </a:xfrm>
          <a:prstGeom prst="rect">
            <a:avLst/>
          </a:prstGeom>
          <a:noFill/>
        </p:spPr>
        <p:txBody>
          <a:bodyPr wrap="square" rtlCol="0">
            <a:spAutoFit/>
          </a:bodyPr>
          <a:p>
            <a:r>
              <a:rPr lang="zh-CN" altLang="en-US" sz="2400"/>
              <a:t>该方法的可行性：专注于短期的电池容量估计，不需要任何预先的车载循环信息。充满电后的松弛相对不受充电过程的影响，也很容易获得。</a:t>
            </a:r>
            <a:endParaRPr lang="zh-CN" altLang="en-US" sz="2400"/>
          </a:p>
        </p:txBody>
      </p:sp>
      <p:sp>
        <p:nvSpPr>
          <p:cNvPr id="5" name="文本框 4"/>
          <p:cNvSpPr txBox="1"/>
          <p:nvPr/>
        </p:nvSpPr>
        <p:spPr>
          <a:xfrm>
            <a:off x="831215" y="3439160"/>
            <a:ext cx="9529445" cy="1938020"/>
          </a:xfrm>
          <a:prstGeom prst="rect">
            <a:avLst/>
          </a:prstGeom>
          <a:noFill/>
        </p:spPr>
        <p:txBody>
          <a:bodyPr wrap="square" rtlCol="0">
            <a:spAutoFit/>
          </a:bodyPr>
          <a:p>
            <a:r>
              <a:rPr lang="zh-CN" altLang="en-US" sz="2400"/>
              <a:t>数据集：本研究建立了NCA（</a:t>
            </a:r>
            <a:r>
              <a:rPr lang="zh-CN" altLang="en-US" sz="2400">
                <a:sym typeface="+mn-ea"/>
              </a:rPr>
              <a:t>镍钴铝</a:t>
            </a:r>
            <a:r>
              <a:rPr lang="zh-CN" altLang="en-US" sz="2400"/>
              <a:t>）电池、NCM（镍钴锰）电池和NCM + NCA电池的大型循环数据集。分别为数据集</a:t>
            </a:r>
            <a:r>
              <a:rPr lang="en-US" altLang="zh-CN" sz="2400"/>
              <a:t>1,2,3</a:t>
            </a:r>
            <a:r>
              <a:rPr lang="zh-CN" altLang="en-US" sz="2400"/>
              <a:t>，电池在一个温控室中循环使用不同的充电电流率。</a:t>
            </a:r>
            <a:endParaRPr lang="zh-CN" altLang="en-US" sz="2400"/>
          </a:p>
          <a:p>
            <a:r>
              <a:rPr lang="zh-CN" altLang="en-US" sz="2400"/>
              <a:t>电池循环是指包括(I) CC充电，(II) CV充电，(III)充电后弛豫，(IV) CC放电，(V)放电后弛豫五个过程。</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7085" y="1196975"/>
            <a:ext cx="10323195" cy="3046095"/>
          </a:xfrm>
          <a:prstGeom prst="rect">
            <a:avLst/>
          </a:prstGeom>
          <a:noFill/>
        </p:spPr>
        <p:txBody>
          <a:bodyPr wrap="square" rtlCol="0">
            <a:spAutoFit/>
          </a:bodyPr>
          <a:p>
            <a:r>
              <a:rPr lang="zh-CN" altLang="en-US" sz="2400"/>
              <a:t>方法框架：</a:t>
            </a:r>
            <a:endParaRPr lang="zh-CN" altLang="en-US" sz="2400"/>
          </a:p>
          <a:p>
            <a:r>
              <a:rPr lang="zh-CN" altLang="en-US" sz="2400"/>
              <a:t>选择XGBoost（Extreme Gradient Boosting）作为主要的机器学习方法。使用ElasticNet（弹性网络回归）作为多元线性模型进行比较，SVR（支持向量回归）作为迁移学习方法验证的支持。</a:t>
            </a:r>
            <a:endParaRPr lang="zh-CN" altLang="en-US" sz="2400"/>
          </a:p>
          <a:p>
            <a:endParaRPr lang="zh-CN" altLang="en-US" sz="2400"/>
          </a:p>
          <a:p>
            <a:r>
              <a:rPr lang="zh-CN" altLang="en-US" sz="2400"/>
              <a:t>模型输入是从电压松弛曲线中提取的统计特征。数据集</a:t>
            </a:r>
            <a:r>
              <a:rPr lang="en-US" altLang="zh-CN" sz="2400"/>
              <a:t>1</a:t>
            </a:r>
            <a:r>
              <a:rPr lang="zh-CN" altLang="en-US" sz="2400"/>
              <a:t>(NCA电池)用于进行基础模型构建，将迁移学习方法应用于NCM电池和NCM + NCA电池上，得到的不错的成果，使方法具有了广泛性。</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147482623"/>
          <p:cNvPicPr>
            <a:picLocks noChangeAspect="1"/>
          </p:cNvPicPr>
          <p:nvPr/>
        </p:nvPicPr>
        <p:blipFill>
          <a:blip r:embed="rId1"/>
          <a:stretch>
            <a:fillRect/>
          </a:stretch>
        </p:blipFill>
        <p:spPr>
          <a:xfrm>
            <a:off x="266700" y="662305"/>
            <a:ext cx="11831320" cy="4821555"/>
          </a:xfrm>
          <a:prstGeom prst="rect">
            <a:avLst/>
          </a:prstGeom>
          <a:noFill/>
          <a:ln w="9525">
            <a:noFill/>
          </a:ln>
        </p:spPr>
      </p:pic>
      <p:sp>
        <p:nvSpPr>
          <p:cNvPr id="3" name="文本框 2"/>
          <p:cNvSpPr txBox="1"/>
          <p:nvPr/>
        </p:nvSpPr>
        <p:spPr>
          <a:xfrm>
            <a:off x="354965" y="5605780"/>
            <a:ext cx="10919460" cy="460375"/>
          </a:xfrm>
          <a:prstGeom prst="rect">
            <a:avLst/>
          </a:prstGeom>
          <a:noFill/>
        </p:spPr>
        <p:txBody>
          <a:bodyPr wrap="square" rtlCol="0">
            <a:spAutoFit/>
          </a:bodyPr>
          <a:p>
            <a:r>
              <a:rPr lang="zh-CN" altLang="en-US" sz="2400"/>
              <a:t>表1中分配给每个循环条件的单元数旨在获得包含单元之间可能变化的数据集。</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147482622"/>
          <p:cNvPicPr>
            <a:picLocks noChangeAspect="1"/>
          </p:cNvPicPr>
          <p:nvPr/>
        </p:nvPicPr>
        <p:blipFill>
          <a:blip r:embed="rId1"/>
          <a:stretch>
            <a:fillRect/>
          </a:stretch>
        </p:blipFill>
        <p:spPr>
          <a:xfrm>
            <a:off x="6504305" y="1067435"/>
            <a:ext cx="5586095" cy="5348605"/>
          </a:xfrm>
          <a:prstGeom prst="rect">
            <a:avLst/>
          </a:prstGeom>
          <a:noFill/>
          <a:ln w="9525">
            <a:noFill/>
          </a:ln>
        </p:spPr>
      </p:pic>
      <p:sp>
        <p:nvSpPr>
          <p:cNvPr id="3" name="文本框 2"/>
          <p:cNvSpPr txBox="1"/>
          <p:nvPr/>
        </p:nvSpPr>
        <p:spPr>
          <a:xfrm>
            <a:off x="856615" y="1167765"/>
            <a:ext cx="5023485" cy="4523105"/>
          </a:xfrm>
          <a:prstGeom prst="rect">
            <a:avLst/>
          </a:prstGeom>
          <a:noFill/>
        </p:spPr>
        <p:txBody>
          <a:bodyPr wrap="square" rtlCol="0">
            <a:spAutoFit/>
          </a:bodyPr>
          <a:p>
            <a:r>
              <a:rPr lang="zh-CN" altLang="en-US" sz="2400"/>
              <a:t>对电池弛豫过程电压曲线提取特征，Var, Ske, Max, Min,Mean, and Kur（超额峰度），</a:t>
            </a:r>
            <a:r>
              <a:rPr lang="zh-CN" altLang="en-US" sz="2400">
                <a:sym typeface="+mn-ea"/>
              </a:rPr>
              <a:t>通过使用不同的特征组合来减少输入的数量，简化模型的复杂性。</a:t>
            </a:r>
            <a:endParaRPr lang="zh-CN" altLang="en-US" sz="2400"/>
          </a:p>
          <a:p>
            <a:endParaRPr lang="zh-CN" altLang="en-US" sz="2400"/>
          </a:p>
          <a:p>
            <a:r>
              <a:rPr lang="zh-CN" altLang="en-US" sz="2400"/>
              <a:t>使用三个特征后，精度的提高不再明显。在三特征组合中，输入[Var, Ske, Max]可获得最佳的估计结果。</a:t>
            </a:r>
            <a:endParaRPr lang="zh-CN" altLang="en-US" sz="2400"/>
          </a:p>
          <a:p>
            <a:endParaRPr lang="zh-CN" altLang="en-US" sz="2400"/>
          </a:p>
          <a:p>
            <a:r>
              <a:rPr lang="zh-CN" altLang="en-US" sz="2400"/>
              <a:t>XGBoost和SVR的测试RMSE均达到1.1%</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8090" y="884555"/>
            <a:ext cx="9831070" cy="4523105"/>
          </a:xfrm>
          <a:prstGeom prst="rect">
            <a:avLst/>
          </a:prstGeom>
          <a:noFill/>
        </p:spPr>
        <p:txBody>
          <a:bodyPr wrap="square" rtlCol="0">
            <a:spAutoFit/>
          </a:bodyPr>
          <a:p>
            <a:r>
              <a:rPr lang="zh-CN" altLang="en-US" sz="2400"/>
              <a:t>对于基础模型训练和测试：</a:t>
            </a:r>
            <a:endParaRPr lang="zh-CN" altLang="en-US" sz="2400"/>
          </a:p>
          <a:p>
            <a:r>
              <a:rPr lang="zh-CN" altLang="en-US" sz="2400"/>
              <a:t>温度依赖性分裂法：1.5%</a:t>
            </a:r>
            <a:endParaRPr lang="zh-CN" altLang="en-US" sz="2400"/>
          </a:p>
          <a:p>
            <a:r>
              <a:rPr lang="zh-CN" altLang="en-US" sz="2400"/>
              <a:t>时间序列数据分割方法：2.3%</a:t>
            </a:r>
            <a:endParaRPr lang="zh-CN" altLang="en-US" sz="2400"/>
          </a:p>
          <a:p>
            <a:r>
              <a:rPr lang="zh-CN" altLang="en-US" sz="2400"/>
              <a:t>数据随机分裂和细胞分层采样方法：1.1%</a:t>
            </a:r>
            <a:endParaRPr lang="zh-CN" altLang="en-US" sz="2400"/>
          </a:p>
          <a:p>
            <a:endParaRPr lang="zh-CN" altLang="en-US" sz="2400"/>
          </a:p>
          <a:p>
            <a:r>
              <a:rPr lang="zh-CN" altLang="en-US" sz="2400"/>
              <a:t>细胞分层抽样法：即来自同一细胞的数据要么在训练集中，要么在测试集中，细胞大约以4:1的比例进行训练和测试</a:t>
            </a:r>
            <a:endParaRPr lang="zh-CN" altLang="en-US" sz="2400"/>
          </a:p>
          <a:p>
            <a:endParaRPr lang="zh-CN" altLang="en-US" sz="2400"/>
          </a:p>
          <a:p>
            <a:endParaRPr lang="zh-CN" altLang="en-US" sz="2400"/>
          </a:p>
          <a:p>
            <a:endParaRPr lang="zh-CN" altLang="en-US" sz="2400"/>
          </a:p>
          <a:p>
            <a:r>
              <a:rPr lang="zh-CN" altLang="en-US" sz="2400"/>
              <a:t>模型训练过程：</a:t>
            </a:r>
            <a:endParaRPr lang="zh-CN" altLang="en-US" sz="2400"/>
          </a:p>
          <a:p>
            <a:r>
              <a:rPr lang="zh-CN" altLang="en-US" sz="2400"/>
              <a:t>的K-fold交叉验证（</a:t>
            </a:r>
            <a:r>
              <a:rPr lang="zh-CN" altLang="en-US" sz="2400">
                <a:sym typeface="+mn-ea"/>
              </a:rPr>
              <a:t>K = 5</a:t>
            </a:r>
            <a:r>
              <a:rPr lang="zh-CN" altLang="en-US" sz="2400"/>
              <a:t>）来确定模型的超参数</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57630" y="1369695"/>
            <a:ext cx="8580755" cy="3046095"/>
          </a:xfrm>
          <a:prstGeom prst="rect">
            <a:avLst/>
          </a:prstGeom>
          <a:noFill/>
        </p:spPr>
        <p:txBody>
          <a:bodyPr wrap="square" rtlCol="0">
            <a:spAutoFit/>
          </a:bodyPr>
          <a:p>
            <a:r>
              <a:rPr lang="zh-CN" altLang="en-US" sz="2400"/>
              <a:t>可泛化性：为了适应数据集2和数据集3中不同电池和循环条件下电压特征的变化，提出了转移学习(TL)方法，利用相对少量的新收集的数据重建机器学习模型，提高学习能力。</a:t>
            </a:r>
            <a:endParaRPr lang="zh-CN" altLang="en-US" sz="2400"/>
          </a:p>
          <a:p>
            <a:endParaRPr lang="zh-CN" altLang="en-US" sz="2400"/>
          </a:p>
          <a:p>
            <a:endParaRPr lang="zh-CN" altLang="en-US" sz="2400"/>
          </a:p>
          <a:p>
            <a:r>
              <a:rPr lang="zh-CN" altLang="en-US" sz="2400"/>
              <a:t>输入：从数据集2和数据集3的每个循环条件中随机选择一个单元，然后以100个周期为间隔选择每个单元中的数据单元作为TL模型再训练的输入变量</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810" y="1261745"/>
            <a:ext cx="9603740" cy="3046095"/>
          </a:xfrm>
          <a:prstGeom prst="rect">
            <a:avLst/>
          </a:prstGeom>
          <a:noFill/>
        </p:spPr>
        <p:txBody>
          <a:bodyPr wrap="square" rtlCol="0">
            <a:spAutoFit/>
          </a:bodyPr>
          <a:p>
            <a:r>
              <a:rPr lang="zh-CN" altLang="en-US" sz="2400"/>
              <a:t>零镜头学习(ZSL)参考：</a:t>
            </a:r>
            <a:r>
              <a:rPr sz="2400"/>
              <a:t>使用数据集2和数据集3中的相同输入变量重新训练完整的基础模型作为No TL比较</a:t>
            </a:r>
            <a:endParaRPr sz="2400"/>
          </a:p>
          <a:p>
            <a:endParaRPr sz="2400"/>
          </a:p>
          <a:p>
            <a:endParaRPr sz="2400"/>
          </a:p>
          <a:p>
            <a:r>
              <a:rPr sz="2400"/>
              <a:t>TL1</a:t>
            </a:r>
            <a:r>
              <a:rPr lang="zh-CN" sz="2400"/>
              <a:t>：在容量输出之前增加一个线性变换层</a:t>
            </a:r>
            <a:endParaRPr lang="zh-CN" sz="2400"/>
          </a:p>
          <a:p>
            <a:endParaRPr lang="zh-CN" sz="2400"/>
          </a:p>
          <a:p>
            <a:endParaRPr lang="zh-CN" sz="2400"/>
          </a:p>
          <a:p>
            <a:r>
              <a:rPr lang="zh-CN" sz="2400"/>
              <a:t>TL</a:t>
            </a:r>
            <a:r>
              <a:rPr lang="en-US" altLang="zh-CN" sz="2400"/>
              <a:t>2</a:t>
            </a:r>
            <a:r>
              <a:rPr lang="zh-CN" altLang="en-US" sz="2400"/>
              <a:t>：在构建基础模型之前先建立一个线性变换层，以适应输入特征</a:t>
            </a:r>
            <a:endParaRPr lang="zh-CN" altLang="en-US" sz="240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PLACING_PICTURE_USER_VIEWPORT" val="{&quot;height&quot;:6280,&quot;width&quot;:12210}"/>
</p:tagLst>
</file>

<file path=ppt/tags/tag64.xml><?xml version="1.0" encoding="utf-8"?>
<p:tagLst xmlns:p="http://schemas.openxmlformats.org/presentationml/2006/main">
  <p:tag name="KSO_WPP_MARK_KEY" val="e0c75845-1a22-4779-be2b-b51638c9b00c"/>
  <p:tag name="COMMONDATA" val="eyJoZGlkIjoiZWNmMjNjYjIxNjIxYjA5ODk5MTE5NGIwODBhZGE3MjE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objectDefaults>
    <a:txDef>
      <a:spPr>
        <a:noFill/>
      </a:spPr>
      <a:bodyPr wrap="square" rtlCol="0">
        <a:spAutoFit/>
      </a:bodyPr>
      <a:lstStyle>
        <a:defPPr>
          <a:defRPr lang="zh-CN" altLang="en-US" sz="240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1278</Words>
  <Application>WPS 演示</Application>
  <PresentationFormat>宽屏</PresentationFormat>
  <Paragraphs>58</Paragraphs>
  <Slides>10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宋体</vt:lpstr>
      <vt:lpstr>Wingdings</vt:lpstr>
      <vt:lpstr>Wingdings</vt:lpstr>
      <vt:lpstr>微软雅黑 Light</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七月</cp:lastModifiedBy>
  <cp:revision>184</cp:revision>
  <dcterms:created xsi:type="dcterms:W3CDTF">2019-06-19T02:08:00Z</dcterms:created>
  <dcterms:modified xsi:type="dcterms:W3CDTF">2022-10-16T11:50:55Z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5C5D7F45F2EC418580C67951DABBC6BE</vt:lpwstr>
  </property>
</Properties>
</file>