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61" r:id="rId7"/>
    <p:sldId id="262" r:id="rId8"/>
    <p:sldId id="263" r:id="rId9"/>
    <p:sldId id="264"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63.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30T16:47:39.345" idx="3">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01">
    <p:spTree>
      <p:nvGrpSpPr>
        <p:cNvPr id="1" name=""/>
        <p:cNvGrpSpPr/>
        <p:nvPr/>
      </p:nvGrpSpPr>
      <p:grpSpPr>
        <a:xfrm>
          <a:off x="0" y="0"/>
          <a:ext cx="0" cy="0"/>
          <a:chOff x="0" y="0"/>
          <a:chExt cx="0" cy="0"/>
        </a:xfrm>
      </p:grpSpPr>
      <p:sp>
        <p:nvSpPr>
          <p:cNvPr id="2" name="标题 1"/>
          <p:cNvSpPr>
            <a:spLocks noGrp="1"/>
          </p:cNvSpPr>
          <p:nvPr>
            <p:ph type="title"/>
          </p:nvPr>
        </p:nvSpPr>
        <p:spPr>
          <a:xfrm>
            <a:off x="838200" y="448582"/>
            <a:ext cx="8833176" cy="556581"/>
          </a:xfrm>
        </p:spPr>
        <p:txBody>
          <a:bodyPr>
            <a:normAutofit/>
          </a:bodyPr>
          <a:lstStyle>
            <a:lvl1pPr>
              <a:defRPr sz="2800" b="1">
                <a:solidFill>
                  <a:schemeClr val="tx1">
                    <a:lumMod val="75000"/>
                    <a:lumOff val="25000"/>
                  </a:schemeClr>
                </a:solidFill>
                <a:latin typeface="+mj-ea"/>
                <a:ea typeface="+mj-ea"/>
              </a:defRPr>
            </a:lvl1pPr>
          </a:lstStyle>
          <a:p>
            <a:r>
              <a:rPr lang="zh-CN" altLang="en-US" dirty="0"/>
              <a:t>单击此处编辑母版标题样式</a:t>
            </a:r>
            <a:endParaRPr lang="zh-CN" altLang="en-US" dirty="0"/>
          </a:p>
        </p:txBody>
      </p:sp>
      <p:grpSp>
        <p:nvGrpSpPr>
          <p:cNvPr id="9" name="组合 8"/>
          <p:cNvGrpSpPr/>
          <p:nvPr userDrawn="1"/>
        </p:nvGrpSpPr>
        <p:grpSpPr>
          <a:xfrm>
            <a:off x="9682750" y="437549"/>
            <a:ext cx="2039306" cy="571194"/>
            <a:chOff x="2626564" y="552104"/>
            <a:chExt cx="3414360" cy="956337"/>
          </a:xfrm>
        </p:grpSpPr>
        <p:pic>
          <p:nvPicPr>
            <p:cNvPr id="10" name="图片 9"/>
            <p:cNvPicPr>
              <a:picLocks noChangeAspect="1"/>
            </p:cNvPicPr>
            <p:nvPr/>
          </p:nvPicPr>
          <p:blipFill rotWithShape="1">
            <a:blip r:embed="rId2" cstate="email"/>
            <a:srcRect/>
            <a:stretch>
              <a:fillRect/>
            </a:stretch>
          </p:blipFill>
          <p:spPr>
            <a:xfrm>
              <a:off x="3549868" y="623508"/>
              <a:ext cx="2491056" cy="858855"/>
            </a:xfrm>
            <a:prstGeom prst="rect">
              <a:avLst/>
            </a:prstGeom>
          </p:spPr>
        </p:pic>
        <p:pic>
          <p:nvPicPr>
            <p:cNvPr id="11" name="图片 10"/>
            <p:cNvPicPr>
              <a:picLocks noChangeAspect="1"/>
            </p:cNvPicPr>
            <p:nvPr/>
          </p:nvPicPr>
          <p:blipFill rotWithShape="1">
            <a:blip r:embed="rId3" cstate="email"/>
            <a:srcRect/>
            <a:stretch>
              <a:fillRect/>
            </a:stretch>
          </p:blipFill>
          <p:spPr>
            <a:xfrm>
              <a:off x="2626564" y="552104"/>
              <a:ext cx="1286570" cy="956337"/>
            </a:xfrm>
            <a:prstGeom prst="rect">
              <a:avLst/>
            </a:prstGeom>
          </p:spPr>
        </p:pic>
      </p:grpSp>
      <p:grpSp>
        <p:nvGrpSpPr>
          <p:cNvPr id="12" name="组合 11"/>
          <p:cNvGrpSpPr/>
          <p:nvPr userDrawn="1"/>
        </p:nvGrpSpPr>
        <p:grpSpPr>
          <a:xfrm>
            <a:off x="-31973" y="6414350"/>
            <a:ext cx="9656823" cy="114300"/>
            <a:chOff x="-111800" y="6407270"/>
            <a:chExt cx="9656823" cy="114300"/>
          </a:xfrm>
        </p:grpSpPr>
        <p:cxnSp>
          <p:nvCxnSpPr>
            <p:cNvPr id="13" name="直接连接符 12"/>
            <p:cNvCxnSpPr/>
            <p:nvPr/>
          </p:nvCxnSpPr>
          <p:spPr>
            <a:xfrm flipH="1">
              <a:off x="-1118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709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76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423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2703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117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9645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811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6587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505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73529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200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047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894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41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1588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2435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3282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4129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4976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5823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6671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7518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8365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9212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00593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0906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17535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22600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3447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24294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5141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25989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26836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7683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28530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9377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224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31071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918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32765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33612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4460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35307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36154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7001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37848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38695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39542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40389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41236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42083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42930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44625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43778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5472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46319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7166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8013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48860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707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554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51401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249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3096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3943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54790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55637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6484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7331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58178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9025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59872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0719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61567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62414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63261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4108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64955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5802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666496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67496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83438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9190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70038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70885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71732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72579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73426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74273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75120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5967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76814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77661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78508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79356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80203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810502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81897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827444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83591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844386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85285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861328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86979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a:off x="87827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88674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89521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90368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91215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92062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92909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93756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94603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27" name="文本框 126"/>
          <p:cNvSpPr txBox="1"/>
          <p:nvPr userDrawn="1"/>
        </p:nvSpPr>
        <p:spPr>
          <a:xfrm>
            <a:off x="9752990" y="6328228"/>
            <a:ext cx="1778900" cy="276999"/>
          </a:xfrm>
          <a:prstGeom prst="rect">
            <a:avLst/>
          </a:prstGeom>
          <a:noFill/>
        </p:spPr>
        <p:txBody>
          <a:bodyPr wrap="square" rtlCol="0">
            <a:spAutoFit/>
          </a:bodyPr>
          <a:lstStyle/>
          <a:p>
            <a:pPr algn="dist"/>
            <a:r>
              <a:rPr lang="zh-CN" altLang="en-US" sz="1200" dirty="0">
                <a:solidFill>
                  <a:schemeClr val="tx1">
                    <a:lumMod val="75000"/>
                    <a:lumOff val="25000"/>
                  </a:schemeClr>
                </a:solidFill>
                <a:latin typeface="微软雅黑 Light" panose="020B0502040204020203" charset="-122"/>
                <a:ea typeface="微软雅黑 Light" panose="020B0502040204020203" charset="-122"/>
              </a:rPr>
              <a:t>崇德博学 砺志尚实</a:t>
            </a:r>
            <a:endParaRPr lang="zh-CN" altLang="en-US" sz="1200" dirty="0">
              <a:solidFill>
                <a:schemeClr val="tx1">
                  <a:lumMod val="75000"/>
                  <a:lumOff val="25000"/>
                </a:schemeClr>
              </a:solidFill>
              <a:latin typeface="微软雅黑 Light" panose="020B0502040204020203" charset="-122"/>
              <a:ea typeface="微软雅黑 Light" panose="020B0502040204020203" charset="-122"/>
            </a:endParaRPr>
          </a:p>
        </p:txBody>
      </p:sp>
      <p:grpSp>
        <p:nvGrpSpPr>
          <p:cNvPr id="3" name="组合 2"/>
          <p:cNvGrpSpPr/>
          <p:nvPr userDrawn="1"/>
        </p:nvGrpSpPr>
        <p:grpSpPr>
          <a:xfrm>
            <a:off x="11597706" y="6414350"/>
            <a:ext cx="677642" cy="114300"/>
            <a:chOff x="11597706" y="6414350"/>
            <a:chExt cx="677642" cy="114300"/>
          </a:xfrm>
        </p:grpSpPr>
        <p:cxnSp>
          <p:nvCxnSpPr>
            <p:cNvPr id="129" name="直接连接符 128"/>
            <p:cNvCxnSpPr/>
            <p:nvPr/>
          </p:nvCxnSpPr>
          <p:spPr>
            <a:xfrm flipH="1">
              <a:off x="11597706"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1682416"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11767125"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1851835"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11936544"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2021254"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12105963"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a:off x="12190673"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grpSp>
        <p:nvGrpSpPr>
          <p:cNvPr id="144" name="组合 143"/>
          <p:cNvGrpSpPr/>
          <p:nvPr userDrawn="1"/>
        </p:nvGrpSpPr>
        <p:grpSpPr>
          <a:xfrm flipH="1">
            <a:off x="658812" y="0"/>
            <a:ext cx="179387" cy="1174750"/>
            <a:chOff x="4399082" y="1624876"/>
            <a:chExt cx="231871" cy="3276600"/>
          </a:xfrm>
        </p:grpSpPr>
        <p:cxnSp>
          <p:nvCxnSpPr>
            <p:cNvPr id="145" name="直接连接符 144"/>
            <p:cNvCxnSpPr/>
            <p:nvPr/>
          </p:nvCxnSpPr>
          <p:spPr>
            <a:xfrm rot="5400000" flipV="1">
              <a:off x="2992653" y="3263176"/>
              <a:ext cx="3276600" cy="0"/>
            </a:xfrm>
            <a:prstGeom prst="line">
              <a:avLst/>
            </a:prstGeom>
            <a:ln w="38100">
              <a:gradFill flip="none" rotWithShape="1">
                <a:gsLst>
                  <a:gs pos="30000">
                    <a:schemeClr val="accent1"/>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5400000" flipV="1">
              <a:off x="3608507" y="2415451"/>
              <a:ext cx="1581150" cy="0"/>
            </a:xfrm>
            <a:prstGeom prst="line">
              <a:avLst/>
            </a:prstGeom>
            <a:ln w="38100">
              <a:gradFill flip="none" rotWithShape="1">
                <a:gsLst>
                  <a:gs pos="30000">
                    <a:schemeClr val="accent1"/>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2990" y="1141095"/>
            <a:ext cx="9256395" cy="1322070"/>
          </a:xfrm>
          <a:prstGeom prst="rect">
            <a:avLst/>
          </a:prstGeom>
          <a:noFill/>
        </p:spPr>
        <p:txBody>
          <a:bodyPr wrap="square" rtlCol="0" anchor="t">
            <a:spAutoFit/>
          </a:bodyPr>
          <a:p>
            <a:r>
              <a:rPr lang="zh-CN" altLang="en-US" sz="4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j-lt"/>
                <a:cs typeface="+mj-lt"/>
              </a:rPr>
              <a:t>Data-driven prediction of battery cycle life before capacity degradation</a:t>
            </a:r>
            <a:endParaRPr lang="zh-CN" altLang="en-US" sz="4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j-lt"/>
              <a:cs typeface="+mj-lt"/>
            </a:endParaRPr>
          </a:p>
        </p:txBody>
      </p:sp>
      <p:sp>
        <p:nvSpPr>
          <p:cNvPr id="5" name="文本框 4"/>
          <p:cNvSpPr txBox="1"/>
          <p:nvPr/>
        </p:nvSpPr>
        <p:spPr>
          <a:xfrm>
            <a:off x="1435735" y="3474085"/>
            <a:ext cx="4450080" cy="460375"/>
          </a:xfrm>
          <a:prstGeom prst="rect">
            <a:avLst/>
          </a:prstGeom>
          <a:noFill/>
        </p:spPr>
        <p:txBody>
          <a:bodyPr wrap="none" rtlCol="0">
            <a:spAutoFit/>
          </a:bodyPr>
          <a:p>
            <a:r>
              <a:rPr lang="zh-CN" altLang="en-US" sz="2400"/>
              <a:t>容量退化前的电池循环寿命预测</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4935" y="830580"/>
            <a:ext cx="8070215" cy="1568450"/>
          </a:xfrm>
          <a:prstGeom prst="rect">
            <a:avLst/>
          </a:prstGeom>
          <a:noFill/>
        </p:spPr>
        <p:txBody>
          <a:bodyPr wrap="square" rtlCol="0">
            <a:spAutoFit/>
          </a:bodyPr>
          <a:p>
            <a:pPr algn="l"/>
            <a:r>
              <a:rPr lang="zh-CN" altLang="en-US" sz="2400"/>
              <a:t>数据集：</a:t>
            </a:r>
            <a:r>
              <a:rPr lang="zh-CN" altLang="en-US" sz="2400">
                <a:sym typeface="+mn-ea"/>
              </a:rPr>
              <a:t>在快速充电条件不同，放电条件相同(4 C到2.0 V)，</a:t>
            </a:r>
            <a:r>
              <a:rPr lang="zh-CN" altLang="en-US" sz="2400"/>
              <a:t>商用LFP/石墨电池在温度控制的环境室(30°C)中循环，</a:t>
            </a:r>
            <a:r>
              <a:rPr lang="zh-CN" altLang="en-US" sz="2400">
                <a:sym typeface="+mn-ea"/>
              </a:rPr>
              <a:t>生成了一个数据集，捕捉了广泛的循环寿命，从大约150到2300次(平均循环寿命为806，标准偏差为377)。</a:t>
            </a:r>
            <a:endParaRPr lang="zh-CN" altLang="en-US" sz="2400"/>
          </a:p>
        </p:txBody>
      </p:sp>
      <p:sp>
        <p:nvSpPr>
          <p:cNvPr id="3" name="文本框 2"/>
          <p:cNvSpPr txBox="1"/>
          <p:nvPr/>
        </p:nvSpPr>
        <p:spPr>
          <a:xfrm rot="10800000" flipV="1">
            <a:off x="1384935" y="3301365"/>
            <a:ext cx="9378950" cy="3046095"/>
          </a:xfrm>
          <a:prstGeom prst="rect">
            <a:avLst/>
          </a:prstGeom>
          <a:noFill/>
        </p:spPr>
        <p:txBody>
          <a:bodyPr wrap="square" rtlCol="0">
            <a:spAutoFit/>
          </a:bodyPr>
          <a:p>
            <a:pPr algn="l"/>
            <a:r>
              <a:rPr lang="zh-CN" altLang="en-US" sz="2400"/>
              <a:t>早期模型的建立：</a:t>
            </a:r>
            <a:endParaRPr lang="zh-CN" altLang="en-US" sz="2400"/>
          </a:p>
          <a:p>
            <a:pPr algn="l"/>
            <a:r>
              <a:rPr lang="zh-CN" altLang="en-US" sz="2400"/>
              <a:t>通过使用基于特征的方法来建立早期预测模型，在本文中，原始数据的线性或非线性转换的特征被生成并用于正则化的线性框架(弹性网)中，最后的模型使用提出的特征子集的线性组合来预测循环寿命的对数。</a:t>
            </a:r>
            <a:endParaRPr lang="zh-CN" altLang="en-US" sz="2400"/>
          </a:p>
          <a:p>
            <a:pPr algn="l"/>
            <a:endParaRPr lang="zh-CN" altLang="en-US" sz="2400"/>
          </a:p>
          <a:p>
            <a:pPr algn="l"/>
            <a:endParaRPr lang="zh-CN" altLang="en-US" sz="2400"/>
          </a:p>
          <a:p>
            <a:pPr algn="l"/>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4615" y="1053465"/>
            <a:ext cx="9818370" cy="3046095"/>
          </a:xfrm>
          <a:prstGeom prst="rect">
            <a:avLst/>
          </a:prstGeom>
          <a:noFill/>
        </p:spPr>
        <p:txBody>
          <a:bodyPr wrap="square" rtlCol="0">
            <a:spAutoFit/>
          </a:bodyPr>
          <a:p>
            <a:pPr algn="l"/>
            <a:r>
              <a:rPr lang="zh-CN" altLang="en-US" sz="2400">
                <a:sym typeface="+mn-ea"/>
              </a:rPr>
              <a:t>基于ΔQ100-10(V)的特征具有很高的预测能力，</a:t>
            </a:r>
            <a:r>
              <a:rPr lang="zh-CN" altLang="en-US" sz="2400"/>
              <a:t>选用了第100和第10个周期，即ΔQ100-10(V)，计算捕获两个周期之间电压曲线的变化。在</a:t>
            </a:r>
            <a:r>
              <a:rPr lang="en-US" altLang="zh-CN" sz="2400">
                <a:sym typeface="+mn-ea"/>
              </a:rPr>
              <a:t>ΔQ100-10(V)</a:t>
            </a:r>
            <a:r>
              <a:rPr lang="zh-CN" altLang="en-US" sz="2400">
                <a:sym typeface="+mn-ea"/>
              </a:rPr>
              <a:t>特征中的</a:t>
            </a:r>
            <a:r>
              <a:rPr lang="zh-CN" altLang="en-US" sz="2400">
                <a:sym typeface="+mn-ea"/>
              </a:rPr>
              <a:t>方差和</a:t>
            </a:r>
            <a:r>
              <a:rPr lang="zh-CN" altLang="en-US" sz="2400">
                <a:sym typeface="+mn-ea"/>
              </a:rPr>
              <a:t>周期寿命出现了</a:t>
            </a:r>
            <a:r>
              <a:rPr lang="zh-CN" altLang="en-US" sz="2400"/>
              <a:t>一个清晰的趋势。</a:t>
            </a:r>
            <a:endParaRPr lang="zh-CN" altLang="en-US" sz="2400"/>
          </a:p>
          <a:p>
            <a:pPr algn="l"/>
            <a:endParaRPr lang="zh-CN" altLang="en-US" sz="2400"/>
          </a:p>
          <a:p>
            <a:pPr algn="l"/>
            <a:r>
              <a:rPr lang="zh-CN" altLang="en-US" sz="2400"/>
              <a:t>最终使用了：</a:t>
            </a:r>
            <a:endParaRPr lang="zh-CN" altLang="en-US" sz="2400"/>
          </a:p>
          <a:p>
            <a:pPr algn="l"/>
            <a:r>
              <a:rPr lang="zh-CN" altLang="en-US" sz="2400"/>
              <a:t>(1)仅ΔQ100-10(V)的方差</a:t>
            </a:r>
            <a:endParaRPr lang="zh-CN" altLang="en-US" sz="2400"/>
          </a:p>
          <a:p>
            <a:pPr algn="l"/>
            <a:r>
              <a:rPr lang="zh-CN" altLang="en-US" sz="2400"/>
              <a:t>(2)放电过程中获得的额外候选特征</a:t>
            </a:r>
            <a:endParaRPr lang="zh-CN" altLang="en-US" sz="2400"/>
          </a:p>
          <a:p>
            <a:pPr algn="l"/>
            <a:r>
              <a:rPr lang="zh-CN" altLang="en-US" sz="2400"/>
              <a:t>(3)来自额外数据流(如温度和内阻)的特征来研究三个不同的模型</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3300" y="1002665"/>
            <a:ext cx="7966075" cy="4892675"/>
          </a:xfrm>
          <a:prstGeom prst="rect">
            <a:avLst/>
          </a:prstGeom>
          <a:noFill/>
        </p:spPr>
        <p:txBody>
          <a:bodyPr wrap="square" rtlCol="0">
            <a:spAutoFit/>
          </a:bodyPr>
          <a:p>
            <a:pPr algn="l"/>
            <a:r>
              <a:rPr lang="zh-CN" altLang="en-US" sz="2400">
                <a:sym typeface="+mn-ea"/>
              </a:rPr>
              <a:t>在所有情况下，数据只取前100个周期。这三个模型，每个都有越来越多的候选特征，被选择来评估获取额外数据流的成本效益和预测精度的限制。</a:t>
            </a:r>
            <a:endParaRPr lang="zh-CN" altLang="en-US" sz="2400">
              <a:sym typeface="+mn-ea"/>
            </a:endParaRPr>
          </a:p>
          <a:p>
            <a:pPr algn="l"/>
            <a:endParaRPr lang="zh-CN" altLang="en-US" sz="2400">
              <a:sym typeface="+mn-ea"/>
            </a:endParaRPr>
          </a:p>
          <a:p>
            <a:pPr algn="l"/>
            <a:r>
              <a:rPr lang="zh-CN" altLang="en-US" sz="2400">
                <a:sym typeface="+mn-ea"/>
              </a:rPr>
              <a:t>训练数据(41个单元)用于模型特征的选择和系数的设置，初级测试数据(43个单元)用于模型性能的评价。</a:t>
            </a:r>
            <a:endParaRPr lang="zh-CN" altLang="en-US" sz="2400">
              <a:sym typeface="+mn-ea"/>
            </a:endParaRPr>
          </a:p>
          <a:p>
            <a:pPr algn="l"/>
            <a:r>
              <a:rPr lang="zh-CN" altLang="en-US" sz="2400">
                <a:sym typeface="+mn-ea"/>
              </a:rPr>
              <a:t>在模型开发后生成的二次测试数据集(40个单元)上评估模型。</a:t>
            </a:r>
            <a:endParaRPr lang="zh-CN" altLang="en-US" sz="2400">
              <a:sym typeface="+mn-ea"/>
            </a:endParaRPr>
          </a:p>
          <a:p>
            <a:pPr algn="l"/>
            <a:endParaRPr lang="zh-CN" altLang="en-US" sz="2400">
              <a:sym typeface="+mn-ea"/>
            </a:endParaRPr>
          </a:p>
          <a:p>
            <a:pPr algn="l"/>
            <a:r>
              <a:rPr lang="zh-CN" altLang="en-US" sz="2400">
                <a:sym typeface="+mn-ea"/>
              </a:rPr>
              <a:t>评估预测性能的</a:t>
            </a:r>
            <a:r>
              <a:rPr lang="zh-CN" altLang="en-US" sz="2400">
                <a:sym typeface="+mn-ea"/>
              </a:rPr>
              <a:t>两个指标</a:t>
            </a:r>
            <a:r>
              <a:rPr lang="zh-CN" altLang="en-US" sz="2400">
                <a:sym typeface="+mn-ea"/>
              </a:rPr>
              <a:t>:</a:t>
            </a:r>
            <a:endParaRPr lang="zh-CN" altLang="en-US" sz="2400">
              <a:sym typeface="+mn-ea"/>
            </a:endParaRPr>
          </a:p>
          <a:p>
            <a:pPr algn="l"/>
            <a:r>
              <a:rPr lang="en-US" altLang="zh-CN" sz="2400">
                <a:sym typeface="+mn-ea"/>
              </a:rPr>
              <a:t>    </a:t>
            </a:r>
            <a:r>
              <a:rPr lang="zh-CN" altLang="en-US" sz="2400">
                <a:sym typeface="+mn-ea"/>
              </a:rPr>
              <a:t>以周期为单位的均方根误差(RMSE)</a:t>
            </a:r>
            <a:endParaRPr lang="zh-CN" altLang="en-US" sz="2400">
              <a:sym typeface="+mn-ea"/>
            </a:endParaRPr>
          </a:p>
          <a:p>
            <a:pPr algn="l"/>
            <a:r>
              <a:rPr lang="en-US" altLang="zh-CN" sz="2400">
                <a:sym typeface="+mn-ea"/>
              </a:rPr>
              <a:t>    </a:t>
            </a:r>
            <a:r>
              <a:rPr lang="zh-CN" altLang="en-US" sz="2400">
                <a:sym typeface="+mn-ea"/>
              </a:rPr>
              <a:t>平均百分比误差。</a:t>
            </a:r>
            <a:endParaRPr lang="zh-CN" altLang="en-US" sz="2400"/>
          </a:p>
          <a:p>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8085" y="779780"/>
            <a:ext cx="2621280" cy="460375"/>
          </a:xfrm>
          <a:prstGeom prst="rect">
            <a:avLst/>
          </a:prstGeom>
          <a:noFill/>
        </p:spPr>
        <p:txBody>
          <a:bodyPr wrap="none" rtlCol="0">
            <a:spAutoFit/>
          </a:bodyPr>
          <a:p>
            <a:r>
              <a:rPr lang="zh-CN" altLang="en-US" sz="2400"/>
              <a:t>模型的性能评估：</a:t>
            </a:r>
            <a:endParaRPr lang="zh-CN" altLang="en-US" sz="2400"/>
          </a:p>
        </p:txBody>
      </p:sp>
      <p:pic>
        <p:nvPicPr>
          <p:cNvPr id="3" name="图片 2"/>
          <p:cNvPicPr>
            <a:picLocks noChangeAspect="1"/>
          </p:cNvPicPr>
          <p:nvPr/>
        </p:nvPicPr>
        <p:blipFill>
          <a:blip r:embed="rId1"/>
          <a:stretch>
            <a:fillRect/>
          </a:stretch>
        </p:blipFill>
        <p:spPr>
          <a:xfrm>
            <a:off x="24765" y="1616710"/>
            <a:ext cx="12167235" cy="2613025"/>
          </a:xfrm>
          <a:prstGeom prst="rect">
            <a:avLst/>
          </a:prstGeom>
        </p:spPr>
      </p:pic>
      <p:sp>
        <p:nvSpPr>
          <p:cNvPr id="4" name="文本框 3"/>
          <p:cNvSpPr txBox="1"/>
          <p:nvPr/>
        </p:nvSpPr>
        <p:spPr>
          <a:xfrm>
            <a:off x="90805" y="4618990"/>
            <a:ext cx="11884025" cy="829945"/>
          </a:xfrm>
          <a:prstGeom prst="rect">
            <a:avLst/>
          </a:prstGeom>
          <a:noFill/>
        </p:spPr>
        <p:txBody>
          <a:bodyPr wrap="square" rtlCol="0">
            <a:spAutoFit/>
          </a:bodyPr>
          <a:p>
            <a:pPr algn="l"/>
            <a:r>
              <a:rPr lang="zh-CN" altLang="en-US" sz="2400"/>
              <a:t>测试集中的一个电池迅速达到80%的健康状态，并且与其他观察到的模式不匹配。括号中的主测试结果对应的是排除了该电池。</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1405" y="1402080"/>
            <a:ext cx="10622915" cy="4523105"/>
          </a:xfrm>
          <a:prstGeom prst="rect">
            <a:avLst/>
          </a:prstGeom>
          <a:noFill/>
        </p:spPr>
        <p:txBody>
          <a:bodyPr wrap="square" rtlCol="0">
            <a:spAutoFit/>
          </a:bodyPr>
          <a:p>
            <a:pPr algn="l"/>
            <a:r>
              <a:rPr lang="zh-CN" altLang="en-US" sz="2400"/>
              <a:t>还考虑了在周期数很低但精度要求不那么严格的情况下需要预测的情况，如排序/分级和包装设计应用。</a:t>
            </a:r>
            <a:endParaRPr lang="zh-CN" altLang="en-US" sz="2400"/>
          </a:p>
          <a:p>
            <a:pPr algn="l"/>
            <a:endParaRPr lang="zh-CN" altLang="en-US" sz="2400"/>
          </a:p>
          <a:p>
            <a:pPr algn="l"/>
            <a:r>
              <a:rPr lang="zh-CN" altLang="en-US" sz="2400"/>
              <a:t>开发了一个逻辑回归模型，将细胞分类为无论是“低寿命”组还是“高寿命”组，只使用前5个周期作为各种周期寿命阈值。</a:t>
            </a:r>
            <a:endParaRPr lang="zh-CN" altLang="en-US" sz="2400"/>
          </a:p>
          <a:p>
            <a:pPr algn="l"/>
            <a:r>
              <a:rPr lang="zh-CN" altLang="en-US" sz="2400"/>
              <a:t>方差分类器”：只使用第四和第五周期之间的ΔQ(V)方差特征var(ΔQ5-4(V))，测试分类精度达到了88.8%</a:t>
            </a:r>
            <a:endParaRPr lang="zh-CN" altLang="en-US" sz="2400"/>
          </a:p>
          <a:p>
            <a:pPr algn="l"/>
            <a:r>
              <a:rPr lang="zh-CN" altLang="en-US" sz="2400"/>
              <a:t>“完整分类器”：使用带有18个候选特征的正则化逻辑回归，测试分类准确率：</a:t>
            </a:r>
            <a:r>
              <a:rPr lang="zh-CN" altLang="en-US" sz="2400">
                <a:sym typeface="+mn-ea"/>
              </a:rPr>
              <a:t>95.1%</a:t>
            </a:r>
            <a:endParaRPr lang="zh-CN" altLang="en-US" sz="2400">
              <a:sym typeface="+mn-ea"/>
            </a:endParaRPr>
          </a:p>
          <a:p>
            <a:pPr algn="l"/>
            <a:endParaRPr lang="zh-CN" altLang="en-US" sz="2400">
              <a:sym typeface="+mn-ea"/>
            </a:endParaRPr>
          </a:p>
          <a:p>
            <a:pPr algn="l"/>
            <a:r>
              <a:rPr lang="zh-CN" altLang="en-US" sz="2400"/>
              <a:t>这种方法演示了ΔQ(V)的预测能力，即使只使用了最初几个周期的数据，而且更广泛地展示了我们为各种用例定制数据驱动模型的灵活性</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1320165"/>
            <a:ext cx="10555605" cy="3784600"/>
          </a:xfrm>
          <a:prstGeom prst="rect">
            <a:avLst/>
          </a:prstGeom>
          <a:noFill/>
        </p:spPr>
        <p:txBody>
          <a:bodyPr wrap="square" rtlCol="0">
            <a:spAutoFit/>
          </a:bodyPr>
          <a:p>
            <a:pPr algn="l"/>
            <a:r>
              <a:rPr lang="zh-CN" altLang="en-US" sz="2400"/>
              <a:t>预测性能的合理性：</a:t>
            </a:r>
            <a:endParaRPr lang="zh-CN" altLang="en-US" sz="2400"/>
          </a:p>
          <a:p>
            <a:pPr algn="l"/>
            <a:endParaRPr lang="zh-CN" altLang="en-US" sz="2400"/>
          </a:p>
          <a:p>
            <a:pPr algn="l"/>
            <a:r>
              <a:rPr lang="zh-CN" altLang="en-US" sz="2400">
                <a:sym typeface="+mn-ea"/>
              </a:rPr>
              <a:t>通常</a:t>
            </a:r>
            <a:r>
              <a:rPr lang="zh-CN" altLang="en-US" sz="2400"/>
              <a:t>包含所有可用数据流特征的模型具有最低的误差，我们的预测能力主要来自基于电压曲线转换的特征。电压曲线的其他变换也可用于预测循环寿命;例如，完整模型同时选择ΔQ100-10(V)的最小值和方差。</a:t>
            </a:r>
            <a:endParaRPr lang="zh-CN" altLang="en-US" sz="2400"/>
          </a:p>
          <a:p>
            <a:pPr algn="l"/>
            <a:endParaRPr lang="zh-CN" altLang="en-US" sz="2400"/>
          </a:p>
          <a:p>
            <a:pPr algn="l"/>
            <a:r>
              <a:rPr lang="zh-CN" altLang="en-US" sz="2400"/>
              <a:t>早期（</a:t>
            </a:r>
            <a:r>
              <a:rPr lang="zh-CN" altLang="en-US" sz="2400">
                <a:sym typeface="+mn-ea"/>
              </a:rPr>
              <a:t>甚至在容量衰减开始之前</a:t>
            </a:r>
            <a:r>
              <a:rPr lang="zh-CN" altLang="en-US" sz="2400"/>
              <a:t>）周期放电电压曲线的特征具有良好的预测性能。</a:t>
            </a:r>
            <a:r>
              <a:rPr lang="zh-CN" altLang="en-US" sz="2400">
                <a:sym typeface="+mn-ea"/>
              </a:rPr>
              <a:t>这种水平的准确性是通过从高速率放电电压曲线提取特征来实现的，而不是只从容量衰减曲线提取特征，并且不使用来自缓慢诊断周期的数据，也不假设细胞化学和降解机制的先验知识。</a:t>
            </a:r>
            <a:endParaRPr lang="zh-CN" altLang="en-US" sz="24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PP_MARK_KEY" val="48373b7d-7fee-4342-af8d-171f0b3eb9b5"/>
  <p:tag name="COMMONDATA" val="eyJoZGlkIjoiZWNmMjNjYjIxNjIxYjA5ODk5MTE5NGIwODBhZGE3Mj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txDef>
      <a:spPr>
        <a:noFill/>
      </a:spPr>
      <a:bodyPr wrap="none" rtlCol="0">
        <a:spAutoFit/>
      </a:bodyPr>
      <a:lstStyle>
        <a:defPPr>
          <a:defRPr lang="zh-CN" altLang="en-US"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1221</Words>
  <Application>WPS 演示</Application>
  <PresentationFormat>宽屏</PresentationFormat>
  <Paragraphs>47</Paragraphs>
  <Slides>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Wingdings</vt:lpstr>
      <vt:lpstr>微软雅黑 Light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七月</cp:lastModifiedBy>
  <cp:revision>177</cp:revision>
  <dcterms:created xsi:type="dcterms:W3CDTF">2019-06-19T02:08:00Z</dcterms:created>
  <dcterms:modified xsi:type="dcterms:W3CDTF">2022-10-10T03:15:15Z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DF242E3400904838AF4906CE9EBF767D</vt:lpwstr>
  </property>
</Properties>
</file>