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64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67585-5C50-4118-A9CE-0A8D98EC5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67585-5C50-4118-A9CE-0A8D98EC5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67585-5C50-4118-A9CE-0A8D98EC5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67585-5C50-4118-A9CE-0A8D98EC5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67585-5C50-4118-A9CE-0A8D98EC5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67585-5C50-4118-A9CE-0A8D98EC5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67585-5C50-4118-A9CE-0A8D98EC5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67585-5C50-4118-A9CE-0A8D98EC5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67585-5C50-4118-A9CE-0A8D98EC5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67585-5C50-4118-A9CE-0A8D98EC5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67585-5C50-4118-A9CE-0A8D98EC5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67585-5C50-4118-A9CE-0A8D98EC5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67585-5C50-4118-A9CE-0A8D98EC5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67585-5C50-4118-A9CE-0A8D98EC5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833176" cy="556581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9682750" y="437549"/>
            <a:ext cx="2039306" cy="571194"/>
            <a:chOff x="2626564" y="552104"/>
            <a:chExt cx="3414360" cy="956337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 cstate="email"/>
            <a:srcRect/>
            <a:stretch>
              <a:fillRect/>
            </a:stretch>
          </p:blipFill>
          <p:spPr>
            <a:xfrm>
              <a:off x="3549868" y="623508"/>
              <a:ext cx="2491056" cy="85885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2626564" y="552104"/>
              <a:ext cx="1286570" cy="956337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 userDrawn="1"/>
        </p:nvGrpSpPr>
        <p:grpSpPr>
          <a:xfrm>
            <a:off x="-31973" y="6414350"/>
            <a:ext cx="9656823" cy="114300"/>
            <a:chOff x="-111800" y="6407270"/>
            <a:chExt cx="9656823" cy="114300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-111800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-27090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7619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142329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227038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11748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396457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481167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565876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650586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735295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820005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904715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89424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74134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1158843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1243553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1328262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1412972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1497681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1582391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1667100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1751810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1836519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1921229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2005938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2090648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2175357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2260067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2344777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2429486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2514196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2598905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2683615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2768324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2853034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2937743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3022453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3107162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3191872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3276581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3361291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3446000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3530710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3615419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3700129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3784839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3869548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>
              <a:off x="3954258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4038967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4123677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4208386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4293096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4462515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4377805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4547224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4631934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4716643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801353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>
              <a:off x="4886062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>
              <a:off x="4970772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55481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140191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224901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309610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5394320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>
              <a:off x="5479029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563739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648448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733158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817867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5902577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5987286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6071996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>
              <a:off x="6156705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H="1">
              <a:off x="6241415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H="1">
              <a:off x="6326124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H="1">
              <a:off x="6410834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>
              <a:off x="6495543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H="1">
              <a:off x="6580253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6664963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6749672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6834382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H="1">
              <a:off x="6919091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H="1">
              <a:off x="7003801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flipH="1">
              <a:off x="7088510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7173220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H="1">
              <a:off x="7257929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7342639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H="1">
              <a:off x="7427348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H="1">
              <a:off x="7512058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H="1">
              <a:off x="7596767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H="1">
              <a:off x="7681477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H="1">
              <a:off x="7766186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flipH="1">
              <a:off x="7850896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H="1">
              <a:off x="7935605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H="1">
              <a:off x="8020315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H="1">
              <a:off x="8105025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H="1">
              <a:off x="8189734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H="1">
              <a:off x="8274444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H="1">
              <a:off x="8359153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H="1">
              <a:off x="8443863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H="1">
              <a:off x="8528572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H="1">
              <a:off x="8613282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H="1">
              <a:off x="8697991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H="1">
              <a:off x="8782701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flipH="1">
              <a:off x="8867410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H="1">
              <a:off x="8952120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H="1">
              <a:off x="9036829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H="1">
              <a:off x="9121539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H="1">
              <a:off x="9206248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flipH="1">
              <a:off x="9290958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H="1">
              <a:off x="9375667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flipH="1">
              <a:off x="9460348" y="640727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文本框 126"/>
          <p:cNvSpPr txBox="1"/>
          <p:nvPr userDrawn="1"/>
        </p:nvSpPr>
        <p:spPr>
          <a:xfrm>
            <a:off x="9752990" y="6328228"/>
            <a:ext cx="177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崇德博学 砺志尚实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1597706" y="6414350"/>
            <a:ext cx="677642" cy="114300"/>
            <a:chOff x="11597706" y="6414350"/>
            <a:chExt cx="677642" cy="114300"/>
          </a:xfrm>
        </p:grpSpPr>
        <p:cxnSp>
          <p:nvCxnSpPr>
            <p:cNvPr id="129" name="直接连接符 128"/>
            <p:cNvCxnSpPr/>
            <p:nvPr/>
          </p:nvCxnSpPr>
          <p:spPr>
            <a:xfrm flipH="1">
              <a:off x="11597706" y="641435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flipH="1">
              <a:off x="11682416" y="641435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flipH="1">
              <a:off x="11767125" y="641435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H="1">
              <a:off x="11851835" y="641435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H="1">
              <a:off x="11936544" y="641435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flipH="1">
              <a:off x="12021254" y="641435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flipH="1">
              <a:off x="12105963" y="641435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flipH="1">
              <a:off x="12190673" y="6414350"/>
              <a:ext cx="84675" cy="114300"/>
            </a:xfrm>
            <a:prstGeom prst="line">
              <a:avLst/>
            </a:prstGeom>
            <a:ln w="952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组合 143"/>
          <p:cNvGrpSpPr/>
          <p:nvPr userDrawn="1"/>
        </p:nvGrpSpPr>
        <p:grpSpPr>
          <a:xfrm flipH="1">
            <a:off x="658812" y="0"/>
            <a:ext cx="179387" cy="1174750"/>
            <a:chOff x="4399082" y="1624876"/>
            <a:chExt cx="231871" cy="3276600"/>
          </a:xfrm>
        </p:grpSpPr>
        <p:cxnSp>
          <p:nvCxnSpPr>
            <p:cNvPr id="145" name="直接连接符 144"/>
            <p:cNvCxnSpPr/>
            <p:nvPr/>
          </p:nvCxnSpPr>
          <p:spPr>
            <a:xfrm rot="5400000" flipV="1">
              <a:off x="2992653" y="3263176"/>
              <a:ext cx="3276600" cy="0"/>
            </a:xfrm>
            <a:prstGeom prst="line">
              <a:avLst/>
            </a:prstGeom>
            <a:ln w="38100">
              <a:gradFill flip="none" rotWithShape="1">
                <a:gsLst>
                  <a:gs pos="30000">
                    <a:schemeClr val="accent1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rot="5400000" flipV="1">
              <a:off x="3608507" y="2415451"/>
              <a:ext cx="1581150" cy="0"/>
            </a:xfrm>
            <a:prstGeom prst="line">
              <a:avLst/>
            </a:prstGeom>
            <a:ln w="38100">
              <a:gradFill flip="none" rotWithShape="1">
                <a:gsLst>
                  <a:gs pos="30000">
                    <a:schemeClr val="accent1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tags" Target="../tags/tag6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4025" y="1245870"/>
            <a:ext cx="106953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Impedance-based forecasting of lithium-ion battery performance amid uneven usage</a:t>
            </a:r>
            <a:endParaRPr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9810" y="3670935"/>
            <a:ext cx="86791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基于阻抗的不均匀使用锂离子电池性能预测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7230" y="765810"/>
            <a:ext cx="95719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该模型还输出预测不确定性，这表明模型对其预测质量的确定程度。图6c的均方根误差(RMSE)减少了3.2%，因为数据的比例从100%减少到最可信的25%，这表明我们的模型已经知道它应该对哪些预测有信心。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590" y="1964690"/>
            <a:ext cx="4848225" cy="43599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5710" y="927735"/>
            <a:ext cx="94316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基准测试：将该模型（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EIS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）与其他方法进行比较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635" y="1757680"/>
            <a:ext cx="7121525" cy="4108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7725" y="830580"/>
            <a:ext cx="1041273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另一家制造商的新一批32个商用LiR硬币电池上重复了我们的实验，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第一种：模型暴露在与测试集受到相同协议分布(随机分裂)的细胞中;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第二种：模型只在受三种循环协议分布影响的细胞上进行训练，并在受不同循环协议影响的其余八个细胞上进行测试。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" y="2768600"/>
            <a:ext cx="9345295" cy="2446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2620" y="1272540"/>
            <a:ext cx="110166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作者还验证了该模型对于外部工作温度的变化是稳健的。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下表是在35°C下循环了另外16个细胞的结果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340" y="2650490"/>
            <a:ext cx="7711440" cy="1955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15670" y="550545"/>
            <a:ext cx="959358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Data generation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两个独立的数据集（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从两个不同的制造商购买的商用LiR硬币电池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第一个数据集：共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个电池，其中24个电池置于随机选择的充放电电流序列中（每个周期随机改变放电电流），在23±2°C下进行110-120个完整的充放电循环（电池的出初始诊断，恒流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EIS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采集，充放电使用）。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充电和放电分别由两级和一级恒流(CC)协议组成;电流分别在70-140 mA (2-4 C)、35-105 mA (1-3 C)和35-140 mA (1-4 C)的范围内随机选择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剩下的16个电池用来测试模型的鲁棒性，将所有电池和周期的放电电流固定在52.5mA (1.5 C)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2860" y="927735"/>
            <a:ext cx="930338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第二个数据集：从第二个制造商RS Pro(名义容量40毫安时)循环额外的48个电池。每个电池再次进行100次两级CC充电和一级CC放电的循环，在每个循环开始时随机选择三个速率，来复制不同电池用户彼此有不同的平均使用模式。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9775" y="948690"/>
            <a:ext cx="998156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使用EIS进行容量预测：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应用特定的充放电剖面，首先考虑我们想要预测下一个循环放电容量，将问题框定为一个回归任务，训练一个概率机器学习模型来学习映射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Qn = f(sn, an)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Qn是循环结束时测量到的放电容量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，sn是第n个循环开始时的电池状态，an是未来的动作(第n个循环充放电协议)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状态矢量：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是由循环开始时在57个频率处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在0.02Hz-20kHz范围内的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w1,w2,...w57)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测量的完全放电状态下的实(Z re)和虚(Z im)电振谱的串联而成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动作矢量：是由第n个循环的充放电电流串联而成。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710" y="3870960"/>
            <a:ext cx="4559935" cy="3765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3215" y="2482215"/>
            <a:ext cx="11750675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47725" y="841375"/>
            <a:ext cx="686689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图3说明了我们模型的准确性。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状态和动作同时作为输入：平均误差为8.2%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只使用状态(图3b)：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20.7%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只使用动作(图3c)：15.4%。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4245" y="1099820"/>
            <a:ext cx="1007808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电池寿命轨迹模型不仅可以预测下一个循环的放电容量，而且可以预测未来几个循环的容量。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模型改进：输入包括第n个周期开始时的电池的状态表示sn, 还有“动作”向量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(n.....n+j包括所有将应用在循环n和循环n +j之间充电和放电电流.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图4显示了决定系数R2随j的变化情况。不出所料，随着预测区间的增大，模型的准确性普遍下降。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7035" y="2595880"/>
            <a:ext cx="882015" cy="4248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3325" y="1553845"/>
            <a:ext cx="421767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我们的模型还可以预测更长期的电池性能，通过(a)测试误差%和(b) R2值量化。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考虑到EIS谱和将应用于电池的下一个协议的知识，放电容量预测的测试误差小于10%，最多可提前32个周期。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190" y="1447800"/>
            <a:ext cx="7013575" cy="4586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665" y="960120"/>
            <a:ext cx="103162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我们通过调查数据效率和模型的可泛化性来测试我们方法的鲁棒性。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为了测试数据效率，测量性能关于随着用于训练模型的单元数增加的变化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685" y="1887855"/>
            <a:ext cx="7398385" cy="44469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388985" y="2393315"/>
            <a:ext cx="304101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当单元数从2个增加到22个时，测试误差从23.8%显著降低到8.2%。尽管如此，该模型明显具有数据效率，只需要8个单元就可以获得小于10%的测试误差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1700" y="1014095"/>
            <a:ext cx="100145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通过循环来自同一制造商的另外16个电池来测试模型的稳健性：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调整循环协议，将每个电池的整个寿命周期的放电电流固定在1.5C。我们使用一个只训练细胞在其生命周期中受随机放电电流的模型，来预测受固定放电的细胞的下一个周期放电能力。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0" y="2582545"/>
            <a:ext cx="4459605" cy="37033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18680" y="2975610"/>
            <a:ext cx="36976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该模型在这个域移位数据集上的测试误差仅为6.3%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2652,&quot;width&quot;:8304}"/>
</p:tagLst>
</file>

<file path=ppt/tags/tag64.xml><?xml version="1.0" encoding="utf-8"?>
<p:tagLst xmlns:p="http://schemas.openxmlformats.org/presentationml/2006/main">
  <p:tag name="KSO_WPP_MARK_KEY" val="59585394-6409-4799-aa04-1c724013f3a5"/>
  <p:tag name="COMMONDATA" val="eyJoZGlkIjoiZWNmMjNjYjIxNjIxYjA5ODk5MTE5NGIwODBhZGE3Mj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t">
        <a:spAutoFit/>
      </a:bodyPr>
      <a:lstStyle>
        <a:defPPr>
          <a:defRPr lang="zh-CN" altLang="en-US" sz="240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1659</Words>
  <Application>WPS 演示</Application>
  <PresentationFormat>宽屏</PresentationFormat>
  <Paragraphs>60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微软雅黑 Light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七月</cp:lastModifiedBy>
  <cp:revision>182</cp:revision>
  <dcterms:created xsi:type="dcterms:W3CDTF">2019-06-19T02:08:00Z</dcterms:created>
  <dcterms:modified xsi:type="dcterms:W3CDTF">2022-10-13T07:45:18Z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B2FD8C60ECCA4BD4B2013E5F0AA83B7B</vt:lpwstr>
  </property>
</Properties>
</file>