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8" r:id="rId2"/>
    <p:sldId id="270" r:id="rId3"/>
    <p:sldId id="271" r:id="rId4"/>
    <p:sldId id="317" r:id="rId5"/>
    <p:sldId id="302" r:id="rId6"/>
    <p:sldId id="273" r:id="rId7"/>
    <p:sldId id="274" r:id="rId8"/>
    <p:sldId id="275" r:id="rId9"/>
    <p:sldId id="303" r:id="rId10"/>
    <p:sldId id="277" r:id="rId11"/>
    <p:sldId id="278" r:id="rId12"/>
    <p:sldId id="279" r:id="rId13"/>
    <p:sldId id="345" r:id="rId14"/>
    <p:sldId id="281" r:id="rId15"/>
    <p:sldId id="296" r:id="rId16"/>
    <p:sldId id="343" r:id="rId17"/>
    <p:sldId id="321" r:id="rId18"/>
    <p:sldId id="282" r:id="rId19"/>
    <p:sldId id="337" r:id="rId20"/>
    <p:sldId id="283" r:id="rId21"/>
    <p:sldId id="284" r:id="rId22"/>
    <p:sldId id="285" r:id="rId23"/>
    <p:sldId id="344" r:id="rId24"/>
    <p:sldId id="28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66" d="100"/>
          <a:sy n="66" d="100"/>
        </p:scale>
        <p:origin x="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2022/11/7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2022/11/7</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2022/11/7</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2022/11/7</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2022/11/7</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2022/11/7</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3784600"/>
          </a:xfrm>
          <a:prstGeom prst="rect">
            <a:avLst/>
          </a:prstGeom>
          <a:noFill/>
        </p:spPr>
        <p:txBody>
          <a:bodyPr wrap="square" rtlCol="0" anchor="t">
            <a:spAutoFit/>
          </a:bodyPr>
          <a:lstStyle/>
          <a:p>
            <a:r>
              <a:rPr lang="zh-CN" altLang="en-US" sz="3200" dirty="0">
                <a:effectLst/>
                <a:latin typeface="Times New Roman" panose="02020603050405020304" charset="0"/>
                <a:ea typeface="等线" panose="02010600030101010101" charset="-122"/>
                <a:cs typeface="Times New Roman" panose="02020603050405020304" charset="0"/>
                <a:sym typeface="+mn-ea"/>
              </a:rPr>
              <a:t>Data-driven capacity estimation of commercial</a:t>
            </a:r>
            <a:r>
              <a:rPr lang="en-US" altLang="zh-CN" sz="3200" dirty="0">
                <a:effectLst/>
                <a:latin typeface="Times New Roman" panose="02020603050405020304" charset="0"/>
                <a:ea typeface="等线" panose="02010600030101010101" charset="-122"/>
                <a:cs typeface="Times New Roman" panose="02020603050405020304" charset="0"/>
                <a:sym typeface="+mn-ea"/>
              </a:rPr>
              <a:t> </a:t>
            </a:r>
            <a:r>
              <a:rPr lang="zh-CN" altLang="en-US" sz="3200" dirty="0">
                <a:effectLst/>
                <a:latin typeface="Times New Roman" panose="02020603050405020304" charset="0"/>
                <a:ea typeface="等线" panose="02010600030101010101" charset="-122"/>
                <a:cs typeface="Times New Roman" panose="02020603050405020304" charset="0"/>
                <a:sym typeface="+mn-ea"/>
              </a:rPr>
              <a:t>lithium-ion batteries from voltage relaxatio</a:t>
            </a:r>
            <a:r>
              <a:rPr lang="en-US" altLang="zh-CN" sz="3200" dirty="0">
                <a:effectLst/>
                <a:latin typeface="Times New Roman" panose="02020603050405020304" charset="0"/>
                <a:ea typeface="等线" panose="02010600030101010101" charset="-122"/>
                <a:cs typeface="Times New Roman" panose="02020603050405020304" charset="0"/>
                <a:sym typeface="+mn-ea"/>
              </a:rPr>
              <a:t>n</a:t>
            </a:r>
          </a:p>
          <a:p>
            <a:endParaRPr lang="en-US" altLang="zh-CN" sz="3200" dirty="0">
              <a:effectLst/>
              <a:latin typeface="Times New Roman" panose="02020603050405020304" charset="0"/>
              <a:ea typeface="等线" panose="02010600030101010101" charset="-122"/>
              <a:cs typeface="Times New Roman" panose="02020603050405020304" charset="0"/>
              <a:sym typeface="+mn-ea"/>
            </a:endParaRPr>
          </a:p>
          <a:p>
            <a:endParaRPr lang="en-US" altLang="zh-CN" sz="2400" dirty="0">
              <a:effectLst/>
              <a:latin typeface="Times New Roman" panose="02020603050405020304" charset="0"/>
              <a:ea typeface="等线" panose="02010600030101010101" charset="-122"/>
              <a:cs typeface="Times New Roman" panose="02020603050405020304" charset="0"/>
              <a:sym typeface="+mn-ea"/>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准确的电池容量估计可以预测行驶里程，计算车辆的最大储能能力，对于锂离子电池的可靠使用至关重要</a:t>
            </a:r>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利用弛豫电压曲线特征可以在不附加其他信息的情况下估计电池容量</a:t>
            </a:r>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35406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Performance of the proposed approach：</a:t>
            </a:r>
          </a:p>
        </p:txBody>
      </p:sp>
      <p:pic>
        <p:nvPicPr>
          <p:cNvPr id="6" name="图片 5"/>
          <p:cNvPicPr>
            <a:picLocks noChangeAspect="1"/>
          </p:cNvPicPr>
          <p:nvPr/>
        </p:nvPicPr>
        <p:blipFill>
          <a:blip r:embed="rId2"/>
          <a:stretch>
            <a:fillRect/>
          </a:stretch>
        </p:blipFill>
        <p:spPr>
          <a:xfrm>
            <a:off x="1097113" y="1531887"/>
            <a:ext cx="6022340" cy="3523615"/>
          </a:xfrm>
          <a:prstGeom prst="rect">
            <a:avLst/>
          </a:prstGeom>
        </p:spPr>
      </p:pic>
      <p:sp>
        <p:nvSpPr>
          <p:cNvPr id="3" name="文本框 2"/>
          <p:cNvSpPr txBox="1"/>
          <p:nvPr/>
        </p:nvSpPr>
        <p:spPr>
          <a:xfrm>
            <a:off x="890905" y="5374640"/>
            <a:ext cx="10625455" cy="1266190"/>
          </a:xfrm>
          <a:prstGeom prst="rect">
            <a:avLst/>
          </a:prstGeom>
          <a:noFill/>
        </p:spPr>
        <p:txBody>
          <a:bodyPr wrap="square" rtlCol="0">
            <a:no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sym typeface="+mn-ea"/>
              </a:rPr>
              <a:t>电池充电通常取决于驾驶员的行为，且充电模式与充电站存在显著差异，因此在获取特定充电电压曲线方面存在一些挑战</a:t>
            </a:r>
          </a:p>
          <a:p>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Approach verification by transfer learning：</a:t>
            </a:r>
          </a:p>
        </p:txBody>
      </p:sp>
      <p:sp>
        <p:nvSpPr>
          <p:cNvPr id="5" name="文本框 4"/>
          <p:cNvSpPr txBox="1"/>
          <p:nvPr/>
        </p:nvSpPr>
        <p:spPr>
          <a:xfrm>
            <a:off x="841375" y="1342737"/>
            <a:ext cx="10509250" cy="452431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为了适应数据集2和数据集3中不同电池和循环条件下电压特征的变化，提出了转移学习(TL)方法</a:t>
            </a:r>
            <a:r>
              <a:rPr lang="en-US" altLang="zh-CN" sz="2400" dirty="0">
                <a:latin typeface="宋体" panose="02010600030101010101" pitchFamily="2" charset="-122"/>
                <a:ea typeface="宋体" panose="02010600030101010101" pitchFamily="2" charset="-122"/>
                <a:cs typeface="Times New Roman" panose="02020603050405020304" charset="0"/>
              </a:rPr>
              <a:t>:</a:t>
            </a: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不改变基础模型的任何权重</a:t>
            </a:r>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a:t>
            </a:r>
            <a:r>
              <a:rPr lang="en-US" altLang="zh-CN" sz="2400" dirty="0" err="1">
                <a:latin typeface="宋体" panose="02010600030101010101" pitchFamily="2" charset="-122"/>
                <a:ea typeface="宋体" panose="02010600030101010101" pitchFamily="2" charset="-122"/>
                <a:cs typeface="Times New Roman" panose="02020603050405020304" charset="0"/>
              </a:rPr>
              <a:t>重新训练完整的基础模型</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·TL1</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err="1">
                <a:latin typeface="宋体" panose="02010600030101010101" pitchFamily="2" charset="-122"/>
                <a:ea typeface="宋体" panose="02010600030101010101" pitchFamily="2" charset="-122"/>
                <a:cs typeface="Times New Roman" panose="02020603050405020304" charset="0"/>
                <a:sym typeface="+mn-ea"/>
              </a:rPr>
              <a:t>在容量输出之前增加一个线性变换层</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a:t>
            </a:r>
            <a:endParaRPr lang="en-US" altLang="zh-CN" sz="2400" dirty="0">
              <a:latin typeface="宋体" panose="02010600030101010101" pitchFamily="2" charset="-122"/>
              <a:ea typeface="宋体" panose="02010600030101010101" pitchFamily="2" charset="-122"/>
              <a:cs typeface="Times New Roman" panose="02020603050405020304" charset="0"/>
              <a:sym typeface="+mn-ea"/>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·TL2</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err="1">
                <a:latin typeface="宋体" panose="02010600030101010101" pitchFamily="2" charset="-122"/>
                <a:ea typeface="宋体" panose="02010600030101010101" pitchFamily="2" charset="-122"/>
                <a:cs typeface="Times New Roman" panose="02020603050405020304" charset="0"/>
                <a:sym typeface="+mn-ea"/>
              </a:rPr>
              <a:t>在基础模型之前先建立一个线性变换层</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a:t>
            </a:r>
          </a:p>
          <a:p>
            <a:endParaRPr lang="zh-CN" altLang="en-US" sz="2400" dirty="0">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      </a:t>
            </a:r>
          </a:p>
        </p:txBody>
      </p:sp>
      <p:pic>
        <p:nvPicPr>
          <p:cNvPr id="7" name="图片 6"/>
          <p:cNvPicPr>
            <a:picLocks noChangeAspect="1"/>
          </p:cNvPicPr>
          <p:nvPr/>
        </p:nvPicPr>
        <p:blipFill>
          <a:blip r:embed="rId2"/>
          <a:stretch>
            <a:fillRect/>
          </a:stretch>
        </p:blipFill>
        <p:spPr>
          <a:xfrm>
            <a:off x="7383996" y="3695777"/>
            <a:ext cx="2770505" cy="681990"/>
          </a:xfrm>
          <a:prstGeom prst="rect">
            <a:avLst/>
          </a:prstGeom>
        </p:spPr>
      </p:pic>
      <p:pic>
        <p:nvPicPr>
          <p:cNvPr id="8" name="图片 7"/>
          <p:cNvPicPr>
            <a:picLocks noChangeAspect="1"/>
          </p:cNvPicPr>
          <p:nvPr/>
        </p:nvPicPr>
        <p:blipFill>
          <a:blip r:embed="rId3"/>
          <a:stretch>
            <a:fillRect/>
          </a:stretch>
        </p:blipFill>
        <p:spPr>
          <a:xfrm>
            <a:off x="3422752" y="5075408"/>
            <a:ext cx="3324225" cy="1386205"/>
          </a:xfrm>
          <a:prstGeom prst="rect">
            <a:avLst/>
          </a:prstGeom>
        </p:spPr>
      </p:pic>
      <p:pic>
        <p:nvPicPr>
          <p:cNvPr id="3" name="图片 2"/>
          <p:cNvPicPr>
            <a:picLocks noChangeAspect="1"/>
          </p:cNvPicPr>
          <p:nvPr/>
        </p:nvPicPr>
        <p:blipFill>
          <a:blip r:embed="rId4"/>
          <a:stretch>
            <a:fillRect/>
          </a:stretch>
        </p:blipFill>
        <p:spPr>
          <a:xfrm>
            <a:off x="8769249" y="4710353"/>
            <a:ext cx="3324224" cy="19826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Approach verification by transfer learning：</a:t>
            </a:r>
          </a:p>
        </p:txBody>
      </p:sp>
      <p:pic>
        <p:nvPicPr>
          <p:cNvPr id="3" name="图片 2"/>
          <p:cNvPicPr>
            <a:picLocks noChangeAspect="1"/>
          </p:cNvPicPr>
          <p:nvPr/>
        </p:nvPicPr>
        <p:blipFill>
          <a:blip r:embed="rId2"/>
          <a:stretch>
            <a:fillRect/>
          </a:stretch>
        </p:blipFill>
        <p:spPr>
          <a:xfrm>
            <a:off x="1015365" y="1530985"/>
            <a:ext cx="7541260" cy="3238500"/>
          </a:xfrm>
          <a:prstGeom prst="rect">
            <a:avLst/>
          </a:prstGeom>
        </p:spPr>
      </p:pic>
      <p:sp>
        <p:nvSpPr>
          <p:cNvPr id="5" name="文本框 4"/>
          <p:cNvSpPr txBox="1"/>
          <p:nvPr/>
        </p:nvSpPr>
        <p:spPr>
          <a:xfrm>
            <a:off x="1015365" y="5181601"/>
            <a:ext cx="9968865" cy="458804"/>
          </a:xfrm>
          <a:prstGeom prst="rect">
            <a:avLst/>
          </a:prstGeom>
          <a:noFill/>
        </p:spPr>
        <p:txBody>
          <a:bodyPr wrap="square" rtlCol="0" anchor="t">
            <a:no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输入特征的线性变换有助于模型适应不同电池材料的差异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0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33780" y="1536700"/>
            <a:ext cx="10521315" cy="3416320"/>
          </a:xfrm>
          <a:prstGeom prst="rect">
            <a:avLst/>
          </a:prstGeom>
          <a:noFill/>
        </p:spPr>
        <p:txBody>
          <a:bodyPr wrap="square" rtlCol="0">
            <a:spAutoFit/>
          </a:bodyPr>
          <a:lstStyle/>
          <a:p>
            <a:r>
              <a:rPr lang="zh-CN" altLang="en-US" sz="3200" dirty="0">
                <a:effectLst/>
                <a:latin typeface="Times New Roman" panose="02020603050405020304" charset="0"/>
                <a:ea typeface="等线" panose="02010600030101010101" charset="-122"/>
                <a:cs typeface="Times New Roman" panose="02020603050405020304" charset="0"/>
                <a:sym typeface="+mn-ea"/>
              </a:rPr>
              <a:t>Identifying degradation patterns of lithium ion</a:t>
            </a:r>
            <a:r>
              <a:rPr lang="en-US" altLang="zh-CN" sz="3200" dirty="0">
                <a:effectLst/>
                <a:latin typeface="Times New Roman" panose="02020603050405020304" charset="0"/>
                <a:ea typeface="等线" panose="02010600030101010101" charset="-122"/>
                <a:cs typeface="Times New Roman" panose="02020603050405020304" charset="0"/>
                <a:sym typeface="+mn-ea"/>
              </a:rPr>
              <a:t> </a:t>
            </a:r>
            <a:r>
              <a:rPr lang="zh-CN" altLang="en-US" sz="3200" dirty="0">
                <a:effectLst/>
                <a:latin typeface="Times New Roman" panose="02020603050405020304" charset="0"/>
                <a:ea typeface="等线" panose="02010600030101010101" charset="-122"/>
                <a:cs typeface="Times New Roman" panose="02020603050405020304" charset="0"/>
                <a:sym typeface="+mn-ea"/>
              </a:rPr>
              <a:t>batteries from impedance spectroscopy using</a:t>
            </a:r>
            <a:r>
              <a:rPr lang="en-US" altLang="zh-CN" sz="3200" dirty="0">
                <a:effectLst/>
                <a:latin typeface="Times New Roman" panose="02020603050405020304" charset="0"/>
                <a:ea typeface="等线" panose="02010600030101010101" charset="-122"/>
                <a:cs typeface="Times New Roman" panose="02020603050405020304" charset="0"/>
                <a:sym typeface="+mn-ea"/>
              </a:rPr>
              <a:t> </a:t>
            </a:r>
            <a:r>
              <a:rPr lang="zh-CN" altLang="en-US" sz="3200" dirty="0">
                <a:effectLst/>
                <a:latin typeface="Times New Roman" panose="02020603050405020304" charset="0"/>
                <a:ea typeface="等线" panose="02010600030101010101" charset="-122"/>
                <a:cs typeface="Times New Roman" panose="02020603050405020304" charset="0"/>
                <a:sym typeface="+mn-ea"/>
              </a:rPr>
              <a:t>machine learning</a:t>
            </a:r>
          </a:p>
          <a:p>
            <a:endParaRPr lang="zh-CN" altLang="en-US" sz="3200" dirty="0">
              <a:effectLst/>
              <a:latin typeface="Times New Roman" panose="02020603050405020304" charset="0"/>
              <a:ea typeface="等线" panose="02010600030101010101" charset="-122"/>
              <a:cs typeface="Times New Roman" panose="02020603050405020304" charset="0"/>
              <a:sym typeface="+mn-ea"/>
            </a:endParaRPr>
          </a:p>
          <a:p>
            <a:endParaRPr lang="en-US" altLang="zh-CN" sz="2400" dirty="0">
              <a:effectLst/>
              <a:latin typeface="宋体" panose="02010600030101010101" pitchFamily="2" charset="-122"/>
              <a:ea typeface="宋体" panose="02010600030101010101" pitchFamily="2" charset="-122"/>
              <a:cs typeface="Times New Roman" panose="02020603050405020304" charset="0"/>
              <a:sym typeface="+mn-ea"/>
            </a:endParaRPr>
          </a:p>
          <a:p>
            <a:r>
              <a:rPr lang="en-US" altLang="zh-CN" sz="2400" dirty="0">
                <a:effectLst/>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effectLst/>
                <a:latin typeface="宋体" panose="02010600030101010101" pitchFamily="2" charset="-122"/>
                <a:ea typeface="宋体" panose="02010600030101010101" pitchFamily="2" charset="-122"/>
                <a:cs typeface="Times New Roman" panose="02020603050405020304" charset="0"/>
                <a:sym typeface="+mn-ea"/>
              </a:rPr>
              <a:t>即使不完全了解电池过去的运行状况，高斯过程模型将整个光谱作为输入，无需进一步的特征工程，并自动确定哪些光谱特征预测退化，能准确预测剩余的使用寿命</a:t>
            </a:r>
          </a:p>
          <a:p>
            <a:endParaRPr lang="zh-CN" altLang="en-US" sz="2400" dirty="0">
              <a:effectLst/>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6" name="文本框 5"/>
          <p:cNvSpPr txBox="1"/>
          <p:nvPr/>
        </p:nvSpPr>
        <p:spPr>
          <a:xfrm>
            <a:off x="881380" y="1452880"/>
            <a:ext cx="10287635" cy="4896485"/>
          </a:xfrm>
          <a:prstGeom prst="rect">
            <a:avLst/>
          </a:prstGeom>
          <a:noFill/>
        </p:spPr>
        <p:txBody>
          <a:bodyPr wrap="square" rtlCol="0" anchor="t">
            <a:noAutofit/>
          </a:bodyPr>
          <a:lstStyle/>
          <a:p>
            <a:r>
              <a:rPr lang="en-US" altLang="zh-CN" sz="2400" dirty="0">
                <a:effectLst/>
                <a:latin typeface="宋体" panose="02010600030101010101" pitchFamily="2" charset="-122"/>
                <a:ea typeface="宋体" panose="02010600030101010101" pitchFamily="2" charset="-122"/>
                <a:cs typeface="Times New Roman" panose="02020603050405020304" charset="0"/>
              </a:rPr>
              <a:t>12</a:t>
            </a:r>
            <a:r>
              <a:rPr lang="zh-CN" altLang="en-US" sz="2400" dirty="0">
                <a:effectLst/>
                <a:latin typeface="宋体" panose="02010600030101010101" pitchFamily="2" charset="-122"/>
                <a:ea typeface="宋体" panose="02010600030101010101" pitchFamily="2" charset="-122"/>
                <a:cs typeface="Times New Roman" panose="02020603050405020304" charset="0"/>
              </a:rPr>
              <a:t>个市售</a:t>
            </a:r>
            <a:r>
              <a:rPr lang="en-US" altLang="zh-CN" sz="2400" dirty="0">
                <a:effectLst/>
                <a:latin typeface="宋体" panose="02010600030101010101" pitchFamily="2" charset="-122"/>
                <a:ea typeface="宋体" panose="02010600030101010101" pitchFamily="2" charset="-122"/>
                <a:cs typeface="Times New Roman" panose="02020603050405020304" charset="0"/>
              </a:rPr>
              <a:t>45</a:t>
            </a:r>
            <a:r>
              <a:rPr lang="zh-CN" altLang="en-US" sz="2400" dirty="0">
                <a:effectLst/>
                <a:latin typeface="宋体" panose="02010600030101010101" pitchFamily="2" charset="-122"/>
                <a:ea typeface="宋体" panose="02010600030101010101" pitchFamily="2" charset="-122"/>
                <a:cs typeface="Times New Roman" panose="02020603050405020304" charset="0"/>
              </a:rPr>
              <a:t>毫安</a:t>
            </a:r>
            <a:r>
              <a:rPr lang="en-US" altLang="zh-CN" sz="2400" dirty="0">
                <a:effectLst/>
                <a:latin typeface="宋体" panose="02010600030101010101" pitchFamily="2" charset="-122"/>
                <a:ea typeface="宋体" panose="02010600030101010101" pitchFamily="2" charset="-122"/>
                <a:cs typeface="Times New Roman" panose="02020603050405020304" charset="0"/>
                <a:sym typeface="+mn-ea"/>
              </a:rPr>
              <a:t>LiCoO2/</a:t>
            </a:r>
            <a:r>
              <a:rPr lang="zh-CN" altLang="en-US" sz="2400" dirty="0">
                <a:effectLst/>
                <a:latin typeface="宋体" panose="02010600030101010101" pitchFamily="2" charset="-122"/>
                <a:ea typeface="宋体" panose="02010600030101010101" pitchFamily="2" charset="-122"/>
                <a:cs typeface="Times New Roman" panose="02020603050405020304" charset="0"/>
                <a:sym typeface="+mn-ea"/>
              </a:rPr>
              <a:t>石墨</a:t>
            </a:r>
            <a:r>
              <a:rPr lang="zh-CN" altLang="en-US" sz="2400" dirty="0">
                <a:effectLst/>
                <a:latin typeface="宋体" panose="02010600030101010101" pitchFamily="2" charset="-122"/>
                <a:ea typeface="宋体" panose="02010600030101010101" pitchFamily="2" charset="-122"/>
                <a:cs typeface="Times New Roman" panose="02020603050405020304" charset="0"/>
              </a:rPr>
              <a:t>电池</a:t>
            </a:r>
            <a:r>
              <a:rPr lang="zh-CN" altLang="en-US" sz="2400" dirty="0">
                <a:effectLst/>
                <a:latin typeface="宋体" panose="02010600030101010101" pitchFamily="2" charset="-122"/>
                <a:ea typeface="宋体" panose="02010600030101010101" pitchFamily="2" charset="-122"/>
                <a:cs typeface="Times New Roman" panose="02020603050405020304" charset="0"/>
                <a:sym typeface="+mn-ea"/>
              </a:rPr>
              <a:t>：</a:t>
            </a:r>
            <a:endParaRPr lang="en-US" altLang="zh-CN" sz="2400" dirty="0">
              <a:effectLst/>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dirty="0">
              <a:effectLst/>
              <a:latin typeface="宋体" panose="02010600030101010101" pitchFamily="2" charset="-122"/>
              <a:ea typeface="宋体" panose="02010600030101010101" pitchFamily="2" charset="-122"/>
              <a:cs typeface="Times New Roman" panose="02020603050405020304" charset="0"/>
            </a:endParaRPr>
          </a:p>
          <a:p>
            <a:r>
              <a:rPr lang="zh-CN" sz="2400" dirty="0">
                <a:effectLst/>
                <a:latin typeface="宋体" panose="02010600030101010101" pitchFamily="2" charset="-122"/>
                <a:ea typeface="宋体" panose="02010600030101010101" pitchFamily="2" charset="-122"/>
                <a:cs typeface="Times New Roman" panose="02020603050405020304" charset="0"/>
              </a:rPr>
              <a:t>温控：</a:t>
            </a:r>
            <a:r>
              <a:rPr sz="2400" dirty="0">
                <a:effectLst/>
                <a:latin typeface="宋体" panose="02010600030101010101" pitchFamily="2" charset="-122"/>
                <a:ea typeface="宋体" panose="02010600030101010101" pitchFamily="2" charset="-122"/>
                <a:cs typeface="Times New Roman" panose="02020603050405020304" charset="0"/>
              </a:rPr>
              <a:t>25</a:t>
            </a:r>
            <a:r>
              <a:rPr lang="en-US" sz="2400" dirty="0">
                <a:effectLst/>
                <a:latin typeface="宋体" panose="02010600030101010101" pitchFamily="2" charset="-122"/>
                <a:ea typeface="宋体" panose="02010600030101010101" pitchFamily="2" charset="-122"/>
                <a:cs typeface="Times New Roman" panose="02020603050405020304" charset="0"/>
              </a:rPr>
              <a:t>℃</a:t>
            </a:r>
            <a:r>
              <a:rPr sz="2400" dirty="0">
                <a:effectLst/>
                <a:latin typeface="宋体" panose="02010600030101010101" pitchFamily="2" charset="-122"/>
                <a:ea typeface="宋体" panose="02010600030101010101" pitchFamily="2" charset="-122"/>
                <a:cs typeface="Times New Roman" panose="02020603050405020304" charset="0"/>
              </a:rPr>
              <a:t>(25C01-25C08)、35</a:t>
            </a:r>
            <a:r>
              <a:rPr lang="en-US" sz="2400" dirty="0">
                <a:effectLst/>
                <a:latin typeface="宋体" panose="02010600030101010101" pitchFamily="2" charset="-122"/>
                <a:ea typeface="宋体" panose="02010600030101010101" pitchFamily="2" charset="-122"/>
                <a:cs typeface="Times New Roman" panose="02020603050405020304" charset="0"/>
              </a:rPr>
              <a:t>℃</a:t>
            </a:r>
            <a:r>
              <a:rPr sz="2400" dirty="0">
                <a:effectLst/>
                <a:latin typeface="宋体" panose="02010600030101010101" pitchFamily="2" charset="-122"/>
                <a:ea typeface="宋体" panose="02010600030101010101" pitchFamily="2" charset="-122"/>
                <a:cs typeface="Times New Roman" panose="02020603050405020304" charset="0"/>
              </a:rPr>
              <a:t>(35C01和35C02)和45</a:t>
            </a:r>
            <a:r>
              <a:rPr lang="en-US" sz="2400" dirty="0">
                <a:effectLst/>
                <a:latin typeface="宋体" panose="02010600030101010101" pitchFamily="2" charset="-122"/>
                <a:ea typeface="宋体" panose="02010600030101010101" pitchFamily="2" charset="-122"/>
                <a:cs typeface="Times New Roman" panose="02020603050405020304" charset="0"/>
              </a:rPr>
              <a:t>℃</a:t>
            </a:r>
            <a:r>
              <a:rPr sz="2400" dirty="0">
                <a:effectLst/>
                <a:latin typeface="宋体" panose="02010600030101010101" pitchFamily="2" charset="-122"/>
                <a:ea typeface="宋体" panose="02010600030101010101" pitchFamily="2" charset="-122"/>
                <a:cs typeface="Times New Roman" panose="02020603050405020304" charset="0"/>
              </a:rPr>
              <a:t>(45C01和45C02)</a:t>
            </a:r>
          </a:p>
          <a:p>
            <a:endParaRPr sz="2400" dirty="0">
              <a:effectLst/>
              <a:latin typeface="宋体" panose="02010600030101010101" pitchFamily="2" charset="-122"/>
              <a:ea typeface="宋体" panose="02010600030101010101" pitchFamily="2" charset="-122"/>
              <a:cs typeface="Times New Roman" panose="02020603050405020304" charset="0"/>
            </a:endParaRPr>
          </a:p>
          <a:p>
            <a:r>
              <a:rPr lang="zh-CN" sz="2400" dirty="0">
                <a:effectLst/>
                <a:latin typeface="宋体" panose="02010600030101010101" pitchFamily="2" charset="-122"/>
                <a:ea typeface="宋体" panose="02010600030101010101" pitchFamily="2" charset="-122"/>
                <a:cs typeface="Times New Roman" panose="02020603050405020304" charset="0"/>
              </a:rPr>
              <a:t>循环协议：</a:t>
            </a:r>
            <a:r>
              <a:rPr sz="2400" dirty="0" err="1">
                <a:effectLst/>
                <a:latin typeface="宋体" panose="02010600030101010101" pitchFamily="2" charset="-122"/>
                <a:ea typeface="宋体" panose="02010600030101010101" pitchFamily="2" charset="-122"/>
                <a:cs typeface="Times New Roman" panose="02020603050405020304" charset="0"/>
                <a:sym typeface="+mn-ea"/>
              </a:rPr>
              <a:t>充电</a:t>
            </a:r>
            <a:r>
              <a:rPr lang="zh-CN" sz="2400" dirty="0">
                <a:effectLst/>
                <a:latin typeface="宋体" panose="02010600030101010101" pitchFamily="2" charset="-122"/>
                <a:ea typeface="宋体" panose="02010600030101010101" pitchFamily="2" charset="-122"/>
                <a:cs typeface="Times New Roman" panose="02020603050405020304" charset="0"/>
                <a:sym typeface="+mn-ea"/>
              </a:rPr>
              <a:t>：</a:t>
            </a:r>
            <a:r>
              <a:rPr sz="2400" dirty="0">
                <a:effectLst/>
                <a:latin typeface="宋体" panose="02010600030101010101" pitchFamily="2" charset="-122"/>
                <a:ea typeface="宋体" panose="02010600030101010101" pitchFamily="2" charset="-122"/>
                <a:cs typeface="Times New Roman" panose="02020603050405020304" charset="0"/>
              </a:rPr>
              <a:t>可达4.2 V的1c速率CC-</a:t>
            </a:r>
            <a:r>
              <a:rPr lang="en-US" sz="2400" dirty="0">
                <a:effectLst/>
                <a:latin typeface="宋体" panose="02010600030101010101" pitchFamily="2" charset="-122"/>
                <a:ea typeface="宋体" panose="02010600030101010101" pitchFamily="2" charset="-122"/>
                <a:cs typeface="Times New Roman" panose="02020603050405020304" charset="0"/>
              </a:rPr>
              <a:t>CV</a:t>
            </a:r>
          </a:p>
          <a:p>
            <a:r>
              <a:rPr sz="2400" dirty="0">
                <a:effectLst/>
                <a:latin typeface="宋体" panose="02010600030101010101" pitchFamily="2" charset="-122"/>
                <a:ea typeface="宋体" panose="02010600030101010101" pitchFamily="2" charset="-122"/>
                <a:cs typeface="Times New Roman" panose="02020603050405020304" charset="0"/>
              </a:rPr>
              <a:t> </a:t>
            </a:r>
            <a:r>
              <a:rPr lang="en-US" sz="2400" dirty="0">
                <a:effectLst/>
                <a:latin typeface="宋体" panose="02010600030101010101" pitchFamily="2" charset="-122"/>
                <a:ea typeface="宋体" panose="02010600030101010101" pitchFamily="2" charset="-122"/>
                <a:cs typeface="Times New Roman" panose="02020603050405020304" charset="0"/>
              </a:rPr>
              <a:t>         </a:t>
            </a:r>
            <a:r>
              <a:rPr lang="zh-CN" sz="2400" dirty="0">
                <a:effectLst/>
                <a:latin typeface="宋体" panose="02010600030101010101" pitchFamily="2" charset="-122"/>
                <a:ea typeface="宋体" panose="02010600030101010101" pitchFamily="2" charset="-122"/>
                <a:cs typeface="Times New Roman" panose="02020603050405020304" charset="0"/>
              </a:rPr>
              <a:t>放电：</a:t>
            </a:r>
            <a:r>
              <a:rPr sz="2400" dirty="0">
                <a:effectLst/>
                <a:latin typeface="宋体" panose="02010600030101010101" pitchFamily="2" charset="-122"/>
                <a:ea typeface="宋体" panose="02010600030101010101" pitchFamily="2" charset="-122"/>
                <a:cs typeface="Times New Roman" panose="02020603050405020304" charset="0"/>
              </a:rPr>
              <a:t>可达3 V的2c速率CC</a:t>
            </a:r>
          </a:p>
          <a:p>
            <a:endParaRPr sz="2400" dirty="0">
              <a:effectLst/>
              <a:latin typeface="宋体" panose="02010600030101010101" pitchFamily="2" charset="-122"/>
              <a:ea typeface="宋体" panose="02010600030101010101" pitchFamily="2" charset="-122"/>
              <a:cs typeface="Times New Roman" panose="02020603050405020304" charset="0"/>
            </a:endParaRPr>
          </a:p>
          <a:p>
            <a:r>
              <a:rPr sz="2400" dirty="0">
                <a:effectLst/>
                <a:latin typeface="宋体" panose="02010600030101010101" pitchFamily="2" charset="-122"/>
                <a:ea typeface="宋体" panose="02010600030101010101" pitchFamily="2" charset="-122"/>
                <a:cs typeface="Times New Roman" panose="02020603050405020304" charset="0"/>
                <a:sym typeface="+mn-ea"/>
              </a:rPr>
              <a:t>EIS</a:t>
            </a:r>
            <a:r>
              <a:rPr lang="zh-CN" sz="2400" dirty="0">
                <a:effectLst/>
                <a:latin typeface="宋体" panose="02010600030101010101" pitchFamily="2" charset="-122"/>
                <a:ea typeface="宋体" panose="02010600030101010101" pitchFamily="2" charset="-122"/>
                <a:cs typeface="Times New Roman" panose="02020603050405020304" charset="0"/>
                <a:sym typeface="+mn-ea"/>
              </a:rPr>
              <a:t>采样：</a:t>
            </a:r>
            <a:r>
              <a:rPr sz="2400" dirty="0">
                <a:effectLst/>
                <a:latin typeface="宋体" panose="02010600030101010101" pitchFamily="2" charset="-122"/>
                <a:ea typeface="宋体" panose="02010600030101010101" pitchFamily="2" charset="-122"/>
                <a:cs typeface="Times New Roman" panose="02020603050405020304" charset="0"/>
              </a:rPr>
              <a:t>在</a:t>
            </a:r>
            <a:r>
              <a:rPr sz="2400" dirty="0">
                <a:effectLst/>
                <a:latin typeface="宋体" panose="02010600030101010101" pitchFamily="2" charset="-122"/>
                <a:ea typeface="宋体" panose="02010600030101010101" pitchFamily="2" charset="-122"/>
                <a:cs typeface="Times New Roman" panose="02020603050405020304" charset="0"/>
                <a:sym typeface="+mn-ea"/>
              </a:rPr>
              <a:t>0.02 Hz-20 </a:t>
            </a:r>
            <a:r>
              <a:rPr sz="2400" dirty="0" err="1">
                <a:effectLst/>
                <a:latin typeface="宋体" panose="02010600030101010101" pitchFamily="2" charset="-122"/>
                <a:ea typeface="宋体" panose="02010600030101010101" pitchFamily="2" charset="-122"/>
                <a:cs typeface="Times New Roman" panose="02020603050405020304" charset="0"/>
                <a:sym typeface="+mn-ea"/>
              </a:rPr>
              <a:t>kHz</a:t>
            </a:r>
            <a:r>
              <a:rPr sz="2400" dirty="0" err="1">
                <a:effectLst/>
                <a:latin typeface="宋体" panose="02010600030101010101" pitchFamily="2" charset="-122"/>
                <a:ea typeface="宋体" panose="02010600030101010101" pitchFamily="2" charset="-122"/>
                <a:cs typeface="Times New Roman" panose="02020603050405020304" charset="0"/>
              </a:rPr>
              <a:t>频率范围内</a:t>
            </a:r>
            <a:r>
              <a:rPr lang="zh-CN" sz="2400" dirty="0">
                <a:effectLst/>
                <a:latin typeface="宋体" panose="02010600030101010101" pitchFamily="2" charset="-122"/>
                <a:ea typeface="宋体" panose="02010600030101010101" pitchFamily="2" charset="-122"/>
                <a:cs typeface="Times New Roman" panose="02020603050405020304" charset="0"/>
              </a:rPr>
              <a:t>偶数循环内</a:t>
            </a:r>
            <a:r>
              <a:rPr lang="en-US" altLang="zh-CN" sz="2400" dirty="0">
                <a:effectLst/>
                <a:latin typeface="宋体" panose="02010600030101010101" pitchFamily="2" charset="-122"/>
                <a:ea typeface="宋体" panose="02010600030101010101" pitchFamily="2" charset="-122"/>
                <a:cs typeface="Times New Roman" panose="02020603050405020304" charset="0"/>
              </a:rPr>
              <a:t>9</a:t>
            </a:r>
            <a:r>
              <a:rPr lang="zh-CN" altLang="en-US" sz="2400" dirty="0">
                <a:effectLst/>
                <a:latin typeface="宋体" panose="02010600030101010101" pitchFamily="2" charset="-122"/>
                <a:ea typeface="宋体" panose="02010600030101010101" pitchFamily="2" charset="-122"/>
                <a:cs typeface="Times New Roman" panose="02020603050405020304" charset="0"/>
              </a:rPr>
              <a:t>个</a:t>
            </a:r>
            <a:r>
              <a:rPr sz="2400" dirty="0" err="1">
                <a:effectLst/>
                <a:latin typeface="宋体" panose="02010600030101010101" pitchFamily="2" charset="-122"/>
                <a:ea typeface="宋体" panose="02010600030101010101" pitchFamily="2" charset="-122"/>
                <a:cs typeface="Times New Roman" panose="02020603050405020304" charset="0"/>
              </a:rPr>
              <a:t>不同的充放电阶段</a:t>
            </a:r>
            <a:endParaRPr sz="2400" dirty="0">
              <a:effectLst/>
              <a:latin typeface="宋体" panose="02010600030101010101" pitchFamily="2" charset="-122"/>
              <a:ea typeface="宋体" panose="02010600030101010101" pitchFamily="2" charset="-122"/>
              <a:cs typeface="Times New Roman" panose="02020603050405020304" charset="0"/>
            </a:endParaRPr>
          </a:p>
          <a:p>
            <a:endParaRPr sz="2400" dirty="0">
              <a:effectLst/>
              <a:latin typeface="宋体" panose="02010600030101010101" pitchFamily="2" charset="-122"/>
              <a:ea typeface="宋体" panose="02010600030101010101" pitchFamily="2" charset="-122"/>
              <a:cs typeface="Times New Roman" panose="02020603050405020304" charset="0"/>
            </a:endParaRPr>
          </a:p>
          <a:p>
            <a:r>
              <a:rPr sz="2400" dirty="0" err="1">
                <a:effectLst/>
                <a:latin typeface="宋体" panose="02010600030101010101" pitchFamily="2" charset="-122"/>
                <a:ea typeface="宋体" panose="02010600030101010101" pitchFamily="2" charset="-122"/>
                <a:cs typeface="Times New Roman" panose="02020603050405020304" charset="0"/>
              </a:rPr>
              <a:t>测试组</a:t>
            </a:r>
            <a:r>
              <a:rPr lang="zh-CN" sz="2400" dirty="0">
                <a:effectLst/>
                <a:latin typeface="宋体" panose="02010600030101010101" pitchFamily="2" charset="-122"/>
                <a:ea typeface="宋体" panose="02010600030101010101" pitchFamily="2" charset="-122"/>
                <a:cs typeface="Times New Roman" panose="02020603050405020304" charset="0"/>
              </a:rPr>
              <a:t>：</a:t>
            </a:r>
            <a:r>
              <a:rPr lang="en-US" altLang="zh-CN" sz="2400" dirty="0">
                <a:effectLst/>
                <a:latin typeface="宋体" panose="02010600030101010101" pitchFamily="2" charset="-122"/>
                <a:ea typeface="宋体" panose="02010600030101010101" pitchFamily="2" charset="-122"/>
                <a:cs typeface="Times New Roman" panose="02020603050405020304" charset="0"/>
              </a:rPr>
              <a:t>25℃</a:t>
            </a:r>
            <a:r>
              <a:rPr lang="zh-CN" altLang="en-US" sz="2400" dirty="0">
                <a:effectLst/>
                <a:latin typeface="宋体" panose="02010600030101010101" pitchFamily="2" charset="-122"/>
                <a:ea typeface="宋体" panose="02010600030101010101" pitchFamily="2" charset="-122"/>
                <a:cs typeface="Times New Roman" panose="02020603050405020304" charset="0"/>
              </a:rPr>
              <a:t>下</a:t>
            </a:r>
            <a:r>
              <a:rPr lang="en-US" altLang="zh-CN" sz="2400" dirty="0">
                <a:effectLst/>
                <a:latin typeface="宋体" panose="02010600030101010101" pitchFamily="2" charset="-122"/>
                <a:ea typeface="宋体" panose="02010600030101010101" pitchFamily="2" charset="-122"/>
                <a:cs typeface="Times New Roman" panose="02020603050405020304" charset="0"/>
              </a:rPr>
              <a:t>30</a:t>
            </a:r>
            <a:r>
              <a:rPr lang="zh-CN" altLang="en-US" sz="2400" dirty="0">
                <a:effectLst/>
                <a:latin typeface="宋体" panose="02010600030101010101" pitchFamily="2" charset="-122"/>
                <a:ea typeface="宋体" panose="02010600030101010101" pitchFamily="2" charset="-122"/>
                <a:cs typeface="Times New Roman" panose="02020603050405020304" charset="0"/>
              </a:rPr>
              <a:t>个循环，再设定不同温度下直至寿命结束</a:t>
            </a:r>
            <a:endParaRPr lang="en-US" altLang="zh-CN" sz="2400" dirty="0">
              <a:effectLst/>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6" name="文本框 5"/>
          <p:cNvSpPr txBox="1"/>
          <p:nvPr/>
        </p:nvSpPr>
        <p:spPr>
          <a:xfrm>
            <a:off x="881380" y="1452880"/>
            <a:ext cx="10287635" cy="4896485"/>
          </a:xfrm>
          <a:prstGeom prst="rect">
            <a:avLst/>
          </a:prstGeom>
          <a:noFill/>
        </p:spPr>
        <p:txBody>
          <a:bodyPr wrap="square" rtlCol="0" anchor="t">
            <a:noAutofit/>
          </a:bodyPr>
          <a:lstStyle/>
          <a:p>
            <a:r>
              <a:rPr sz="2400">
                <a:effectLst/>
                <a:latin typeface="宋体" panose="02010600030101010101" pitchFamily="2" charset="-122"/>
                <a:ea typeface="宋体" panose="02010600030101010101" pitchFamily="2" charset="-122"/>
                <a:cs typeface="Times New Roman" panose="02020603050405020304" charset="0"/>
                <a:sym typeface="+mn-ea"/>
              </a:rPr>
              <a:t>EIS</a:t>
            </a:r>
            <a:r>
              <a:rPr lang="zh-CN" sz="2400">
                <a:effectLst/>
                <a:latin typeface="宋体" panose="02010600030101010101" pitchFamily="2" charset="-122"/>
                <a:ea typeface="宋体" panose="02010600030101010101" pitchFamily="2" charset="-122"/>
                <a:cs typeface="Times New Roman" panose="02020603050405020304" charset="0"/>
                <a:sym typeface="+mn-ea"/>
              </a:rPr>
              <a:t>采样：</a:t>
            </a: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endParaRPr lang="en-US" altLang="zh-CN" sz="2400">
              <a:effectLst/>
              <a:latin typeface="宋体" panose="02010600030101010101" pitchFamily="2" charset="-122"/>
              <a:ea typeface="宋体" panose="02010600030101010101" pitchFamily="2" charset="-122"/>
              <a:cs typeface="Times New Roman" panose="02020603050405020304" charset="0"/>
            </a:endParaRPr>
          </a:p>
          <a:p>
            <a:r>
              <a:rPr lang="zh-CN" altLang="en-US" sz="2400">
                <a:effectLst/>
                <a:latin typeface="宋体" panose="02010600030101010101" pitchFamily="2" charset="-122"/>
                <a:ea typeface="宋体" panose="02010600030101010101" pitchFamily="2" charset="-122"/>
                <a:cs typeface="Times New Roman" panose="02020603050405020304" charset="0"/>
              </a:rPr>
              <a:t>有无直流电</a:t>
            </a:r>
          </a:p>
        </p:txBody>
      </p:sp>
      <p:pic>
        <p:nvPicPr>
          <p:cNvPr id="3" name="图片 2"/>
          <p:cNvPicPr>
            <a:picLocks noChangeAspect="1"/>
          </p:cNvPicPr>
          <p:nvPr>
            <p:custDataLst>
              <p:tags r:id="rId1"/>
            </p:custDataLst>
          </p:nvPr>
        </p:nvPicPr>
        <p:blipFill>
          <a:blip r:embed="rId3"/>
          <a:stretch>
            <a:fillRect/>
          </a:stretch>
        </p:blipFill>
        <p:spPr>
          <a:xfrm>
            <a:off x="2689225" y="2034540"/>
            <a:ext cx="5943600" cy="35369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en-US" sz="3200">
                <a:effectLst/>
                <a:latin typeface="Times New Roman" panose="02020603050405020304" charset="0"/>
                <a:ea typeface="等线" panose="02010600030101010101" charset="-122"/>
                <a:cs typeface="Times New Roman" panose="02020603050405020304" charset="0"/>
                <a:sym typeface="+mn-ea"/>
              </a:rPr>
              <a:t>GPR</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3" name="文本框 2"/>
          <p:cNvSpPr txBox="1"/>
          <p:nvPr/>
        </p:nvSpPr>
        <p:spPr>
          <a:xfrm>
            <a:off x="894715" y="1427480"/>
            <a:ext cx="10402570" cy="48926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输入由</a:t>
            </a:r>
            <a:r>
              <a:rPr lang="en-US" altLang="zh-CN" sz="2400" dirty="0">
                <a:latin typeface="宋体" panose="02010600030101010101" pitchFamily="2" charset="-122"/>
                <a:ea typeface="宋体" panose="02010600030101010101" pitchFamily="2" charset="-122"/>
                <a:cs typeface="Times New Roman" panose="02020603050405020304" charset="0"/>
              </a:rPr>
              <a:t>60</a:t>
            </a:r>
            <a:r>
              <a:rPr lang="zh-CN" altLang="en-US" sz="2400" dirty="0">
                <a:latin typeface="宋体" panose="02010600030101010101" pitchFamily="2" charset="-122"/>
                <a:ea typeface="宋体" panose="02010600030101010101" pitchFamily="2" charset="-122"/>
                <a:cs typeface="Times New Roman" panose="02020603050405020304" charset="0"/>
              </a:rPr>
              <a:t>个在0.02 Hz-20 kHz范围内不同频率下收集的阻抗谱的实部和虚部组成，输出为</a:t>
            </a:r>
            <a:r>
              <a:rPr lang="en-US" altLang="zh-CN" sz="2400" dirty="0">
                <a:latin typeface="宋体" panose="02010600030101010101" pitchFamily="2" charset="-122"/>
                <a:ea typeface="宋体" panose="02010600030101010101" pitchFamily="2" charset="-122"/>
                <a:cs typeface="Times New Roman" panose="02020603050405020304" charset="0"/>
              </a:rPr>
              <a:t>EIS</a:t>
            </a:r>
            <a:r>
              <a:rPr lang="zh-CN" altLang="en-US" sz="2400" dirty="0">
                <a:latin typeface="宋体" panose="02010600030101010101" pitchFamily="2" charset="-122"/>
                <a:ea typeface="宋体" panose="02010600030101010101" pitchFamily="2" charset="-122"/>
                <a:cs typeface="Times New Roman" panose="02020603050405020304" charset="0"/>
              </a:rPr>
              <a:t>谱对应的容量（</a:t>
            </a:r>
            <a:r>
              <a:rPr sz="2400" dirty="0" err="1">
                <a:latin typeface="宋体" panose="02010600030101010101" pitchFamily="2" charset="-122"/>
                <a:ea typeface="宋体" panose="02010600030101010101" pitchFamily="2" charset="-122"/>
                <a:cs typeface="Times New Roman" panose="02020603050405020304" charset="0"/>
              </a:rPr>
              <a:t>输入使用训练数据的平均值和标准偏差进行归一化</a:t>
            </a:r>
            <a:r>
              <a:rPr lang="zh-CN" sz="2400" dirty="0">
                <a:latin typeface="宋体" panose="02010600030101010101" pitchFamily="2" charset="-122"/>
                <a:ea typeface="宋体" panose="02010600030101010101" pitchFamily="2" charset="-122"/>
                <a:cs typeface="Times New Roman" panose="02020603050405020304" charset="0"/>
              </a:rPr>
              <a:t>，归零预处理</a:t>
            </a:r>
            <a:r>
              <a:rPr lang="zh-CN" altLang="en-US" sz="2400" dirty="0">
                <a:latin typeface="宋体" panose="02010600030101010101" pitchFamily="2" charset="-122"/>
                <a:ea typeface="宋体" panose="02010600030101010101" pitchFamily="2" charset="-122"/>
                <a:cs typeface="Times New Roman" panose="02020603050405020304" charset="0"/>
              </a:rPr>
              <a:t>）</a:t>
            </a: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假设</a:t>
            </a:r>
            <a:r>
              <a:rPr lang="en-US" altLang="zh-CN" sz="2400" dirty="0">
                <a:latin typeface="宋体" panose="02010600030101010101" pitchFamily="2" charset="-122"/>
                <a:ea typeface="宋体" panose="02010600030101010101" pitchFamily="2" charset="-122"/>
                <a:cs typeface="Times New Roman" panose="02020603050405020304" charset="0"/>
              </a:rPr>
              <a:t>:</a:t>
            </a:r>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                   </a:t>
            </a:r>
            <a:r>
              <a:rPr lang="zh-CN" altLang="en-US" sz="2400" dirty="0">
                <a:latin typeface="宋体" panose="02010600030101010101" pitchFamily="2" charset="-122"/>
                <a:ea typeface="宋体" panose="02010600030101010101" pitchFamily="2" charset="-122"/>
                <a:cs typeface="Times New Roman" panose="02020603050405020304" charset="0"/>
              </a:rPr>
              <a:t>为一个高斯随机场：</a:t>
            </a:r>
            <a:r>
              <a:rPr lang="en-US" altLang="zh-CN" sz="2400" dirty="0" err="1">
                <a:latin typeface="宋体" panose="02010600030101010101" pitchFamily="2" charset="-122"/>
                <a:ea typeface="宋体" panose="02010600030101010101" pitchFamily="2" charset="-122"/>
                <a:cs typeface="Times New Roman" panose="02020603050405020304" charset="0"/>
              </a:rPr>
              <a:t>f~N</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K</a:t>
            </a:r>
            <a:r>
              <a:rPr lang="zh-CN" altLang="en-US" sz="2400" dirty="0">
                <a:latin typeface="宋体" panose="02010600030101010101" pitchFamily="2" charset="-122"/>
                <a:ea typeface="宋体" panose="02010600030101010101" pitchFamily="2" charset="-122"/>
                <a:cs typeface="Times New Roman" panose="02020603050405020304" charset="0"/>
              </a:rPr>
              <a:t>），</a:t>
            </a: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f</a:t>
            </a:r>
            <a:r>
              <a:rPr lang="zh-CN" altLang="en-US" sz="2400" dirty="0">
                <a:latin typeface="宋体" panose="02010600030101010101" pitchFamily="2" charset="-122"/>
                <a:ea typeface="宋体" panose="02010600030101010101" pitchFamily="2" charset="-122"/>
                <a:cs typeface="Times New Roman" panose="02020603050405020304" charset="0"/>
              </a:rPr>
              <a:t>与</a:t>
            </a:r>
            <a:r>
              <a:rPr lang="en-US" altLang="zh-CN" sz="2400" dirty="0">
                <a:latin typeface="宋体" panose="02010600030101010101" pitchFamily="2" charset="-122"/>
                <a:ea typeface="宋体" panose="02010600030101010101" pitchFamily="2" charset="-122"/>
                <a:cs typeface="Times New Roman" panose="02020603050405020304" charset="0"/>
              </a:rPr>
              <a:t>f*</a:t>
            </a:r>
            <a:r>
              <a:rPr lang="zh-CN" altLang="en-US" sz="2400" dirty="0">
                <a:latin typeface="宋体" panose="02010600030101010101" pitchFamily="2" charset="-122"/>
                <a:ea typeface="宋体" panose="02010600030101010101" pitchFamily="2" charset="-122"/>
                <a:cs typeface="Times New Roman" panose="02020603050405020304" charset="0"/>
              </a:rPr>
              <a:t>的联合概率分布</a:t>
            </a: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预测方差：</a:t>
            </a:r>
          </a:p>
        </p:txBody>
      </p:sp>
      <p:pic>
        <p:nvPicPr>
          <p:cNvPr id="9" name="图片 8"/>
          <p:cNvPicPr>
            <a:picLocks noChangeAspect="1"/>
          </p:cNvPicPr>
          <p:nvPr/>
        </p:nvPicPr>
        <p:blipFill>
          <a:blip r:embed="rId2"/>
          <a:stretch>
            <a:fillRect/>
          </a:stretch>
        </p:blipFill>
        <p:spPr>
          <a:xfrm>
            <a:off x="1184275" y="3683000"/>
            <a:ext cx="2712085" cy="370205"/>
          </a:xfrm>
          <a:prstGeom prst="rect">
            <a:avLst/>
          </a:prstGeom>
        </p:spPr>
      </p:pic>
      <p:pic>
        <p:nvPicPr>
          <p:cNvPr id="10" name="图片 9"/>
          <p:cNvPicPr>
            <a:picLocks noChangeAspect="1"/>
          </p:cNvPicPr>
          <p:nvPr/>
        </p:nvPicPr>
        <p:blipFill>
          <a:blip r:embed="rId3"/>
          <a:srcRect t="15176"/>
          <a:stretch>
            <a:fillRect/>
          </a:stretch>
        </p:blipFill>
        <p:spPr>
          <a:xfrm>
            <a:off x="8683625" y="3634740"/>
            <a:ext cx="1585595" cy="466725"/>
          </a:xfrm>
          <a:prstGeom prst="rect">
            <a:avLst/>
          </a:prstGeom>
        </p:spPr>
      </p:pic>
      <p:pic>
        <p:nvPicPr>
          <p:cNvPr id="4" name="图片 3"/>
          <p:cNvPicPr>
            <a:picLocks noChangeAspect="1"/>
          </p:cNvPicPr>
          <p:nvPr/>
        </p:nvPicPr>
        <p:blipFill>
          <a:blip r:embed="rId4"/>
          <a:stretch>
            <a:fillRect/>
          </a:stretch>
        </p:blipFill>
        <p:spPr>
          <a:xfrm>
            <a:off x="4663440" y="4356735"/>
            <a:ext cx="4673600" cy="789305"/>
          </a:xfrm>
          <a:prstGeom prst="rect">
            <a:avLst/>
          </a:prstGeom>
        </p:spPr>
      </p:pic>
      <p:pic>
        <p:nvPicPr>
          <p:cNvPr id="5" name="图片 4"/>
          <p:cNvPicPr>
            <a:picLocks noChangeAspect="1"/>
          </p:cNvPicPr>
          <p:nvPr/>
        </p:nvPicPr>
        <p:blipFill>
          <a:blip r:embed="rId5"/>
          <a:stretch>
            <a:fillRect/>
          </a:stretch>
        </p:blipFill>
        <p:spPr>
          <a:xfrm>
            <a:off x="2824480" y="5830570"/>
            <a:ext cx="5777865" cy="571500"/>
          </a:xfrm>
          <a:prstGeom prst="rect">
            <a:avLst/>
          </a:prstGeom>
        </p:spPr>
      </p:pic>
      <p:pic>
        <p:nvPicPr>
          <p:cNvPr id="6" name="图片 5"/>
          <p:cNvPicPr>
            <a:picLocks noChangeAspect="1"/>
          </p:cNvPicPr>
          <p:nvPr/>
        </p:nvPicPr>
        <p:blipFill>
          <a:blip r:embed="rId6"/>
          <a:stretch>
            <a:fillRect/>
          </a:stretch>
        </p:blipFill>
        <p:spPr>
          <a:xfrm>
            <a:off x="2140585" y="2891155"/>
            <a:ext cx="4814570" cy="4146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29437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estimation</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3" name="文本框 2"/>
          <p:cNvSpPr txBox="1"/>
          <p:nvPr/>
        </p:nvSpPr>
        <p:spPr>
          <a:xfrm>
            <a:off x="718185" y="1666240"/>
            <a:ext cx="1024509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sym typeface="+mn-ea"/>
              </a:rPr>
              <a:t>EIS-Capacity GPR模型：</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788670" y="2210435"/>
            <a:ext cx="7287895" cy="3152140"/>
          </a:xfrm>
          <a:prstGeom prst="rect">
            <a:avLst/>
          </a:prstGeom>
        </p:spPr>
      </p:pic>
      <p:sp>
        <p:nvSpPr>
          <p:cNvPr id="5" name="文本框 4"/>
          <p:cNvSpPr txBox="1"/>
          <p:nvPr/>
        </p:nvSpPr>
        <p:spPr>
          <a:xfrm>
            <a:off x="1470660" y="5362575"/>
            <a:ext cx="278130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25C05</a:t>
            </a:r>
          </a:p>
        </p:txBody>
      </p:sp>
      <p:pic>
        <p:nvPicPr>
          <p:cNvPr id="6" name="图片 5"/>
          <p:cNvPicPr>
            <a:picLocks noChangeAspect="1"/>
          </p:cNvPicPr>
          <p:nvPr/>
        </p:nvPicPr>
        <p:blipFill>
          <a:blip r:embed="rId3"/>
          <a:stretch>
            <a:fillRect/>
          </a:stretch>
        </p:blipFill>
        <p:spPr>
          <a:xfrm>
            <a:off x="8268335" y="2210435"/>
            <a:ext cx="3429635" cy="2873375"/>
          </a:xfrm>
          <a:prstGeom prst="rect">
            <a:avLst/>
          </a:prstGeom>
        </p:spPr>
      </p:pic>
      <p:sp>
        <p:nvSpPr>
          <p:cNvPr id="7" name="文本框 6"/>
          <p:cNvSpPr txBox="1"/>
          <p:nvPr/>
        </p:nvSpPr>
        <p:spPr>
          <a:xfrm>
            <a:off x="3817620" y="5822950"/>
            <a:ext cx="7301230" cy="667385"/>
          </a:xfrm>
          <a:prstGeom prst="rect">
            <a:avLst/>
          </a:prstGeom>
          <a:noFill/>
        </p:spPr>
        <p:txBody>
          <a:bodyPr wrap="square" rtlCol="0" anchor="t">
            <a:no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利用在静置后完全充电/放电下</a:t>
            </a:r>
            <a:r>
              <a:rPr lang="en-US" altLang="zh-CN" sz="2400" dirty="0">
                <a:latin typeface="宋体" panose="02010600030101010101" pitchFamily="2" charset="-122"/>
                <a:ea typeface="宋体" panose="02010600030101010101" pitchFamily="2" charset="-122"/>
                <a:cs typeface="Times New Roman" panose="02020603050405020304" charset="0"/>
              </a:rPr>
              <a:t>EIS</a:t>
            </a:r>
            <a:r>
              <a:rPr lang="zh-CN" altLang="en-US" sz="2400" dirty="0">
                <a:latin typeface="宋体" panose="02010600030101010101" pitchFamily="2" charset="-122"/>
                <a:ea typeface="宋体" panose="02010600030101010101" pitchFamily="2" charset="-122"/>
                <a:cs typeface="Times New Roman" panose="02020603050405020304" charset="0"/>
              </a:rPr>
              <a:t>谱最准确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2495" y="1367155"/>
            <a:ext cx="10707370" cy="4331970"/>
          </a:xfrm>
          <a:prstGeom prst="rect">
            <a:avLst/>
          </a:prstGeom>
          <a:noFill/>
        </p:spPr>
        <p:txBody>
          <a:bodyPr wrap="square" rtlCol="0">
            <a:noAutofit/>
          </a:bodyPr>
          <a:lstStyle/>
          <a:p>
            <a:r>
              <a:rPr lang="en-US" altLang="zh-CN" sz="2400">
                <a:latin typeface="宋体" panose="02010600030101010101" pitchFamily="2" charset="-122"/>
                <a:ea typeface="宋体" panose="02010600030101010101" pitchFamily="2" charset="-122"/>
                <a:cs typeface="Times New Roman" panose="02020603050405020304" charset="0"/>
              </a:rPr>
              <a:t>EIS-Capacity GPR:</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均值：</a:t>
            </a:r>
            <a:r>
              <a:rPr lang="en-US" altLang="zh-CN" sz="2400">
                <a:latin typeface="宋体" panose="02010600030101010101" pitchFamily="2" charset="-122"/>
                <a:ea typeface="宋体" panose="02010600030101010101" pitchFamily="2" charset="-122"/>
                <a:cs typeface="Times New Roman" panose="02020603050405020304" charset="0"/>
              </a:rPr>
              <a:t>0</a:t>
            </a:r>
          </a:p>
          <a:p>
            <a:r>
              <a:rPr lang="zh-CN" altLang="en-US" sz="2400">
                <a:latin typeface="宋体" panose="02010600030101010101" pitchFamily="2" charset="-122"/>
                <a:ea typeface="宋体" panose="02010600030101010101" pitchFamily="2" charset="-122"/>
                <a:cs typeface="Times New Roman" panose="02020603050405020304" charset="0"/>
              </a:rPr>
              <a:t>协方差：</a:t>
            </a: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特征</a:t>
            </a:r>
            <a:r>
              <a:rPr lang="en-US" altLang="zh-CN" sz="2400">
                <a:latin typeface="宋体" panose="02010600030101010101" pitchFamily="2" charset="-122"/>
                <a:ea typeface="宋体" panose="02010600030101010101" pitchFamily="2" charset="-122"/>
                <a:cs typeface="Times New Roman" panose="02020603050405020304" charset="0"/>
              </a:rPr>
              <a:t>m</a:t>
            </a:r>
            <a:r>
              <a:rPr lang="zh-CN" altLang="en-US" sz="2400">
                <a:latin typeface="宋体" panose="02010600030101010101" pitchFamily="2" charset="-122"/>
                <a:ea typeface="宋体" panose="02010600030101010101" pitchFamily="2" charset="-122"/>
                <a:cs typeface="Times New Roman" panose="02020603050405020304" charset="0"/>
              </a:rPr>
              <a:t>的重要性指标：</a:t>
            </a: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EIS-RUL GPR:</a:t>
            </a:r>
          </a:p>
          <a:p>
            <a:r>
              <a:rPr lang="zh-CN" altLang="en-US" sz="2400">
                <a:latin typeface="宋体" panose="02010600030101010101" pitchFamily="2" charset="-122"/>
                <a:ea typeface="宋体" panose="02010600030101010101" pitchFamily="2" charset="-122"/>
                <a:cs typeface="Times New Roman" panose="02020603050405020304" charset="0"/>
                <a:sym typeface="+mn-ea"/>
              </a:rPr>
              <a:t>均值：</a:t>
            </a:r>
            <a:r>
              <a:rPr lang="en-US" altLang="zh-CN" sz="2400">
                <a:latin typeface="宋体" panose="02010600030101010101" pitchFamily="2" charset="-122"/>
                <a:ea typeface="宋体" panose="02010600030101010101" pitchFamily="2" charset="-122"/>
                <a:cs typeface="Times New Roman" panose="02020603050405020304" charset="0"/>
                <a:sym typeface="+mn-ea"/>
              </a:rPr>
              <a:t>0</a:t>
            </a:r>
            <a:endParaRPr lang="en-US" altLang="zh-CN"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sym typeface="+mn-ea"/>
              </a:rPr>
              <a:t>协方差：</a:t>
            </a:r>
            <a:endParaRPr lang="en-US" altLang="zh-CN" sz="2400">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685800" y="455930"/>
            <a:ext cx="8294370" cy="583565"/>
          </a:xfrm>
          <a:prstGeom prst="rect">
            <a:avLst/>
          </a:prstGeom>
          <a:noFill/>
        </p:spPr>
        <p:txBody>
          <a:bodyPr wrap="square" rtlCol="0" anchor="t">
            <a:spAutoFit/>
          </a:bodyPr>
          <a:lstStyle/>
          <a:p>
            <a:r>
              <a:rPr lang="en-US" sz="3200">
                <a:effectLst/>
                <a:latin typeface="Times New Roman" panose="02020603050405020304" charset="0"/>
                <a:ea typeface="等线" panose="02010600030101010101" charset="-122"/>
                <a:cs typeface="Times New Roman" panose="02020603050405020304" charset="0"/>
                <a:sym typeface="+mn-ea"/>
              </a:rPr>
              <a:t>ARD</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pic>
        <p:nvPicPr>
          <p:cNvPr id="6" name="图片 5"/>
          <p:cNvPicPr>
            <a:picLocks noChangeAspect="1"/>
          </p:cNvPicPr>
          <p:nvPr/>
        </p:nvPicPr>
        <p:blipFill>
          <a:blip r:embed="rId2"/>
          <a:stretch>
            <a:fillRect/>
          </a:stretch>
        </p:blipFill>
        <p:spPr>
          <a:xfrm>
            <a:off x="3537585" y="1734185"/>
            <a:ext cx="6085205" cy="859790"/>
          </a:xfrm>
          <a:prstGeom prst="rect">
            <a:avLst/>
          </a:prstGeom>
        </p:spPr>
      </p:pic>
      <p:pic>
        <p:nvPicPr>
          <p:cNvPr id="4" name="图片 3"/>
          <p:cNvPicPr>
            <a:picLocks noChangeAspect="1"/>
          </p:cNvPicPr>
          <p:nvPr/>
        </p:nvPicPr>
        <p:blipFill>
          <a:blip r:embed="rId3"/>
          <a:stretch>
            <a:fillRect/>
          </a:stretch>
        </p:blipFill>
        <p:spPr>
          <a:xfrm>
            <a:off x="5193665" y="2841625"/>
            <a:ext cx="2145030" cy="365125"/>
          </a:xfrm>
          <a:prstGeom prst="rect">
            <a:avLst/>
          </a:prstGeom>
        </p:spPr>
      </p:pic>
      <p:pic>
        <p:nvPicPr>
          <p:cNvPr id="5" name="图片 4"/>
          <p:cNvPicPr>
            <a:picLocks noChangeAspect="1"/>
          </p:cNvPicPr>
          <p:nvPr/>
        </p:nvPicPr>
        <p:blipFill>
          <a:blip r:embed="rId4"/>
          <a:stretch>
            <a:fillRect/>
          </a:stretch>
        </p:blipFill>
        <p:spPr>
          <a:xfrm>
            <a:off x="4829175" y="4532630"/>
            <a:ext cx="2874010" cy="8001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pic>
        <p:nvPicPr>
          <p:cNvPr id="8" name="图片 7"/>
          <p:cNvPicPr>
            <a:picLocks noChangeAspect="1"/>
          </p:cNvPicPr>
          <p:nvPr/>
        </p:nvPicPr>
        <p:blipFill>
          <a:blip r:embed="rId2"/>
          <a:stretch>
            <a:fillRect/>
          </a:stretch>
        </p:blipFill>
        <p:spPr>
          <a:xfrm>
            <a:off x="1034415" y="1642110"/>
            <a:ext cx="10122535" cy="41160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9785" y="1364615"/>
            <a:ext cx="6214110" cy="153987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在0.02 Hz-20 kHz范围内的120种可能性中，只有两个显著频率（</a:t>
            </a:r>
            <a:r>
              <a:rPr lang="zh-CN" altLang="en-US" sz="2400">
                <a:latin typeface="宋体" panose="02010600030101010101" pitchFamily="2" charset="-122"/>
                <a:ea typeface="宋体" panose="02010600030101010101" pitchFamily="2" charset="-122"/>
                <a:cs typeface="Times New Roman" panose="02020603050405020304" charset="0"/>
                <a:sym typeface="+mn-ea"/>
              </a:rPr>
              <a:t>17.80、2.16 Hz</a:t>
            </a:r>
            <a:r>
              <a:rPr lang="zh-CN" altLang="en-US" sz="2400">
                <a:latin typeface="宋体" panose="02010600030101010101" pitchFamily="2" charset="-122"/>
                <a:ea typeface="宋体" panose="02010600030101010101" pitchFamily="2" charset="-122"/>
                <a:cs typeface="Times New Roman" panose="02020603050405020304" charset="0"/>
              </a:rPr>
              <a:t>）足以估算容量</a:t>
            </a:r>
            <a:r>
              <a:rPr lang="en-US" altLang="zh-CN" sz="2400">
                <a:latin typeface="宋体" panose="02010600030101010101" pitchFamily="2" charset="-122"/>
                <a:ea typeface="宋体" panose="02010600030101010101" pitchFamily="2" charset="-122"/>
                <a:cs typeface="Times New Roman" panose="02020603050405020304" charset="0"/>
              </a:rPr>
              <a:t>—&gt;</a:t>
            </a:r>
            <a:r>
              <a:rPr lang="zh-CN" altLang="en-US" sz="2400">
                <a:latin typeface="宋体" panose="02010600030101010101" pitchFamily="2" charset="-122"/>
                <a:ea typeface="宋体" panose="02010600030101010101" pitchFamily="2" charset="-122"/>
                <a:cs typeface="Times New Roman" panose="02020603050405020304" charset="0"/>
              </a:rPr>
              <a:t>低频阻抗与降解关系最密切</a:t>
            </a:r>
          </a:p>
        </p:txBody>
      </p:sp>
      <p:sp>
        <p:nvSpPr>
          <p:cNvPr id="4" name="文本框 3"/>
          <p:cNvSpPr txBox="1"/>
          <p:nvPr/>
        </p:nvSpPr>
        <p:spPr>
          <a:xfrm>
            <a:off x="7339330" y="5518150"/>
            <a:ext cx="4115435" cy="119888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sym typeface="+mn-ea"/>
              </a:rPr>
              <a:t>EIS-Capacity GPR模型</a:t>
            </a:r>
            <a:r>
              <a:rPr lang="zh-CN" altLang="en-US" sz="2400">
                <a:latin typeface="宋体" panose="02010600030101010101" pitchFamily="2" charset="-122"/>
                <a:ea typeface="宋体" panose="02010600030101010101" pitchFamily="2" charset="-122"/>
                <a:cs typeface="Times New Roman" panose="02020603050405020304" charset="0"/>
              </a:rPr>
              <a:t>的自动相关性确定(ARD)重要性权重</a:t>
            </a:r>
          </a:p>
        </p:txBody>
      </p:sp>
      <p:pic>
        <p:nvPicPr>
          <p:cNvPr id="5" name="图片 4"/>
          <p:cNvPicPr>
            <a:picLocks noChangeAspect="1"/>
          </p:cNvPicPr>
          <p:nvPr/>
        </p:nvPicPr>
        <p:blipFill>
          <a:blip r:embed="rId2"/>
          <a:stretch>
            <a:fillRect/>
          </a:stretch>
        </p:blipFill>
        <p:spPr>
          <a:xfrm>
            <a:off x="7047230" y="1364615"/>
            <a:ext cx="4648835" cy="3945255"/>
          </a:xfrm>
          <a:prstGeom prst="rect">
            <a:avLst/>
          </a:prstGeom>
        </p:spPr>
      </p:pic>
      <p:sp>
        <p:nvSpPr>
          <p:cNvPr id="6" name="文本框 5"/>
          <p:cNvSpPr txBox="1"/>
          <p:nvPr/>
        </p:nvSpPr>
        <p:spPr>
          <a:xfrm>
            <a:off x="685800" y="455930"/>
            <a:ext cx="829437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estimation</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pic>
        <p:nvPicPr>
          <p:cNvPr id="3" name="图片 2"/>
          <p:cNvPicPr>
            <a:picLocks noChangeAspect="1"/>
          </p:cNvPicPr>
          <p:nvPr/>
        </p:nvPicPr>
        <p:blipFill>
          <a:blip r:embed="rId3"/>
          <a:stretch>
            <a:fillRect/>
          </a:stretch>
        </p:blipFill>
        <p:spPr>
          <a:xfrm>
            <a:off x="891540" y="2845435"/>
            <a:ext cx="4041140" cy="32626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829437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3" name="文本框 2"/>
          <p:cNvSpPr txBox="1"/>
          <p:nvPr/>
        </p:nvSpPr>
        <p:spPr>
          <a:xfrm>
            <a:off x="827405" y="1325245"/>
            <a:ext cx="6096000" cy="460375"/>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EIS-RUL GPR模型</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当前周期</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a:t>
            </a:r>
          </a:p>
        </p:txBody>
      </p:sp>
      <p:pic>
        <p:nvPicPr>
          <p:cNvPr id="5" name="图片 4"/>
          <p:cNvPicPr>
            <a:picLocks noChangeAspect="1"/>
          </p:cNvPicPr>
          <p:nvPr/>
        </p:nvPicPr>
        <p:blipFill>
          <a:blip r:embed="rId2"/>
          <a:stretch>
            <a:fillRect/>
          </a:stretch>
        </p:blipFill>
        <p:spPr>
          <a:xfrm>
            <a:off x="685800" y="1985010"/>
            <a:ext cx="5746750" cy="4375150"/>
          </a:xfrm>
          <a:prstGeom prst="rect">
            <a:avLst/>
          </a:prstGeom>
        </p:spPr>
      </p:pic>
      <p:sp>
        <p:nvSpPr>
          <p:cNvPr id="7" name="文本框 6"/>
          <p:cNvSpPr txBox="1"/>
          <p:nvPr/>
        </p:nvSpPr>
        <p:spPr>
          <a:xfrm>
            <a:off x="6574790" y="2071370"/>
            <a:ext cx="5158740" cy="156845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基准测试：</a:t>
            </a:r>
          </a:p>
          <a:p>
            <a:r>
              <a:rPr lang="zh-CN" altLang="en-US" sz="2400">
                <a:latin typeface="宋体" panose="02010600030101010101" pitchFamily="2" charset="-122"/>
                <a:ea typeface="宋体" panose="02010600030101010101" pitchFamily="2" charset="-122"/>
                <a:cs typeface="Times New Roman" panose="02020603050405020304" charset="0"/>
              </a:rPr>
              <a:t>将放电曲线特征输入相同的机器学习方法(GPR模型)，并使用相同的训练-测试分割</a:t>
            </a:r>
          </a:p>
        </p:txBody>
      </p:sp>
      <p:sp>
        <p:nvSpPr>
          <p:cNvPr id="8" name="文本框 7"/>
          <p:cNvSpPr txBox="1"/>
          <p:nvPr/>
        </p:nvSpPr>
        <p:spPr>
          <a:xfrm>
            <a:off x="2569210" y="6397625"/>
            <a:ext cx="197993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25C05-25C08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2290" y="240030"/>
            <a:ext cx="11108055" cy="107632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estimation and RUL prediction at multiple </a:t>
            </a:r>
          </a:p>
          <a:p>
            <a:r>
              <a:rPr lang="en-US" altLang="zh-CN" sz="3200">
                <a:effectLst/>
                <a:latin typeface="Times New Roman" panose="02020603050405020304" charset="0"/>
                <a:ea typeface="等线" panose="02010600030101010101" charset="-122"/>
                <a:cs typeface="Times New Roman" panose="02020603050405020304" charset="0"/>
                <a:sym typeface="+mn-ea"/>
              </a:rPr>
              <a:t>temperatures</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2" name="文本框 1"/>
          <p:cNvSpPr txBox="1"/>
          <p:nvPr/>
        </p:nvSpPr>
        <p:spPr>
          <a:xfrm>
            <a:off x="792480" y="1745615"/>
            <a:ext cx="1060640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基于当前EIS，在不知道循环温度的情况下，模型是否仍然可以预测RUL？</a:t>
            </a:r>
          </a:p>
        </p:txBody>
      </p:sp>
      <p:sp>
        <p:nvSpPr>
          <p:cNvPr id="3" name="文本框 2"/>
          <p:cNvSpPr txBox="1"/>
          <p:nvPr/>
        </p:nvSpPr>
        <p:spPr>
          <a:xfrm>
            <a:off x="792480" y="2430780"/>
            <a:ext cx="3891280" cy="369252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rPr>
              <a:t>温度设定为25℃、35℃和45℃，基于此温度条件下获得的训练数据，有效地迫使GPR学习只依赖于容量而不依赖于温度的EIS特征</a:t>
            </a:r>
          </a:p>
        </p:txBody>
      </p:sp>
      <p:pic>
        <p:nvPicPr>
          <p:cNvPr id="4" name="图片 3"/>
          <p:cNvPicPr>
            <a:picLocks noChangeAspect="1"/>
          </p:cNvPicPr>
          <p:nvPr/>
        </p:nvPicPr>
        <p:blipFill>
          <a:blip r:embed="rId2"/>
          <a:srcRect r="4106"/>
          <a:stretch>
            <a:fillRect/>
          </a:stretch>
        </p:blipFill>
        <p:spPr>
          <a:xfrm>
            <a:off x="4762500" y="2345690"/>
            <a:ext cx="7296785" cy="32169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42290" y="240030"/>
            <a:ext cx="11108055" cy="107632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Capacity estimation and RUL prediction at multiple </a:t>
            </a:r>
          </a:p>
          <a:p>
            <a:r>
              <a:rPr lang="en-US" altLang="zh-CN" sz="3200">
                <a:effectLst/>
                <a:latin typeface="Times New Roman" panose="02020603050405020304" charset="0"/>
                <a:ea typeface="等线" panose="02010600030101010101" charset="-122"/>
                <a:cs typeface="Times New Roman" panose="02020603050405020304" charset="0"/>
                <a:sym typeface="+mn-ea"/>
              </a:rPr>
              <a:t>temperatures</a:t>
            </a:r>
            <a:r>
              <a:rPr lang="zh-CN" altLang="en-US" sz="3200">
                <a:effectLst/>
                <a:latin typeface="Times New Roman" panose="02020603050405020304" charset="0"/>
                <a:ea typeface="等线" panose="02010600030101010101" charset="-122"/>
                <a:cs typeface="Times New Roman" panose="02020603050405020304" charset="0"/>
                <a:sym typeface="+mn-ea"/>
              </a:rPr>
              <a:t>：</a:t>
            </a:r>
            <a:r>
              <a:rPr lang="en-US" altLang="zh-CN" sz="3200">
                <a:effectLst/>
                <a:latin typeface="Times New Roman" panose="02020603050405020304" charset="0"/>
                <a:ea typeface="等线" panose="02010600030101010101" charset="-122"/>
                <a:cs typeface="Times New Roman" panose="02020603050405020304" charset="0"/>
                <a:sym typeface="+mn-ea"/>
              </a:rPr>
              <a:t> </a:t>
            </a:r>
          </a:p>
        </p:txBody>
      </p:sp>
      <p:sp>
        <p:nvSpPr>
          <p:cNvPr id="5" name="文本框 4"/>
          <p:cNvSpPr txBox="1"/>
          <p:nvPr/>
        </p:nvSpPr>
        <p:spPr>
          <a:xfrm>
            <a:off x="992505" y="1428115"/>
            <a:ext cx="9998710" cy="485140"/>
          </a:xfrm>
          <a:prstGeom prst="rect">
            <a:avLst/>
          </a:prstGeom>
          <a:noFill/>
        </p:spPr>
        <p:txBody>
          <a:bodyPr wrap="square" rtlCol="0">
            <a:noAutofit/>
          </a:bodyPr>
          <a:lstStyle/>
          <a:p>
            <a:r>
              <a:rPr lang="en-US" altLang="zh-CN" sz="2400">
                <a:latin typeface="宋体" panose="02010600030101010101" pitchFamily="2" charset="-122"/>
                <a:ea typeface="宋体" panose="02010600030101010101" pitchFamily="2" charset="-122"/>
                <a:cs typeface="Times New Roman" panose="02020603050405020304" charset="0"/>
              </a:rPr>
              <a:t>ARD</a:t>
            </a:r>
            <a:r>
              <a:rPr lang="zh-CN" altLang="en-US" sz="2400">
                <a:latin typeface="宋体" panose="02010600030101010101" pitchFamily="2" charset="-122"/>
                <a:ea typeface="宋体" panose="02010600030101010101" pitchFamily="2" charset="-122"/>
                <a:cs typeface="Times New Roman" panose="02020603050405020304" charset="0"/>
              </a:rPr>
              <a:t>方法应用于</a:t>
            </a:r>
            <a:r>
              <a:rPr lang="en-US" altLang="zh-CN" sz="2400">
                <a:latin typeface="宋体" panose="02010600030101010101" pitchFamily="2" charset="-122"/>
                <a:ea typeface="宋体" panose="02010600030101010101" pitchFamily="2" charset="-122"/>
                <a:cs typeface="Times New Roman" panose="02020603050405020304" charset="0"/>
              </a:rPr>
              <a:t>35℃</a:t>
            </a:r>
            <a:r>
              <a:rPr lang="zh-CN" altLang="en-US" sz="2400">
                <a:latin typeface="宋体" panose="02010600030101010101" pitchFamily="2" charset="-122"/>
                <a:ea typeface="宋体" panose="02010600030101010101" pitchFamily="2" charset="-122"/>
                <a:cs typeface="Times New Roman" panose="02020603050405020304" charset="0"/>
              </a:rPr>
              <a:t>，</a:t>
            </a:r>
            <a:r>
              <a:rPr lang="en-US" altLang="zh-CN" sz="2400">
                <a:latin typeface="宋体" panose="02010600030101010101" pitchFamily="2" charset="-122"/>
                <a:ea typeface="宋体" panose="02010600030101010101" pitchFamily="2" charset="-122"/>
                <a:cs typeface="Times New Roman" panose="02020603050405020304" charset="0"/>
              </a:rPr>
              <a:t>45℃</a:t>
            </a:r>
            <a:r>
              <a:rPr lang="zh-CN" altLang="en-US" sz="2400">
                <a:latin typeface="宋体" panose="02010600030101010101" pitchFamily="2" charset="-122"/>
                <a:ea typeface="宋体" panose="02010600030101010101" pitchFamily="2" charset="-122"/>
                <a:cs typeface="Times New Roman" panose="02020603050405020304" charset="0"/>
              </a:rPr>
              <a:t>下的</a:t>
            </a:r>
            <a:r>
              <a:rPr lang="en-US" altLang="zh-CN" sz="2400">
                <a:latin typeface="宋体" panose="02010600030101010101" pitchFamily="2" charset="-122"/>
                <a:ea typeface="宋体" panose="02010600030101010101" pitchFamily="2" charset="-122"/>
                <a:cs typeface="Times New Roman" panose="02020603050405020304" charset="0"/>
              </a:rPr>
              <a:t>EIS—Capacity GPR:</a:t>
            </a:r>
          </a:p>
          <a:p>
            <a:endParaRPr lang="en-US" altLang="zh-CN" sz="2400">
              <a:latin typeface="宋体" panose="02010600030101010101" pitchFamily="2" charset="-122"/>
              <a:ea typeface="宋体" panose="02010600030101010101" pitchFamily="2" charset="-122"/>
              <a:cs typeface="Times New Roman" panose="02020603050405020304" charset="0"/>
            </a:endParaRPr>
          </a:p>
        </p:txBody>
      </p:sp>
      <p:pic>
        <p:nvPicPr>
          <p:cNvPr id="7" name="图片 6"/>
          <p:cNvPicPr>
            <a:picLocks noChangeAspect="1"/>
          </p:cNvPicPr>
          <p:nvPr/>
        </p:nvPicPr>
        <p:blipFill>
          <a:blip r:embed="rId2"/>
          <a:stretch>
            <a:fillRect/>
          </a:stretch>
        </p:blipFill>
        <p:spPr>
          <a:xfrm>
            <a:off x="992505" y="2025015"/>
            <a:ext cx="7251065" cy="3228340"/>
          </a:xfrm>
          <a:prstGeom prst="rect">
            <a:avLst/>
          </a:prstGeom>
        </p:spPr>
      </p:pic>
      <p:sp>
        <p:nvSpPr>
          <p:cNvPr id="8" name="文本框 7"/>
          <p:cNvSpPr txBox="1"/>
          <p:nvPr/>
        </p:nvSpPr>
        <p:spPr>
          <a:xfrm>
            <a:off x="8771255" y="2438400"/>
            <a:ext cx="1628775" cy="460375"/>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17.80 Hz</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690" y="1520190"/>
            <a:ext cx="10460990" cy="119888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证明了</a:t>
            </a:r>
            <a:r>
              <a:rPr lang="zh-CN" altLang="en-US" sz="2400">
                <a:latin typeface="宋体" panose="02010600030101010101" pitchFamily="2" charset="-122"/>
                <a:ea typeface="宋体" panose="02010600030101010101" pitchFamily="2" charset="-122"/>
                <a:cs typeface="Times New Roman" panose="02020603050405020304" charset="0"/>
                <a:sym typeface="+mn-ea"/>
              </a:rPr>
              <a:t>在不同的温度但恒定的充放电速率下，使用具有不同降解模式的电池的EIS光谱，作者提出的</a:t>
            </a:r>
            <a:r>
              <a:rPr lang="zh-CN" altLang="en-US" sz="2400">
                <a:latin typeface="宋体" panose="02010600030101010101" pitchFamily="2" charset="-122"/>
                <a:ea typeface="宋体" panose="02010600030101010101" pitchFamily="2" charset="-122"/>
                <a:cs typeface="Times New Roman" panose="02020603050405020304" charset="0"/>
              </a:rPr>
              <a:t>GPR模型可以精确地估计容量和预测RUL，EIS谱的低频区域是最具预测性的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pic>
        <p:nvPicPr>
          <p:cNvPr id="3" name="图片 2"/>
          <p:cNvPicPr>
            <a:picLocks noChangeAspect="1"/>
          </p:cNvPicPr>
          <p:nvPr/>
        </p:nvPicPr>
        <p:blipFill>
          <a:blip r:embed="rId2"/>
          <a:stretch>
            <a:fillRect/>
          </a:stretch>
        </p:blipFill>
        <p:spPr>
          <a:xfrm>
            <a:off x="942975" y="1378585"/>
            <a:ext cx="6461125" cy="3552825"/>
          </a:xfrm>
          <a:prstGeom prst="rect">
            <a:avLst/>
          </a:prstGeom>
        </p:spPr>
      </p:pic>
      <p:sp>
        <p:nvSpPr>
          <p:cNvPr id="4" name="文本框 3"/>
          <p:cNvSpPr txBox="1"/>
          <p:nvPr/>
        </p:nvSpPr>
        <p:spPr>
          <a:xfrm>
            <a:off x="1687963" y="5040312"/>
            <a:ext cx="4091673" cy="460375"/>
          </a:xfrm>
          <a:prstGeom prst="rect">
            <a:avLst/>
          </a:prstGeom>
          <a:noFill/>
        </p:spPr>
        <p:txBody>
          <a:bodyPr wrap="square" rtlCol="0" anchor="t">
            <a:spAutoFit/>
          </a:bodyPr>
          <a:lstStyle/>
          <a:p>
            <a:pPr algn="l">
              <a:buClrTx/>
              <a:buSzTx/>
              <a:buNone/>
            </a:pPr>
            <a:r>
              <a:rPr lang="zh-CN" altLang="en-US" sz="2400" dirty="0">
                <a:latin typeface="宋体" panose="02010600030101010101" pitchFamily="2" charset="-122"/>
                <a:ea typeface="宋体" panose="02010600030101010101" pitchFamily="2" charset="-122"/>
                <a:cs typeface="Times New Roman" panose="02020603050405020304" charset="0"/>
                <a:sym typeface="+mn-ea"/>
              </a:rPr>
              <a:t>NCA电池的一个完整循环曲线</a:t>
            </a:r>
          </a:p>
        </p:txBody>
      </p:sp>
      <p:pic>
        <p:nvPicPr>
          <p:cNvPr id="5" name="图片 4">
            <a:extLst>
              <a:ext uri="{FF2B5EF4-FFF2-40B4-BE49-F238E27FC236}">
                <a16:creationId xmlns:a16="http://schemas.microsoft.com/office/drawing/2014/main" id="{C52BDDAF-51C4-FC55-BBFE-58F329411ACC}"/>
              </a:ext>
            </a:extLst>
          </p:cNvPr>
          <p:cNvPicPr>
            <a:picLocks noChangeAspect="1"/>
          </p:cNvPicPr>
          <p:nvPr/>
        </p:nvPicPr>
        <p:blipFill>
          <a:blip r:embed="rId3"/>
          <a:stretch>
            <a:fillRect/>
          </a:stretch>
        </p:blipFill>
        <p:spPr>
          <a:xfrm>
            <a:off x="7637530" y="1674795"/>
            <a:ext cx="3886480" cy="31185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pic>
        <p:nvPicPr>
          <p:cNvPr id="5" name="图片 4"/>
          <p:cNvPicPr>
            <a:picLocks noChangeAspect="1"/>
          </p:cNvPicPr>
          <p:nvPr>
            <p:custDataLst>
              <p:tags r:id="rId1"/>
            </p:custDataLst>
          </p:nvPr>
        </p:nvPicPr>
        <p:blipFill>
          <a:blip r:embed="rId3"/>
          <a:stretch>
            <a:fillRect/>
          </a:stretch>
        </p:blipFill>
        <p:spPr>
          <a:xfrm>
            <a:off x="996950" y="1546225"/>
            <a:ext cx="10128250" cy="3160395"/>
          </a:xfrm>
          <a:prstGeom prst="rect">
            <a:avLst/>
          </a:prstGeom>
        </p:spPr>
      </p:pic>
      <p:sp>
        <p:nvSpPr>
          <p:cNvPr id="7" name="文本框 6"/>
          <p:cNvSpPr txBox="1"/>
          <p:nvPr/>
        </p:nvSpPr>
        <p:spPr>
          <a:xfrm>
            <a:off x="1501140" y="4841875"/>
            <a:ext cx="2988310" cy="82994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cs typeface="宋体" panose="02010600030101010101" pitchFamily="2" charset="-122"/>
              </a:rPr>
              <a:t>NCA</a:t>
            </a:r>
            <a:r>
              <a:rPr lang="zh-CN" altLang="en-US" sz="2400" dirty="0">
                <a:latin typeface="宋体" panose="02010600030101010101" pitchFamily="2" charset="-122"/>
                <a:ea typeface="宋体" panose="02010600030101010101" pitchFamily="2" charset="-122"/>
                <a:cs typeface="宋体" panose="02010600030101010101" pitchFamily="2" charset="-122"/>
              </a:rPr>
              <a:t>电池容量随循环次数变化</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4869180" y="4841875"/>
            <a:ext cx="2988310" cy="829945"/>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宋体" panose="02010600030101010101" pitchFamily="2" charset="-122"/>
              </a:rPr>
              <a:t>NCM</a:t>
            </a:r>
            <a:r>
              <a:rPr lang="zh-CN" altLang="en-US" sz="2400">
                <a:latin typeface="宋体" panose="02010600030101010101" pitchFamily="2" charset="-122"/>
                <a:ea typeface="宋体" panose="02010600030101010101" pitchFamily="2" charset="-122"/>
                <a:cs typeface="宋体" panose="02010600030101010101" pitchFamily="2" charset="-122"/>
              </a:rPr>
              <a:t>电池容量随循环次数变化</a:t>
            </a:r>
          </a:p>
        </p:txBody>
      </p:sp>
      <p:sp>
        <p:nvSpPr>
          <p:cNvPr id="9" name="文本框 8"/>
          <p:cNvSpPr txBox="1"/>
          <p:nvPr/>
        </p:nvSpPr>
        <p:spPr>
          <a:xfrm>
            <a:off x="8430260" y="4841875"/>
            <a:ext cx="2988310" cy="829945"/>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宋体" panose="02010600030101010101" pitchFamily="2" charset="-122"/>
              </a:rPr>
              <a:t>NCA+NCM</a:t>
            </a:r>
            <a:r>
              <a:rPr lang="zh-CN" altLang="en-US" sz="2400">
                <a:latin typeface="宋体" panose="02010600030101010101" pitchFamily="2" charset="-122"/>
                <a:ea typeface="宋体" panose="02010600030101010101" pitchFamily="2" charset="-122"/>
                <a:cs typeface="宋体" panose="02010600030101010101" pitchFamily="2" charset="-122"/>
              </a:rPr>
              <a:t>电池容量随循环次数变化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p>
        </p:txBody>
      </p:sp>
      <p:pic>
        <p:nvPicPr>
          <p:cNvPr id="7" name="图片 6"/>
          <p:cNvPicPr>
            <a:picLocks noChangeAspect="1"/>
          </p:cNvPicPr>
          <p:nvPr>
            <p:custDataLst>
              <p:tags r:id="rId1"/>
            </p:custDataLst>
          </p:nvPr>
        </p:nvPicPr>
        <p:blipFill>
          <a:blip r:embed="rId3"/>
          <a:stretch>
            <a:fillRect/>
          </a:stretch>
        </p:blipFill>
        <p:spPr>
          <a:xfrm>
            <a:off x="6495415" y="3249295"/>
            <a:ext cx="4820920" cy="2519680"/>
          </a:xfrm>
          <a:prstGeom prst="rect">
            <a:avLst/>
          </a:prstGeom>
        </p:spPr>
      </p:pic>
      <p:pic>
        <p:nvPicPr>
          <p:cNvPr id="2" name="图片 1"/>
          <p:cNvPicPr>
            <a:picLocks noChangeAspect="1"/>
          </p:cNvPicPr>
          <p:nvPr/>
        </p:nvPicPr>
        <p:blipFill>
          <a:blip r:embed="rId4"/>
          <a:stretch>
            <a:fillRect/>
          </a:stretch>
        </p:blipFill>
        <p:spPr>
          <a:xfrm>
            <a:off x="6495415" y="1616710"/>
            <a:ext cx="4860925" cy="1456055"/>
          </a:xfrm>
          <a:prstGeom prst="rect">
            <a:avLst/>
          </a:prstGeom>
        </p:spPr>
      </p:pic>
      <p:pic>
        <p:nvPicPr>
          <p:cNvPr id="5" name="图片 4"/>
          <p:cNvPicPr>
            <a:picLocks noChangeAspect="1"/>
          </p:cNvPicPr>
          <p:nvPr/>
        </p:nvPicPr>
        <p:blipFill rotWithShape="1">
          <a:blip r:embed="rId5"/>
          <a:srcRect r="7183"/>
          <a:stretch/>
        </p:blipFill>
        <p:spPr>
          <a:xfrm>
            <a:off x="869950" y="1428750"/>
            <a:ext cx="4337317" cy="3749675"/>
          </a:xfrm>
          <a:prstGeom prst="rect">
            <a:avLst/>
          </a:prstGeom>
        </p:spPr>
      </p:pic>
      <p:sp>
        <p:nvSpPr>
          <p:cNvPr id="3" name="文本框 2"/>
          <p:cNvSpPr txBox="1"/>
          <p:nvPr/>
        </p:nvSpPr>
        <p:spPr>
          <a:xfrm>
            <a:off x="1468570" y="5342489"/>
            <a:ext cx="314007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弛豫过程的电压曲线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p>
        </p:txBody>
      </p:sp>
      <p:pic>
        <p:nvPicPr>
          <p:cNvPr id="6" name="图片 5"/>
          <p:cNvPicPr>
            <a:picLocks noChangeAspect="1"/>
          </p:cNvPicPr>
          <p:nvPr/>
        </p:nvPicPr>
        <p:blipFill>
          <a:blip r:embed="rId2"/>
          <a:stretch>
            <a:fillRect/>
          </a:stretch>
        </p:blipFill>
        <p:spPr>
          <a:xfrm>
            <a:off x="921385" y="1374140"/>
            <a:ext cx="10349865" cy="48558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dirty="0">
                <a:effectLst/>
                <a:latin typeface="Times New Roman" panose="02020603050405020304" charset="0"/>
                <a:ea typeface="等线" panose="02010600030101010101" charset="-122"/>
                <a:cs typeface="Times New Roman" panose="02020603050405020304" charset="0"/>
                <a:sym typeface="+mn-ea"/>
              </a:rPr>
              <a:t>Capacity estimation ：</a:t>
            </a:r>
          </a:p>
        </p:txBody>
      </p:sp>
      <p:sp>
        <p:nvSpPr>
          <p:cNvPr id="3" name="文本框 2"/>
          <p:cNvSpPr txBox="1"/>
          <p:nvPr/>
        </p:nvSpPr>
        <p:spPr>
          <a:xfrm>
            <a:off x="958850" y="1384935"/>
            <a:ext cx="10412730"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sym typeface="+mn-ea"/>
              </a:rPr>
              <a:t>主要的机器学习方法：XGBoost、</a:t>
            </a:r>
            <a:r>
              <a:rPr lang="en-US" altLang="zh-CN" sz="2400" dirty="0">
                <a:latin typeface="宋体" panose="02010600030101010101" pitchFamily="2" charset="-122"/>
                <a:ea typeface="宋体" panose="02010600030101010101" pitchFamily="2" charset="-122"/>
                <a:cs typeface="Times New Roman" panose="02020603050405020304" charset="0"/>
                <a:sym typeface="+mn-ea"/>
              </a:rPr>
              <a:t>SVR</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、ElasticNet</a:t>
            </a:r>
            <a:endParaRPr lang="en-US" altLang="zh-CN" sz="2400" dirty="0">
              <a:latin typeface="宋体" panose="02010600030101010101" pitchFamily="2" charset="-122"/>
              <a:ea typeface="宋体" panose="02010600030101010101" pitchFamily="2" charset="-122"/>
              <a:cs typeface="Times New Roman" panose="02020603050405020304" charset="0"/>
              <a:sym typeface="+mn-ea"/>
            </a:endParaRPr>
          </a:p>
          <a:p>
            <a:r>
              <a:rPr lang="zh-CN" altLang="en-US" sz="2400" dirty="0">
                <a:latin typeface="宋体" panose="02010600030101010101" pitchFamily="2" charset="-122"/>
                <a:ea typeface="宋体" panose="02010600030101010101" pitchFamily="2" charset="-122"/>
                <a:cs typeface="Times New Roman" panose="02020603050405020304" charset="0"/>
                <a:sym typeface="+mn-ea"/>
              </a:rPr>
              <a:t>数据分割策略：</a:t>
            </a:r>
          </a:p>
        </p:txBody>
      </p:sp>
      <p:pic>
        <p:nvPicPr>
          <p:cNvPr id="10" name="图片 9">
            <a:extLst>
              <a:ext uri="{FF2B5EF4-FFF2-40B4-BE49-F238E27FC236}">
                <a16:creationId xmlns:a16="http://schemas.microsoft.com/office/drawing/2014/main" id="{C5CEF476-D90E-7F08-869F-D60ECA01F40B}"/>
              </a:ext>
            </a:extLst>
          </p:cNvPr>
          <p:cNvPicPr>
            <a:picLocks noChangeAspect="1"/>
          </p:cNvPicPr>
          <p:nvPr/>
        </p:nvPicPr>
        <p:blipFill>
          <a:blip r:embed="rId2"/>
          <a:stretch>
            <a:fillRect/>
          </a:stretch>
        </p:blipFill>
        <p:spPr>
          <a:xfrm>
            <a:off x="958850" y="4516874"/>
            <a:ext cx="6394779" cy="2228965"/>
          </a:xfrm>
          <a:prstGeom prst="rect">
            <a:avLst/>
          </a:prstGeom>
        </p:spPr>
      </p:pic>
      <p:pic>
        <p:nvPicPr>
          <p:cNvPr id="12" name="图片 11">
            <a:extLst>
              <a:ext uri="{FF2B5EF4-FFF2-40B4-BE49-F238E27FC236}">
                <a16:creationId xmlns:a16="http://schemas.microsoft.com/office/drawing/2014/main" id="{F9DEB78A-A1B9-D6BD-84CA-5FC18046CD4B}"/>
              </a:ext>
            </a:extLst>
          </p:cNvPr>
          <p:cNvPicPr>
            <a:picLocks noChangeAspect="1"/>
          </p:cNvPicPr>
          <p:nvPr/>
        </p:nvPicPr>
        <p:blipFill>
          <a:blip r:embed="rId3"/>
          <a:stretch>
            <a:fillRect/>
          </a:stretch>
        </p:blipFill>
        <p:spPr>
          <a:xfrm>
            <a:off x="519764" y="2413103"/>
            <a:ext cx="6833865" cy="2103771"/>
          </a:xfrm>
          <a:prstGeom prst="rect">
            <a:avLst/>
          </a:prstGeom>
        </p:spPr>
      </p:pic>
      <p:pic>
        <p:nvPicPr>
          <p:cNvPr id="14" name="图片 13">
            <a:extLst>
              <a:ext uri="{FF2B5EF4-FFF2-40B4-BE49-F238E27FC236}">
                <a16:creationId xmlns:a16="http://schemas.microsoft.com/office/drawing/2014/main" id="{45DCDD71-9BCE-B5AA-D35D-082EDB1A9722}"/>
              </a:ext>
            </a:extLst>
          </p:cNvPr>
          <p:cNvPicPr>
            <a:picLocks noChangeAspect="1"/>
          </p:cNvPicPr>
          <p:nvPr/>
        </p:nvPicPr>
        <p:blipFill rotWithShape="1">
          <a:blip r:embed="rId4"/>
          <a:srcRect l="20439" r="20204"/>
          <a:stretch/>
        </p:blipFill>
        <p:spPr>
          <a:xfrm>
            <a:off x="7792715" y="2561372"/>
            <a:ext cx="4085690" cy="1997601"/>
          </a:xfrm>
          <a:prstGeom prst="rect">
            <a:avLst/>
          </a:prstGeom>
        </p:spPr>
      </p:pic>
      <p:pic>
        <p:nvPicPr>
          <p:cNvPr id="16" name="图片 15">
            <a:extLst>
              <a:ext uri="{FF2B5EF4-FFF2-40B4-BE49-F238E27FC236}">
                <a16:creationId xmlns:a16="http://schemas.microsoft.com/office/drawing/2014/main" id="{FC75779E-A8B6-BC03-8AB8-7101B7AF99F1}"/>
              </a:ext>
            </a:extLst>
          </p:cNvPr>
          <p:cNvPicPr>
            <a:picLocks noChangeAspect="1"/>
          </p:cNvPicPr>
          <p:nvPr/>
        </p:nvPicPr>
        <p:blipFill>
          <a:blip r:embed="rId5"/>
          <a:stretch>
            <a:fillRect/>
          </a:stretch>
        </p:blipFill>
        <p:spPr>
          <a:xfrm>
            <a:off x="7835431" y="4910946"/>
            <a:ext cx="3865896" cy="16366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dirty="0">
                <a:effectLst/>
                <a:latin typeface="Times New Roman" panose="02020603050405020304" charset="0"/>
                <a:ea typeface="等线" panose="02010600030101010101" charset="-122"/>
                <a:cs typeface="Times New Roman" panose="02020603050405020304" charset="0"/>
                <a:sym typeface="+mn-ea"/>
              </a:rPr>
              <a:t>Capacity estimation：</a:t>
            </a:r>
          </a:p>
        </p:txBody>
      </p:sp>
      <p:pic>
        <p:nvPicPr>
          <p:cNvPr id="3" name="图片 2"/>
          <p:cNvPicPr>
            <a:picLocks noChangeAspect="1"/>
          </p:cNvPicPr>
          <p:nvPr>
            <p:custDataLst>
              <p:tags r:id="rId1"/>
            </p:custDataLst>
          </p:nvPr>
        </p:nvPicPr>
        <p:blipFill>
          <a:blip r:embed="rId4"/>
          <a:stretch>
            <a:fillRect/>
          </a:stretch>
        </p:blipFill>
        <p:spPr>
          <a:xfrm>
            <a:off x="891540" y="1350645"/>
            <a:ext cx="4796790" cy="4542155"/>
          </a:xfrm>
          <a:prstGeom prst="rect">
            <a:avLst/>
          </a:prstGeom>
        </p:spPr>
      </p:pic>
      <p:sp>
        <p:nvSpPr>
          <p:cNvPr id="4" name="文本框 3"/>
          <p:cNvSpPr txBox="1"/>
          <p:nvPr/>
        </p:nvSpPr>
        <p:spPr>
          <a:xfrm>
            <a:off x="5888355" y="4455795"/>
            <a:ext cx="5648325" cy="1936750"/>
          </a:xfrm>
          <a:prstGeom prst="rect">
            <a:avLst/>
          </a:prstGeom>
          <a:noFill/>
        </p:spPr>
        <p:txBody>
          <a:bodyPr wrap="square" rtlCol="0" anchor="t">
            <a:no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在XGBoost方法中，rmse随着弛豫时间的增加而减小</a:t>
            </a:r>
          </a:p>
          <a:p>
            <a:r>
              <a:rPr lang="zh-CN" altLang="en-US" sz="2400" dirty="0">
                <a:latin typeface="宋体" panose="02010600030101010101" pitchFamily="2" charset="-122"/>
                <a:ea typeface="宋体" panose="02010600030101010101" pitchFamily="2" charset="-122"/>
                <a:cs typeface="Times New Roman" panose="02020603050405020304" charset="0"/>
              </a:rPr>
              <a:t>提取30min后电压弛豫曲线的Var、Ske和Max作为基础模型的输入</a:t>
            </a:r>
          </a:p>
        </p:txBody>
      </p:sp>
      <p:pic>
        <p:nvPicPr>
          <p:cNvPr id="5" name="图片 4"/>
          <p:cNvPicPr>
            <a:picLocks noChangeAspect="1"/>
          </p:cNvPicPr>
          <p:nvPr>
            <p:custDataLst>
              <p:tags r:id="rId2"/>
            </p:custDataLst>
          </p:nvPr>
        </p:nvPicPr>
        <p:blipFill>
          <a:blip r:embed="rId5"/>
          <a:stretch>
            <a:fillRect/>
          </a:stretch>
        </p:blipFill>
        <p:spPr>
          <a:xfrm>
            <a:off x="5888355" y="1452245"/>
            <a:ext cx="5645150" cy="2590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Capacity estimation：</a:t>
            </a:r>
          </a:p>
        </p:txBody>
      </p:sp>
      <p:pic>
        <p:nvPicPr>
          <p:cNvPr id="3" name="图片 2"/>
          <p:cNvPicPr>
            <a:picLocks noChangeAspect="1"/>
          </p:cNvPicPr>
          <p:nvPr/>
        </p:nvPicPr>
        <p:blipFill>
          <a:blip r:embed="rId2"/>
          <a:srcRect l="8341"/>
          <a:stretch>
            <a:fillRect/>
          </a:stretch>
        </p:blipFill>
        <p:spPr>
          <a:xfrm>
            <a:off x="964565" y="1473200"/>
            <a:ext cx="4856480" cy="3609975"/>
          </a:xfrm>
          <a:prstGeom prst="rect">
            <a:avLst/>
          </a:prstGeom>
        </p:spPr>
      </p:pic>
      <p:sp>
        <p:nvSpPr>
          <p:cNvPr id="4" name="文本框 3"/>
          <p:cNvSpPr txBox="1"/>
          <p:nvPr/>
        </p:nvSpPr>
        <p:spPr>
          <a:xfrm>
            <a:off x="6036310" y="2032635"/>
            <a:ext cx="5098415" cy="1198880"/>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XGBoost和SVR的测试RMSE均达到1.1%</a:t>
            </a:r>
          </a:p>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训练和测试的RMSE接近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20,&quot;width&quot;:103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00,&quot;width&quot;:574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3,&quot;width&quot;:755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80,&quot;width&quot;:8890}"/>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70,&quot;width&quot;:9360}"/>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190</TotalTime>
  <Words>805</Words>
  <Application>Microsoft Office PowerPoint</Application>
  <PresentationFormat>宽屏</PresentationFormat>
  <Paragraphs>114</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宋体</vt:lpstr>
      <vt:lpstr>Arial</vt:lpstr>
      <vt:lpstr>Times New Roman</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1623550946@qq.com</cp:lastModifiedBy>
  <cp:revision>541</cp:revision>
  <dcterms:created xsi:type="dcterms:W3CDTF">2020-05-07T06:59:00Z</dcterms:created>
  <dcterms:modified xsi:type="dcterms:W3CDTF">2022-11-07T04:15:44Z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