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3"/>
  </p:notesMasterIdLst>
  <p:sldIdLst>
    <p:sldId id="390" r:id="rId2"/>
    <p:sldId id="401" r:id="rId3"/>
    <p:sldId id="391" r:id="rId4"/>
    <p:sldId id="392" r:id="rId5"/>
    <p:sldId id="393" r:id="rId6"/>
    <p:sldId id="394" r:id="rId7"/>
    <p:sldId id="395" r:id="rId8"/>
    <p:sldId id="396" r:id="rId9"/>
    <p:sldId id="402" r:id="rId10"/>
    <p:sldId id="403" r:id="rId11"/>
    <p:sldId id="404" r:id="rId12"/>
  </p:sldIdLst>
  <p:sldSz cx="12192000" cy="6858000"/>
  <p:notesSz cx="6858000" cy="9144000"/>
  <p:custDataLst>
    <p:tags r:id="rId14"/>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黄 世洲" initials="黄" lastIdx="1" clrIdx="0"/>
  <p:cmAuthor id="2" name="Lenovo" initials="L" lastIdx="1"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862A8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15"/>
    <p:restoredTop sz="96405"/>
  </p:normalViewPr>
  <p:slideViewPr>
    <p:cSldViewPr snapToGrid="0" snapToObjects="1">
      <p:cViewPr varScale="1">
        <p:scale>
          <a:sx n="80" d="100"/>
          <a:sy n="80" d="100"/>
        </p:scale>
        <p:origin x="60" y="1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DE8C97-4C3E-274D-ADF9-06A9D5CCD4E7}" type="datetimeFigureOut">
              <a:rPr kumimoji="1" lang="zh-CN" altLang="en-US" smtClean="0"/>
              <a:t>2023/5/19</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4509642-7F20-7B44-AA23-5639F927B669}" type="slidenum">
              <a:rPr kumimoji="1" lang="zh-CN" altLang="en-US" smtClean="0"/>
              <a:t>‹#›</a:t>
            </a:fld>
            <a:endParaRPr kumimoji="1"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3428999"/>
            <a:ext cx="9144000" cy="1548641"/>
          </a:xfrm>
        </p:spPr>
        <p:txBody>
          <a:bodyPr anchor="b"/>
          <a:lstStyle>
            <a:lvl1pPr algn="ctr">
              <a:defRPr sz="6000"/>
            </a:lvl1pPr>
          </a:lstStyle>
          <a:p>
            <a:r>
              <a:rPr lang="zh-CN" altLang="en-US" dirty="0"/>
              <a:t>单击此处编辑母版标题样式</a:t>
            </a:r>
          </a:p>
        </p:txBody>
      </p:sp>
      <p:sp>
        <p:nvSpPr>
          <p:cNvPr id="3" name="副标题 2"/>
          <p:cNvSpPr>
            <a:spLocks noGrp="1"/>
          </p:cNvSpPr>
          <p:nvPr>
            <p:ph type="subTitle" idx="1"/>
          </p:nvPr>
        </p:nvSpPr>
        <p:spPr>
          <a:xfrm>
            <a:off x="1524000" y="5122416"/>
            <a:ext cx="9144000" cy="1111928"/>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3563AA19-5EE1-E14F-8F67-5DD820B5DD9A}" type="datetime1">
              <a:rPr kumimoji="1" lang="zh-CN" altLang="en-US" smtClean="0"/>
              <a:t>2023/5/19</a:t>
            </a:fld>
            <a:endParaRPr kumimoji="1"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r>
              <a:rPr kumimoji="1" lang="zh-CN" altLang="en-US"/>
              <a:t>机器学习</a:t>
            </a:r>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88A0D672-EFBB-3A48-A85C-22E597D4ACAD}" type="slidenum">
              <a:rPr kumimoji="1" lang="zh-CN" altLang="en-US" smtClean="0"/>
              <a:t>‹#›</a:t>
            </a:fld>
            <a:endParaRPr kumimoji="1" lang="zh-CN" alt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A24671CF-4B0D-884F-B66F-182E7711CDE4}" type="datetime1">
              <a:rPr kumimoji="1" lang="zh-CN" altLang="en-US" smtClean="0"/>
              <a:t>2023/5/19</a:t>
            </a:fld>
            <a:endParaRPr kumimoji="1"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r>
              <a:rPr kumimoji="1" lang="zh-CN" altLang="en-US"/>
              <a:t>机器学习</a:t>
            </a:r>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88A0D672-EFBB-3A48-A85C-22E597D4ACAD}" type="slidenum">
              <a:rPr kumimoji="1" lang="zh-CN" altLang="en-US" smtClean="0"/>
              <a:t>‹#›</a:t>
            </a:fld>
            <a:endParaRPr kumimoji="1" lang="zh-CN" alt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1_两栏内容">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8" name="标题 1"/>
          <p:cNvSpPr>
            <a:spLocks noGrp="1"/>
          </p:cNvSpPr>
          <p:nvPr>
            <p:ph type="title"/>
          </p:nvPr>
        </p:nvSpPr>
        <p:spPr>
          <a:xfrm>
            <a:off x="838200" y="192224"/>
            <a:ext cx="8908774" cy="1325563"/>
          </a:xfrm>
        </p:spPr>
        <p:txBody>
          <a:bodyPr/>
          <a:lstStyle>
            <a:lvl1pPr>
              <a:defRPr b="1">
                <a:solidFill>
                  <a:srgbClr val="C00000"/>
                </a:solidFill>
              </a:defRPr>
            </a:lvl1pPr>
          </a:lstStyle>
          <a:p>
            <a:r>
              <a:rPr lang="zh-CN" altLang="en-US"/>
              <a:t>单击此处编辑母版标题样式</a:t>
            </a:r>
            <a:endParaRPr lang="zh-CN" altLang="en-US" dirty="0"/>
          </a:p>
        </p:txBody>
      </p:sp>
      <p:cxnSp>
        <p:nvCxnSpPr>
          <p:cNvPr id="10" name="直线连接符 8"/>
          <p:cNvCxnSpPr/>
          <p:nvPr/>
        </p:nvCxnSpPr>
        <p:spPr>
          <a:xfrm>
            <a:off x="838200" y="1469182"/>
            <a:ext cx="9976945"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11" name="五边形 10"/>
          <p:cNvSpPr/>
          <p:nvPr/>
        </p:nvSpPr>
        <p:spPr>
          <a:xfrm rot="5400000">
            <a:off x="449752" y="1591666"/>
            <a:ext cx="550824" cy="250531"/>
          </a:xfrm>
          <a:prstGeom prst="homePlat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2_两栏内容">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8" name="标题 1"/>
          <p:cNvSpPr>
            <a:spLocks noGrp="1"/>
          </p:cNvSpPr>
          <p:nvPr>
            <p:ph type="title"/>
          </p:nvPr>
        </p:nvSpPr>
        <p:spPr>
          <a:xfrm>
            <a:off x="838200" y="192224"/>
            <a:ext cx="8908774" cy="1325563"/>
          </a:xfrm>
        </p:spPr>
        <p:txBody>
          <a:bodyPr/>
          <a:lstStyle>
            <a:lvl1pPr>
              <a:defRPr b="1">
                <a:solidFill>
                  <a:srgbClr val="C00000"/>
                </a:solidFill>
              </a:defRPr>
            </a:lvl1pPr>
          </a:lstStyle>
          <a:p>
            <a:r>
              <a:rPr lang="zh-CN" altLang="en-US"/>
              <a:t>单击此处编辑母版标题样式</a:t>
            </a:r>
          </a:p>
        </p:txBody>
      </p:sp>
      <p:cxnSp>
        <p:nvCxnSpPr>
          <p:cNvPr id="10" name="直线连接符 8"/>
          <p:cNvCxnSpPr/>
          <p:nvPr/>
        </p:nvCxnSpPr>
        <p:spPr>
          <a:xfrm>
            <a:off x="838200" y="1469182"/>
            <a:ext cx="9976945"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11" name="五边形 10"/>
          <p:cNvSpPr/>
          <p:nvPr/>
        </p:nvSpPr>
        <p:spPr>
          <a:xfrm rot="5400000">
            <a:off x="449752" y="1591666"/>
            <a:ext cx="550824" cy="250531"/>
          </a:xfrm>
          <a:prstGeom prst="homePlat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199" y="324293"/>
            <a:ext cx="9202445" cy="839972"/>
          </a:xfrm>
        </p:spPr>
        <p:txBody>
          <a:bodyPr>
            <a:normAutofit/>
          </a:bodyPr>
          <a:lstStyle>
            <a:lvl1pPr>
              <a:defRPr sz="4000" b="1">
                <a:solidFill>
                  <a:srgbClr val="C00000"/>
                </a:solidFill>
              </a:defRPr>
            </a:lvl1pPr>
          </a:lstStyle>
          <a:p>
            <a:r>
              <a:rPr lang="zh-CN" altLang="en-US"/>
              <a:t>单击此处编辑母版标题样式</a:t>
            </a:r>
            <a:endParaRPr lang="zh-CN" altLang="en-US" dirty="0"/>
          </a:p>
        </p:txBody>
      </p:sp>
      <p:sp>
        <p:nvSpPr>
          <p:cNvPr id="3" name="内容占位符 2"/>
          <p:cNvSpPr>
            <a:spLocks noGrp="1"/>
          </p:cNvSpPr>
          <p:nvPr>
            <p:ph idx="1"/>
          </p:nvPr>
        </p:nvSpPr>
        <p:spPr>
          <a:xfrm>
            <a:off x="838200" y="1444496"/>
            <a:ext cx="10515600" cy="4732467"/>
          </a:xfrm>
        </p:spPr>
        <p:txBody>
          <a:bodyPr>
            <a:normAutofit/>
          </a:bodyPr>
          <a:lstStyle>
            <a:lvl1pPr>
              <a:defRPr sz="2800"/>
            </a:lvl1pPr>
            <a:lvl2pPr>
              <a:defRPr sz="2400"/>
            </a:lvl2pPr>
            <a:lvl3pPr>
              <a:defRPr sz="2000"/>
            </a:lvl3pPr>
            <a:lvl4pPr>
              <a:defRPr sz="1800"/>
            </a:lvl4pPr>
            <a:lvl5pPr>
              <a:defRPr sz="1800"/>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cxnSp>
        <p:nvCxnSpPr>
          <p:cNvPr id="9" name="直线连接符 8"/>
          <p:cNvCxnSpPr/>
          <p:nvPr/>
        </p:nvCxnSpPr>
        <p:spPr>
          <a:xfrm>
            <a:off x="838200" y="1277797"/>
            <a:ext cx="10515600"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五边形 11"/>
          <p:cNvSpPr/>
          <p:nvPr/>
        </p:nvSpPr>
        <p:spPr>
          <a:xfrm rot="5400000">
            <a:off x="437522" y="1400834"/>
            <a:ext cx="550824" cy="250531"/>
          </a:xfrm>
          <a:prstGeom prst="homePlat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14" name="图片 1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38299" y="80100"/>
            <a:ext cx="1215501" cy="1140931"/>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464882"/>
            <a:ext cx="10515600" cy="2826672"/>
          </a:xfrm>
        </p:spPr>
        <p:txBody>
          <a:bodyPr anchor="b">
            <a:normAutofit/>
          </a:bodyPr>
          <a:lstStyle>
            <a:lvl1pPr>
              <a:defRPr sz="4800" b="1"/>
            </a:lvl1pPr>
          </a:lstStyle>
          <a:p>
            <a:r>
              <a:rPr lang="zh-CN" altLang="en-US"/>
              <a:t>单击此处编辑母版标题样式</a:t>
            </a:r>
            <a:endParaRPr lang="zh-CN" altLang="en-US" dirty="0"/>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cxnSp>
        <p:nvCxnSpPr>
          <p:cNvPr id="12" name="直线连接符 8"/>
          <p:cNvCxnSpPr/>
          <p:nvPr/>
        </p:nvCxnSpPr>
        <p:spPr>
          <a:xfrm>
            <a:off x="801975" y="4446613"/>
            <a:ext cx="10515600"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16" name="五边形 15"/>
          <p:cNvSpPr/>
          <p:nvPr/>
        </p:nvSpPr>
        <p:spPr>
          <a:xfrm rot="5400000">
            <a:off x="401297" y="4558704"/>
            <a:ext cx="550824" cy="250531"/>
          </a:xfrm>
          <a:prstGeom prst="homePlat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13" name="图片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38299" y="80100"/>
            <a:ext cx="1215501" cy="1140931"/>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两栏内容">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838200" y="1444496"/>
            <a:ext cx="5181600" cy="4732467"/>
          </a:xfrm>
        </p:spPr>
        <p:txBody>
          <a:bodyPr>
            <a:normAutofit/>
          </a:bodyPr>
          <a:lstStyle>
            <a:lvl1pPr>
              <a:defRPr sz="3200"/>
            </a:lvl1pPr>
            <a:lvl2pPr>
              <a:defRPr sz="2800"/>
            </a:lvl2pPr>
            <a:lvl3pPr>
              <a:defRPr sz="2400"/>
            </a:lvl3pPr>
            <a:lvl4pPr>
              <a:defRPr sz="2000"/>
            </a:lvl4pPr>
            <a:lvl5pPr>
              <a:defRPr sz="2000"/>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4" name="内容占位符 3"/>
          <p:cNvSpPr>
            <a:spLocks noGrp="1"/>
          </p:cNvSpPr>
          <p:nvPr>
            <p:ph sz="half" idx="2"/>
          </p:nvPr>
        </p:nvSpPr>
        <p:spPr>
          <a:xfrm>
            <a:off x="6172200" y="1444496"/>
            <a:ext cx="5181600" cy="4732467"/>
          </a:xfrm>
        </p:spPr>
        <p:txBody>
          <a:bodyPr>
            <a:normAutofit/>
          </a:bodyPr>
          <a:lstStyle>
            <a:lvl1pPr>
              <a:defRPr sz="3200"/>
            </a:lvl1pPr>
            <a:lvl2pPr>
              <a:defRPr sz="2800"/>
            </a:lvl2pPr>
            <a:lvl3pPr>
              <a:defRPr sz="2400"/>
            </a:lvl3pPr>
            <a:lvl4pPr>
              <a:defRPr sz="2000"/>
            </a:lvl4pPr>
            <a:lvl5pPr>
              <a:defRPr sz="2000"/>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zh-CN" altLang="en-US" dirty="0"/>
          </a:p>
        </p:txBody>
      </p:sp>
      <p:sp>
        <p:nvSpPr>
          <p:cNvPr id="12" name="标题 1"/>
          <p:cNvSpPr>
            <a:spLocks noGrp="1"/>
          </p:cNvSpPr>
          <p:nvPr>
            <p:ph type="title"/>
          </p:nvPr>
        </p:nvSpPr>
        <p:spPr>
          <a:xfrm>
            <a:off x="838200" y="324293"/>
            <a:ext cx="9220200" cy="839972"/>
          </a:xfrm>
        </p:spPr>
        <p:txBody>
          <a:bodyPr>
            <a:normAutofit/>
          </a:bodyPr>
          <a:lstStyle>
            <a:lvl1pPr>
              <a:defRPr sz="4000" b="1">
                <a:solidFill>
                  <a:srgbClr val="C00000"/>
                </a:solidFill>
              </a:defRPr>
            </a:lvl1pPr>
          </a:lstStyle>
          <a:p>
            <a:r>
              <a:rPr lang="zh-CN" altLang="en-US"/>
              <a:t>单击此处编辑母版标题样式</a:t>
            </a:r>
            <a:endParaRPr lang="zh-CN" altLang="en-US" dirty="0"/>
          </a:p>
        </p:txBody>
      </p:sp>
      <p:cxnSp>
        <p:nvCxnSpPr>
          <p:cNvPr id="17" name="直线连接符 8"/>
          <p:cNvCxnSpPr/>
          <p:nvPr/>
        </p:nvCxnSpPr>
        <p:spPr>
          <a:xfrm>
            <a:off x="838200" y="1277797"/>
            <a:ext cx="10515600"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20" name="五边形 19"/>
          <p:cNvSpPr/>
          <p:nvPr/>
        </p:nvSpPr>
        <p:spPr>
          <a:xfrm rot="5400000">
            <a:off x="437522" y="1400834"/>
            <a:ext cx="550824" cy="250531"/>
          </a:xfrm>
          <a:prstGeom prst="homePlat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14" name="图片 1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38299" y="80100"/>
            <a:ext cx="1215501" cy="1140931"/>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a:lstStyle/>
          <a:p>
            <a:fld id="{DFFABD60-8210-8B47-AC0A-C3D8D0CC4B37}" type="datetime1">
              <a:rPr kumimoji="1" lang="zh-CN" altLang="en-US" smtClean="0"/>
              <a:t>2023/5/19</a:t>
            </a:fld>
            <a:endParaRPr kumimoji="1" lang="zh-CN" altLang="en-US"/>
          </a:p>
        </p:txBody>
      </p:sp>
      <p:sp>
        <p:nvSpPr>
          <p:cNvPr id="3" name="页脚占位符 2"/>
          <p:cNvSpPr>
            <a:spLocks noGrp="1"/>
          </p:cNvSpPr>
          <p:nvPr>
            <p:ph type="ftr" sz="quarter" idx="11"/>
          </p:nvPr>
        </p:nvSpPr>
        <p:spPr>
          <a:xfrm>
            <a:off x="4038600" y="6356350"/>
            <a:ext cx="4114800" cy="365125"/>
          </a:xfrm>
          <a:prstGeom prst="rect">
            <a:avLst/>
          </a:prstGeom>
        </p:spPr>
        <p:txBody>
          <a:bodyPr/>
          <a:lstStyle/>
          <a:p>
            <a:r>
              <a:rPr kumimoji="1" lang="zh-CN" altLang="en-US"/>
              <a:t>机器学习</a:t>
            </a:r>
          </a:p>
        </p:txBody>
      </p:sp>
      <p:sp>
        <p:nvSpPr>
          <p:cNvPr id="4" name="灯片编号占位符 3"/>
          <p:cNvSpPr>
            <a:spLocks noGrp="1"/>
          </p:cNvSpPr>
          <p:nvPr>
            <p:ph type="sldNum" sz="quarter" idx="12"/>
          </p:nvPr>
        </p:nvSpPr>
        <p:spPr>
          <a:xfrm>
            <a:off x="8610600" y="6356350"/>
            <a:ext cx="2743200" cy="365125"/>
          </a:xfrm>
          <a:prstGeom prst="rect">
            <a:avLst/>
          </a:prstGeom>
        </p:spPr>
        <p:txBody>
          <a:bodyPr/>
          <a:lstStyle/>
          <a:p>
            <a:fld id="{88A0D672-EFBB-3A48-A85C-22E597D4ACAD}" type="slidenum">
              <a:rPr kumimoji="1" lang="zh-CN" altLang="en-US" smtClean="0"/>
              <a:t>‹#›</a:t>
            </a:fld>
            <a:endParaRPr kumimoji="1" lang="zh-CN" alt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1347ECF2-D59A-DF42-BC11-D7EA8F8B97B5}" type="datetime1">
              <a:rPr kumimoji="1" lang="zh-CN" altLang="en-US" smtClean="0"/>
              <a:t>2023/5/19</a:t>
            </a:fld>
            <a:endParaRPr kumimoji="1"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r>
              <a:rPr kumimoji="1" lang="zh-CN" altLang="en-US"/>
              <a:t>机器学习</a:t>
            </a:r>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88A0D672-EFBB-3A48-A85C-22E597D4ACAD}" type="slidenum">
              <a:rPr kumimoji="1" lang="zh-CN" altLang="en-US" smtClean="0"/>
              <a:t>‹#›</a:t>
            </a:fld>
            <a:endParaRPr kumimoji="1" lang="zh-CN" alt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673F2449-682B-5647-A2CF-535336582DB0}" type="datetime1">
              <a:rPr kumimoji="1" lang="zh-CN" altLang="en-US" smtClean="0"/>
              <a:t>2023/5/19</a:t>
            </a:fld>
            <a:endParaRPr kumimoji="1"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r>
              <a:rPr kumimoji="1" lang="zh-CN" altLang="en-US"/>
              <a:t>机器学习</a:t>
            </a:r>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88A0D672-EFBB-3A48-A85C-22E597D4ACAD}" type="slidenum">
              <a:rPr kumimoji="1" lang="zh-CN" altLang="en-US" smtClean="0"/>
              <a:t>‹#›</a:t>
            </a:fld>
            <a:endParaRPr kumimoji="1" lang="zh-CN" alt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193800" y="1903095"/>
            <a:ext cx="10556240" cy="1207770"/>
          </a:xfrm>
          <a:prstGeom prst="rect">
            <a:avLst/>
          </a:prstGeom>
          <a:noFill/>
        </p:spPr>
        <p:txBody>
          <a:bodyPr wrap="square" rtlCol="0">
            <a:noAutofit/>
          </a:bodyPr>
          <a:lstStyle/>
          <a:p>
            <a:r>
              <a:rPr sz="3200">
                <a:effectLst/>
                <a:latin typeface="Times New Roman" panose="02020603050405020304" charset="0"/>
                <a:ea typeface="等线" panose="02010600030101010101" charset="-122"/>
                <a:cs typeface="Times New Roman" panose="02020603050405020304" charset="0"/>
              </a:rPr>
              <a:t>Data-driven prediction of battery cycle life before capacity degradation</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85800" y="455930"/>
            <a:ext cx="8833485" cy="583565"/>
          </a:xfrm>
          <a:prstGeom prst="rect">
            <a:avLst/>
          </a:prstGeom>
          <a:noFill/>
        </p:spPr>
        <p:txBody>
          <a:bodyPr wrap="square" rtlCol="0" anchor="t">
            <a:spAutoFit/>
          </a:bodyPr>
          <a:lstStyle/>
          <a:p>
            <a:r>
              <a:rPr lang="en-US" altLang="zh-CN" sz="3200" dirty="0">
                <a:effectLst/>
                <a:latin typeface="Times New Roman" panose="02020603050405020304" charset="0"/>
                <a:ea typeface="等线" panose="02010600030101010101" charset="-122"/>
                <a:cs typeface="Times New Roman" panose="02020603050405020304" charset="0"/>
                <a:sym typeface="+mn-ea"/>
              </a:rPr>
              <a:t>Conclusion</a:t>
            </a:r>
            <a:r>
              <a:rPr lang="zh-CN" altLang="en-US" sz="3200" dirty="0">
                <a:effectLst/>
                <a:latin typeface="Times New Roman" panose="02020603050405020304" charset="0"/>
                <a:ea typeface="等线" panose="02010600030101010101" charset="-122"/>
                <a:cs typeface="Times New Roman" panose="02020603050405020304" charset="0"/>
                <a:sym typeface="+mn-ea"/>
              </a:rPr>
              <a:t>：</a:t>
            </a:r>
          </a:p>
        </p:txBody>
      </p:sp>
      <p:sp>
        <p:nvSpPr>
          <p:cNvPr id="3" name="文本框 2">
            <a:extLst>
              <a:ext uri="{FF2B5EF4-FFF2-40B4-BE49-F238E27FC236}">
                <a16:creationId xmlns:a16="http://schemas.microsoft.com/office/drawing/2014/main" id="{2AA9DB33-E316-F8D0-D878-A4B0B0F026C6}"/>
              </a:ext>
            </a:extLst>
          </p:cNvPr>
          <p:cNvSpPr txBox="1"/>
          <p:nvPr/>
        </p:nvSpPr>
        <p:spPr>
          <a:xfrm>
            <a:off x="952901" y="1607419"/>
            <a:ext cx="10376034" cy="1569660"/>
          </a:xfrm>
          <a:prstGeom prst="rect">
            <a:avLst/>
          </a:prstGeom>
          <a:noFill/>
        </p:spPr>
        <p:txBody>
          <a:bodyPr wrap="square" rtlCol="0">
            <a:spAutoFit/>
          </a:bodyPr>
          <a:lstStyle/>
          <a:p>
            <a:r>
              <a:rPr lang="zh-CN" altLang="en-US" sz="2400" dirty="0">
                <a:solidFill>
                  <a:srgbClr val="000000"/>
                </a:solidFill>
                <a:latin typeface="宋体" panose="02010600030101010101" pitchFamily="2" charset="-122"/>
                <a:ea typeface="宋体" panose="02010600030101010101" pitchFamily="2" charset="-122"/>
              </a:rPr>
              <a:t>不用</a:t>
            </a:r>
            <a:r>
              <a:rPr lang="zh-CN" altLang="en-US" sz="2400" b="0" i="0" dirty="0">
                <a:solidFill>
                  <a:srgbClr val="000000"/>
                </a:solidFill>
                <a:effectLst/>
                <a:latin typeface="宋体" panose="02010600030101010101" pitchFamily="2" charset="-122"/>
                <a:ea typeface="宋体" panose="02010600030101010101" pitchFamily="2" charset="-122"/>
              </a:rPr>
              <a:t>从容量衰减曲线提取特征，并且不使用来自缓慢诊断周期的数据，也不假设细胞化学和降解机制的先验知识，通过从高速率放电电压曲线提取特征对电池容量进行预测具有较好的成效，（</a:t>
            </a:r>
            <a:r>
              <a:rPr lang="zh-CN" altLang="en-US" sz="2400" dirty="0">
                <a:solidFill>
                  <a:srgbClr val="000000"/>
                </a:solidFill>
                <a:latin typeface="宋体" panose="02010600030101010101" pitchFamily="2" charset="-122"/>
                <a:ea typeface="宋体" panose="02010600030101010101" pitchFamily="2" charset="-122"/>
              </a:rPr>
              <a:t>在早期周期中不表现为容量衰减，但影响电压曲线</a:t>
            </a:r>
            <a:r>
              <a:rPr lang="zh-CN" altLang="en-US" sz="2400" b="0" i="0" dirty="0">
                <a:solidFill>
                  <a:srgbClr val="000000"/>
                </a:solidFill>
                <a:effectLst/>
                <a:latin typeface="宋体" panose="02010600030101010101" pitchFamily="2" charset="-122"/>
                <a:ea typeface="宋体" panose="02010600030101010101" pitchFamily="2" charset="-122"/>
              </a:rPr>
              <a:t>）</a:t>
            </a:r>
            <a:endParaRPr lang="zh-CN" altLang="en-US" sz="2400" dirty="0">
              <a:solidFill>
                <a:srgbClr val="000000"/>
              </a:solidFill>
              <a:latin typeface="宋体" panose="02010600030101010101" pitchFamily="2" charset="-122"/>
              <a:ea typeface="宋体" panose="02010600030101010101" pitchFamily="2" charset="-122"/>
            </a:endParaRPr>
          </a:p>
        </p:txBody>
      </p:sp>
      <p:pic>
        <p:nvPicPr>
          <p:cNvPr id="1030" name="图片 8">
            <a:extLst>
              <a:ext uri="{FF2B5EF4-FFF2-40B4-BE49-F238E27FC236}">
                <a16:creationId xmlns:a16="http://schemas.microsoft.com/office/drawing/2014/main" id="{04650DBB-5C4A-4599-9DF2-A24B0E0B1C6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57200"/>
            <a:ext cx="2514600" cy="1885950"/>
          </a:xfrm>
          <a:prstGeom prst="rect">
            <a:avLst/>
          </a:prstGeom>
          <a:noFill/>
          <a:extLst>
            <a:ext uri="{909E8E84-426E-40DD-AFC4-6F175D3DCCD1}">
              <a14:hiddenFill xmlns:a14="http://schemas.microsoft.com/office/drawing/2010/main">
                <a:solidFill>
                  <a:srgbClr val="FFFFFF"/>
                </a:solidFill>
              </a14:hiddenFill>
            </a:ext>
          </a:extLst>
        </p:spPr>
      </p:pic>
      <p:pic>
        <p:nvPicPr>
          <p:cNvPr id="1029" name="图片 7">
            <a:extLst>
              <a:ext uri="{FF2B5EF4-FFF2-40B4-BE49-F238E27FC236}">
                <a16:creationId xmlns:a16="http://schemas.microsoft.com/office/drawing/2014/main" id="{6E146F0E-4ABC-4140-A8CB-2D09CB4D41A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343150"/>
            <a:ext cx="2501900" cy="18796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图片 6">
            <a:extLst>
              <a:ext uri="{FF2B5EF4-FFF2-40B4-BE49-F238E27FC236}">
                <a16:creationId xmlns:a16="http://schemas.microsoft.com/office/drawing/2014/main" id="{31F89A08-EF87-4F37-BAEA-75997C868BA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4222750"/>
            <a:ext cx="2489200" cy="1866900"/>
          </a:xfrm>
          <a:prstGeom prst="rect">
            <a:avLst/>
          </a:prstGeom>
          <a:noFill/>
          <a:extLst>
            <a:ext uri="{909E8E84-426E-40DD-AFC4-6F175D3DCCD1}">
              <a14:hiddenFill xmlns:a14="http://schemas.microsoft.com/office/drawing/2010/main">
                <a:solidFill>
                  <a:srgbClr val="FFFFFF"/>
                </a:solidFill>
              </a14:hiddenFill>
            </a:ext>
          </a:extLst>
        </p:spPr>
      </p:pic>
      <p:pic>
        <p:nvPicPr>
          <p:cNvPr id="1027" name="图片 5">
            <a:extLst>
              <a:ext uri="{FF2B5EF4-FFF2-40B4-BE49-F238E27FC236}">
                <a16:creationId xmlns:a16="http://schemas.microsoft.com/office/drawing/2014/main" id="{F3A46DA3-2824-4BBE-B067-4F556DE79B4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6089650"/>
            <a:ext cx="2552700" cy="1911350"/>
          </a:xfrm>
          <a:prstGeom prst="rect">
            <a:avLst/>
          </a:prstGeom>
          <a:noFill/>
          <a:extLst>
            <a:ext uri="{909E8E84-426E-40DD-AFC4-6F175D3DCCD1}">
              <a14:hiddenFill xmlns:a14="http://schemas.microsoft.com/office/drawing/2010/main">
                <a:solidFill>
                  <a:srgbClr val="FFFFFF"/>
                </a:solidFill>
              </a14:hiddenFill>
            </a:ext>
          </a:extLst>
        </p:spPr>
      </p:pic>
      <p:pic>
        <p:nvPicPr>
          <p:cNvPr id="1026" name="图片 3">
            <a:extLst>
              <a:ext uri="{FF2B5EF4-FFF2-40B4-BE49-F238E27FC236}">
                <a16:creationId xmlns:a16="http://schemas.microsoft.com/office/drawing/2014/main" id="{7FB372A3-4957-4C4D-90EA-3524A2757AF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8001000"/>
            <a:ext cx="2578100" cy="1924050"/>
          </a:xfrm>
          <a:prstGeom prst="rect">
            <a:avLst/>
          </a:prstGeom>
          <a:noFill/>
          <a:extLst>
            <a:ext uri="{909E8E84-426E-40DD-AFC4-6F175D3DCCD1}">
              <a14:hiddenFill xmlns:a14="http://schemas.microsoft.com/office/drawing/2010/main">
                <a:solidFill>
                  <a:srgbClr val="FFFFFF"/>
                </a:solidFill>
              </a14:hiddenFill>
            </a:ext>
          </a:extLst>
        </p:spPr>
      </p:pic>
      <p:pic>
        <p:nvPicPr>
          <p:cNvPr id="1025" name="图片 9">
            <a:extLst>
              <a:ext uri="{FF2B5EF4-FFF2-40B4-BE49-F238E27FC236}">
                <a16:creationId xmlns:a16="http://schemas.microsoft.com/office/drawing/2014/main" id="{6FDAEAB2-6C26-461D-96D1-275A1D7FDEE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9925050"/>
            <a:ext cx="2546350" cy="191135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7">
            <a:extLst>
              <a:ext uri="{FF2B5EF4-FFF2-40B4-BE49-F238E27FC236}">
                <a16:creationId xmlns:a16="http://schemas.microsoft.com/office/drawing/2014/main" id="{4560BE71-E6FF-4DE9-8822-ACE70BDC8A9C}"/>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8">
            <a:extLst>
              <a:ext uri="{FF2B5EF4-FFF2-40B4-BE49-F238E27FC236}">
                <a16:creationId xmlns:a16="http://schemas.microsoft.com/office/drawing/2014/main" id="{969ECA10-38C3-47C5-8F89-56A168D96F6F}"/>
              </a:ext>
            </a:extLst>
          </p:cNvPr>
          <p:cNvSpPr>
            <a:spLocks noChangeArrowheads="1"/>
          </p:cNvSpPr>
          <p:nvPr/>
        </p:nvSpPr>
        <p:spPr bwMode="auto">
          <a:xfrm>
            <a:off x="0" y="118364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395118409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85800" y="455930"/>
            <a:ext cx="8833485" cy="583565"/>
          </a:xfrm>
          <a:prstGeom prst="rect">
            <a:avLst/>
          </a:prstGeom>
          <a:noFill/>
        </p:spPr>
        <p:txBody>
          <a:bodyPr wrap="square" rtlCol="0" anchor="t">
            <a:spAutoFit/>
          </a:bodyPr>
          <a:lstStyle/>
          <a:p>
            <a:r>
              <a:rPr lang="en-US" altLang="zh-CN" sz="3200" dirty="0">
                <a:effectLst/>
                <a:latin typeface="Times New Roman" panose="02020603050405020304" charset="0"/>
                <a:ea typeface="等线" panose="02010600030101010101" charset="-122"/>
                <a:cs typeface="Times New Roman" panose="02020603050405020304" charset="0"/>
                <a:sym typeface="+mn-ea"/>
              </a:rPr>
              <a:t>Conclusion</a:t>
            </a:r>
            <a:r>
              <a:rPr lang="zh-CN" altLang="en-US" sz="3200" dirty="0">
                <a:effectLst/>
                <a:latin typeface="Times New Roman" panose="02020603050405020304" charset="0"/>
                <a:ea typeface="等线" panose="02010600030101010101" charset="-122"/>
                <a:cs typeface="Times New Roman" panose="02020603050405020304" charset="0"/>
                <a:sym typeface="+mn-ea"/>
              </a:rPr>
              <a:t>：</a:t>
            </a:r>
          </a:p>
        </p:txBody>
      </p:sp>
      <p:sp>
        <p:nvSpPr>
          <p:cNvPr id="3" name="文本框 2">
            <a:extLst>
              <a:ext uri="{FF2B5EF4-FFF2-40B4-BE49-F238E27FC236}">
                <a16:creationId xmlns:a16="http://schemas.microsoft.com/office/drawing/2014/main" id="{2AA9DB33-E316-F8D0-D878-A4B0B0F026C6}"/>
              </a:ext>
            </a:extLst>
          </p:cNvPr>
          <p:cNvSpPr txBox="1"/>
          <p:nvPr/>
        </p:nvSpPr>
        <p:spPr>
          <a:xfrm>
            <a:off x="952901" y="1607419"/>
            <a:ext cx="10376034" cy="1569660"/>
          </a:xfrm>
          <a:prstGeom prst="rect">
            <a:avLst/>
          </a:prstGeom>
          <a:noFill/>
        </p:spPr>
        <p:txBody>
          <a:bodyPr wrap="square" rtlCol="0">
            <a:spAutoFit/>
          </a:bodyPr>
          <a:lstStyle/>
          <a:p>
            <a:r>
              <a:rPr lang="zh-CN" altLang="en-US" sz="2400" dirty="0">
                <a:solidFill>
                  <a:srgbClr val="000000"/>
                </a:solidFill>
                <a:latin typeface="宋体" panose="02010600030101010101" pitchFamily="2" charset="-122"/>
                <a:ea typeface="宋体" panose="02010600030101010101" pitchFamily="2" charset="-122"/>
              </a:rPr>
              <a:t>不用</a:t>
            </a:r>
            <a:r>
              <a:rPr lang="zh-CN" altLang="en-US" sz="2400" b="0" i="0" dirty="0">
                <a:solidFill>
                  <a:srgbClr val="000000"/>
                </a:solidFill>
                <a:effectLst/>
                <a:latin typeface="宋体" panose="02010600030101010101" pitchFamily="2" charset="-122"/>
                <a:ea typeface="宋体" panose="02010600030101010101" pitchFamily="2" charset="-122"/>
              </a:rPr>
              <a:t>从容量衰减曲线提取特征，并且不使用来自缓慢诊断周期的数据，也不假设细胞化学和降解机制的先验知识，通过从高速率放电电压曲线提取特征对电池容量进行预测具有较好的成效，（</a:t>
            </a:r>
            <a:r>
              <a:rPr lang="zh-CN" altLang="en-US" sz="2400" dirty="0">
                <a:solidFill>
                  <a:srgbClr val="000000"/>
                </a:solidFill>
                <a:latin typeface="宋体" panose="02010600030101010101" pitchFamily="2" charset="-122"/>
                <a:ea typeface="宋体" panose="02010600030101010101" pitchFamily="2" charset="-122"/>
              </a:rPr>
              <a:t>在早期周期中不表现为容量衰减，但影响电压曲线</a:t>
            </a:r>
            <a:r>
              <a:rPr lang="zh-CN" altLang="en-US" sz="2400" b="0" i="0" dirty="0">
                <a:solidFill>
                  <a:srgbClr val="000000"/>
                </a:solidFill>
                <a:effectLst/>
                <a:latin typeface="宋体" panose="02010600030101010101" pitchFamily="2" charset="-122"/>
                <a:ea typeface="宋体" panose="02010600030101010101" pitchFamily="2" charset="-122"/>
              </a:rPr>
              <a:t>）</a:t>
            </a:r>
            <a:endParaRPr lang="zh-CN" altLang="en-US" sz="2400" dirty="0">
              <a:solidFill>
                <a:srgbClr val="000000"/>
              </a:solidFill>
              <a:latin typeface="宋体" panose="02010600030101010101" pitchFamily="2" charset="-122"/>
              <a:ea typeface="宋体" panose="02010600030101010101" pitchFamily="2" charset="-122"/>
            </a:endParaRPr>
          </a:p>
        </p:txBody>
      </p:sp>
      <p:pic>
        <p:nvPicPr>
          <p:cNvPr id="1030" name="图片 8">
            <a:extLst>
              <a:ext uri="{FF2B5EF4-FFF2-40B4-BE49-F238E27FC236}">
                <a16:creationId xmlns:a16="http://schemas.microsoft.com/office/drawing/2014/main" id="{04650DBB-5C4A-4599-9DF2-A24B0E0B1C6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57200"/>
            <a:ext cx="2514600" cy="1885950"/>
          </a:xfrm>
          <a:prstGeom prst="rect">
            <a:avLst/>
          </a:prstGeom>
          <a:noFill/>
          <a:extLst>
            <a:ext uri="{909E8E84-426E-40DD-AFC4-6F175D3DCCD1}">
              <a14:hiddenFill xmlns:a14="http://schemas.microsoft.com/office/drawing/2010/main">
                <a:solidFill>
                  <a:srgbClr val="FFFFFF"/>
                </a:solidFill>
              </a14:hiddenFill>
            </a:ext>
          </a:extLst>
        </p:spPr>
      </p:pic>
      <p:pic>
        <p:nvPicPr>
          <p:cNvPr id="1029" name="图片 7">
            <a:extLst>
              <a:ext uri="{FF2B5EF4-FFF2-40B4-BE49-F238E27FC236}">
                <a16:creationId xmlns:a16="http://schemas.microsoft.com/office/drawing/2014/main" id="{6E146F0E-4ABC-4140-A8CB-2D09CB4D41A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343150"/>
            <a:ext cx="2501900" cy="18796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图片 6">
            <a:extLst>
              <a:ext uri="{FF2B5EF4-FFF2-40B4-BE49-F238E27FC236}">
                <a16:creationId xmlns:a16="http://schemas.microsoft.com/office/drawing/2014/main" id="{31F89A08-EF87-4F37-BAEA-75997C868BA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4222750"/>
            <a:ext cx="2489200" cy="1866900"/>
          </a:xfrm>
          <a:prstGeom prst="rect">
            <a:avLst/>
          </a:prstGeom>
          <a:noFill/>
          <a:extLst>
            <a:ext uri="{909E8E84-426E-40DD-AFC4-6F175D3DCCD1}">
              <a14:hiddenFill xmlns:a14="http://schemas.microsoft.com/office/drawing/2010/main">
                <a:solidFill>
                  <a:srgbClr val="FFFFFF"/>
                </a:solidFill>
              </a14:hiddenFill>
            </a:ext>
          </a:extLst>
        </p:spPr>
      </p:pic>
      <p:pic>
        <p:nvPicPr>
          <p:cNvPr id="1027" name="图片 5">
            <a:extLst>
              <a:ext uri="{FF2B5EF4-FFF2-40B4-BE49-F238E27FC236}">
                <a16:creationId xmlns:a16="http://schemas.microsoft.com/office/drawing/2014/main" id="{F3A46DA3-2824-4BBE-B067-4F556DE79B4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6089650"/>
            <a:ext cx="2552700" cy="1911350"/>
          </a:xfrm>
          <a:prstGeom prst="rect">
            <a:avLst/>
          </a:prstGeom>
          <a:noFill/>
          <a:extLst>
            <a:ext uri="{909E8E84-426E-40DD-AFC4-6F175D3DCCD1}">
              <a14:hiddenFill xmlns:a14="http://schemas.microsoft.com/office/drawing/2010/main">
                <a:solidFill>
                  <a:srgbClr val="FFFFFF"/>
                </a:solidFill>
              </a14:hiddenFill>
            </a:ext>
          </a:extLst>
        </p:spPr>
      </p:pic>
      <p:pic>
        <p:nvPicPr>
          <p:cNvPr id="1026" name="图片 3">
            <a:extLst>
              <a:ext uri="{FF2B5EF4-FFF2-40B4-BE49-F238E27FC236}">
                <a16:creationId xmlns:a16="http://schemas.microsoft.com/office/drawing/2014/main" id="{7FB372A3-4957-4C4D-90EA-3524A2757AF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8001000"/>
            <a:ext cx="2578100" cy="1924050"/>
          </a:xfrm>
          <a:prstGeom prst="rect">
            <a:avLst/>
          </a:prstGeom>
          <a:noFill/>
          <a:extLst>
            <a:ext uri="{909E8E84-426E-40DD-AFC4-6F175D3DCCD1}">
              <a14:hiddenFill xmlns:a14="http://schemas.microsoft.com/office/drawing/2010/main">
                <a:solidFill>
                  <a:srgbClr val="FFFFFF"/>
                </a:solidFill>
              </a14:hiddenFill>
            </a:ext>
          </a:extLst>
        </p:spPr>
      </p:pic>
      <p:pic>
        <p:nvPicPr>
          <p:cNvPr id="1025" name="图片 9">
            <a:extLst>
              <a:ext uri="{FF2B5EF4-FFF2-40B4-BE49-F238E27FC236}">
                <a16:creationId xmlns:a16="http://schemas.microsoft.com/office/drawing/2014/main" id="{6FDAEAB2-6C26-461D-96D1-275A1D7FDEE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9925050"/>
            <a:ext cx="2546350" cy="191135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7">
            <a:extLst>
              <a:ext uri="{FF2B5EF4-FFF2-40B4-BE49-F238E27FC236}">
                <a16:creationId xmlns:a16="http://schemas.microsoft.com/office/drawing/2014/main" id="{4560BE71-E6FF-4DE9-8822-ACE70BDC8A9C}"/>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8">
            <a:extLst>
              <a:ext uri="{FF2B5EF4-FFF2-40B4-BE49-F238E27FC236}">
                <a16:creationId xmlns:a16="http://schemas.microsoft.com/office/drawing/2014/main" id="{969ECA10-38C3-47C5-8F89-56A168D96F6F}"/>
              </a:ext>
            </a:extLst>
          </p:cNvPr>
          <p:cNvSpPr>
            <a:spLocks noChangeArrowheads="1"/>
          </p:cNvSpPr>
          <p:nvPr/>
        </p:nvSpPr>
        <p:spPr bwMode="auto">
          <a:xfrm>
            <a:off x="0" y="118364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38866170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24F2D226-BC54-1BF5-9EE7-520560CA2B50}"/>
              </a:ext>
            </a:extLst>
          </p:cNvPr>
          <p:cNvSpPr txBox="1"/>
          <p:nvPr/>
        </p:nvSpPr>
        <p:spPr>
          <a:xfrm>
            <a:off x="685800" y="455930"/>
            <a:ext cx="6096000" cy="583565"/>
          </a:xfrm>
          <a:prstGeom prst="rect">
            <a:avLst/>
          </a:prstGeom>
          <a:noFill/>
        </p:spPr>
        <p:txBody>
          <a:bodyPr wrap="square" rtlCol="0" anchor="t">
            <a:spAutoFit/>
          </a:bodyPr>
          <a:lstStyle/>
          <a:p>
            <a:r>
              <a:rPr lang="en-US" altLang="zh-CN" sz="3200" dirty="0">
                <a:effectLst/>
                <a:latin typeface="Times New Roman" panose="02020603050405020304" charset="0"/>
                <a:ea typeface="等线" panose="02010600030101010101" charset="-122"/>
                <a:cs typeface="Times New Roman" panose="02020603050405020304" charset="0"/>
                <a:sym typeface="+mn-ea"/>
              </a:rPr>
              <a:t>Data generation</a:t>
            </a:r>
            <a:r>
              <a:rPr lang="zh-CN" altLang="en-US" sz="3200" dirty="0">
                <a:effectLst/>
                <a:latin typeface="Times New Roman" panose="02020603050405020304" charset="0"/>
                <a:ea typeface="等线" panose="02010600030101010101" charset="-122"/>
                <a:cs typeface="Times New Roman" panose="02020603050405020304" charset="0"/>
                <a:sym typeface="+mn-ea"/>
              </a:rPr>
              <a:t>：</a:t>
            </a:r>
          </a:p>
        </p:txBody>
      </p:sp>
      <p:sp>
        <p:nvSpPr>
          <p:cNvPr id="3" name="文本框 2">
            <a:extLst>
              <a:ext uri="{FF2B5EF4-FFF2-40B4-BE49-F238E27FC236}">
                <a16:creationId xmlns:a16="http://schemas.microsoft.com/office/drawing/2014/main" id="{CA215914-1E15-AF8B-09FD-7ADEB85E66BD}"/>
              </a:ext>
            </a:extLst>
          </p:cNvPr>
          <p:cNvSpPr txBox="1"/>
          <p:nvPr/>
        </p:nvSpPr>
        <p:spPr>
          <a:xfrm>
            <a:off x="895149" y="1456763"/>
            <a:ext cx="10472287" cy="4339650"/>
          </a:xfrm>
          <a:prstGeom prst="rect">
            <a:avLst/>
          </a:prstGeom>
          <a:noFill/>
        </p:spPr>
        <p:txBody>
          <a:bodyPr wrap="square" rtlCol="0">
            <a:spAutoFit/>
          </a:bodyPr>
          <a:lstStyle/>
          <a:p>
            <a:pPr>
              <a:lnSpc>
                <a:spcPct val="150000"/>
              </a:lnSpc>
            </a:pPr>
            <a:r>
              <a:rPr lang="zh-CN" altLang="en-US" sz="2400" b="1" dirty="0">
                <a:latin typeface="宋体" panose="02010600030101010101" pitchFamily="2" charset="-122"/>
                <a:ea typeface="宋体" panose="02010600030101010101" pitchFamily="2" charset="-122"/>
                <a:cs typeface="Times New Roman" panose="02020603050405020304" charset="0"/>
              </a:rPr>
              <a:t>电池：</a:t>
            </a:r>
            <a:r>
              <a:rPr lang="en-US" altLang="zh-CN" sz="2400" dirty="0">
                <a:latin typeface="宋体" panose="02010600030101010101" pitchFamily="2" charset="-122"/>
                <a:ea typeface="宋体" panose="02010600030101010101" pitchFamily="2" charset="-122"/>
                <a:cs typeface="Times New Roman" panose="02020603050405020304" charset="0"/>
              </a:rPr>
              <a:t>124</a:t>
            </a:r>
            <a:r>
              <a:rPr lang="zh-CN" altLang="en-US" sz="2400" dirty="0">
                <a:latin typeface="宋体" panose="02010600030101010101" pitchFamily="2" charset="-122"/>
                <a:ea typeface="宋体" panose="02010600030101010101" pitchFamily="2" charset="-122"/>
                <a:cs typeface="Times New Roman" panose="02020603050405020304" charset="0"/>
              </a:rPr>
              <a:t>个商用大功率</a:t>
            </a:r>
            <a:r>
              <a:rPr lang="en-US" altLang="zh-CN" sz="2400" dirty="0">
                <a:latin typeface="宋体" panose="02010600030101010101" pitchFamily="2" charset="-122"/>
                <a:ea typeface="宋体" panose="02010600030101010101" pitchFamily="2" charset="-122"/>
                <a:cs typeface="Times New Roman" panose="02020603050405020304" charset="0"/>
              </a:rPr>
              <a:t>LFP/</a:t>
            </a:r>
            <a:r>
              <a:rPr lang="zh-CN" altLang="en-US" sz="2400" dirty="0">
                <a:latin typeface="宋体" panose="02010600030101010101" pitchFamily="2" charset="-122"/>
                <a:ea typeface="宋体" panose="02010600030101010101" pitchFamily="2" charset="-122"/>
                <a:cs typeface="Times New Roman" panose="02020603050405020304" charset="0"/>
              </a:rPr>
              <a:t>石墨</a:t>
            </a:r>
            <a:r>
              <a:rPr lang="en-US" altLang="zh-CN" sz="2400" dirty="0">
                <a:latin typeface="宋体" panose="02010600030101010101" pitchFamily="2" charset="-122"/>
                <a:ea typeface="宋体" panose="02010600030101010101" pitchFamily="2" charset="-122"/>
                <a:cs typeface="Times New Roman" panose="02020603050405020304" charset="0"/>
              </a:rPr>
              <a:t>A123 APR18650M1A</a:t>
            </a:r>
            <a:r>
              <a:rPr lang="zh-CN" altLang="en-US" sz="2400" dirty="0">
                <a:latin typeface="宋体" panose="02010600030101010101" pitchFamily="2" charset="-122"/>
                <a:ea typeface="宋体" panose="02010600030101010101" pitchFamily="2" charset="-122"/>
                <a:cs typeface="Times New Roman" panose="02020603050405020304" charset="0"/>
              </a:rPr>
              <a:t>电池</a:t>
            </a:r>
            <a:endParaRPr lang="en-US" altLang="zh-CN" sz="2400" dirty="0">
              <a:latin typeface="宋体" panose="02010600030101010101" pitchFamily="2" charset="-122"/>
              <a:ea typeface="宋体" panose="02010600030101010101" pitchFamily="2" charset="-122"/>
              <a:cs typeface="Times New Roman" panose="02020603050405020304" charset="0"/>
            </a:endParaRPr>
          </a:p>
          <a:p>
            <a:pPr>
              <a:lnSpc>
                <a:spcPct val="150000"/>
              </a:lnSpc>
            </a:pPr>
            <a:r>
              <a:rPr lang="zh-CN" altLang="en-US" sz="2400" b="1" dirty="0">
                <a:latin typeface="宋体" panose="02010600030101010101" pitchFamily="2" charset="-122"/>
                <a:ea typeface="宋体" panose="02010600030101010101" pitchFamily="2" charset="-122"/>
                <a:cs typeface="Times New Roman" panose="02020603050405020304" charset="0"/>
              </a:rPr>
              <a:t>温控：</a:t>
            </a:r>
            <a:r>
              <a:rPr lang="en-US" altLang="zh-CN" sz="2400" dirty="0">
                <a:latin typeface="宋体" panose="02010600030101010101" pitchFamily="2" charset="-122"/>
                <a:ea typeface="宋体" panose="02010600030101010101" pitchFamily="2" charset="-122"/>
                <a:cs typeface="Times New Roman" panose="02020603050405020304" charset="0"/>
              </a:rPr>
              <a:t>30</a:t>
            </a:r>
            <a:r>
              <a:rPr lang="zh-CN" altLang="en-US" sz="2400" dirty="0">
                <a:latin typeface="宋体" panose="02010600030101010101" pitchFamily="2" charset="-122"/>
                <a:ea typeface="宋体" panose="02010600030101010101" pitchFamily="2" charset="-122"/>
                <a:cs typeface="Times New Roman" panose="02020603050405020304" charset="0"/>
              </a:rPr>
              <a:t>℃</a:t>
            </a:r>
            <a:r>
              <a:rPr lang="en-US" altLang="zh-CN" sz="2400" dirty="0">
                <a:latin typeface="宋体" panose="02010600030101010101" pitchFamily="2" charset="-122"/>
                <a:ea typeface="宋体" panose="02010600030101010101" pitchFamily="2" charset="-122"/>
                <a:cs typeface="Times New Roman" panose="02020603050405020304" charset="0"/>
              </a:rPr>
              <a:t>(10</a:t>
            </a:r>
            <a:r>
              <a:rPr lang="zh-CN" altLang="en-US" sz="2400" dirty="0">
                <a:latin typeface="宋体" panose="02010600030101010101" pitchFamily="2" charset="-122"/>
                <a:ea typeface="宋体" panose="02010600030101010101" pitchFamily="2" charset="-122"/>
                <a:cs typeface="Times New Roman" panose="02020603050405020304" charset="0"/>
              </a:rPr>
              <a:t>℃</a:t>
            </a:r>
            <a:r>
              <a:rPr lang="en-US" altLang="zh-CN" sz="2400" dirty="0">
                <a:latin typeface="宋体" panose="02010600030101010101" pitchFamily="2" charset="-122"/>
                <a:ea typeface="宋体" panose="02010600030101010101" pitchFamily="2" charset="-122"/>
                <a:cs typeface="Times New Roman" panose="02020603050405020304" charset="0"/>
              </a:rPr>
              <a:t>)</a:t>
            </a:r>
          </a:p>
          <a:p>
            <a:pPr>
              <a:lnSpc>
                <a:spcPct val="150000"/>
              </a:lnSpc>
            </a:pPr>
            <a:r>
              <a:rPr lang="zh-CN" altLang="en-US" sz="2400" b="1" dirty="0">
                <a:latin typeface="宋体" panose="02010600030101010101" pitchFamily="2" charset="-122"/>
                <a:ea typeface="宋体" panose="02010600030101010101" pitchFamily="2" charset="-122"/>
                <a:cs typeface="Times New Roman" panose="02020603050405020304" charset="0"/>
              </a:rPr>
              <a:t>循环协议：</a:t>
            </a:r>
            <a:endParaRPr lang="en-US" altLang="zh-CN" sz="2400" b="1" dirty="0">
              <a:latin typeface="宋体" panose="02010600030101010101" pitchFamily="2" charset="-122"/>
              <a:ea typeface="宋体" panose="02010600030101010101" pitchFamily="2" charset="-122"/>
              <a:cs typeface="Times New Roman" panose="02020603050405020304" charset="0"/>
            </a:endParaRPr>
          </a:p>
          <a:p>
            <a:pPr>
              <a:lnSpc>
                <a:spcPct val="150000"/>
              </a:lnSpc>
            </a:pPr>
            <a:r>
              <a:rPr lang="en-US" altLang="zh-CN" sz="2400" dirty="0">
                <a:latin typeface="宋体" panose="02010600030101010101" pitchFamily="2" charset="-122"/>
                <a:ea typeface="宋体" panose="02010600030101010101" pitchFamily="2" charset="-122"/>
                <a:cs typeface="Times New Roman" panose="02020603050405020304" charset="0"/>
              </a:rPr>
              <a:t>    </a:t>
            </a:r>
            <a:r>
              <a:rPr lang="zh-CN" altLang="en-US" sz="2400" b="1" dirty="0">
                <a:latin typeface="宋体" panose="02010600030101010101" pitchFamily="2" charset="-122"/>
                <a:ea typeface="宋体" panose="02010600030101010101" pitchFamily="2" charset="-122"/>
                <a:cs typeface="Times New Roman" panose="02020603050405020304" charset="0"/>
              </a:rPr>
              <a:t>放电：</a:t>
            </a:r>
            <a:r>
              <a:rPr lang="en-US" altLang="zh-CN" sz="2400" dirty="0">
                <a:latin typeface="宋体" panose="02010600030101010101" pitchFamily="2" charset="-122"/>
                <a:ea typeface="宋体" panose="02010600030101010101" pitchFamily="2" charset="-122"/>
                <a:cs typeface="Times New Roman" panose="02020603050405020304" charset="0"/>
              </a:rPr>
              <a:t>4C</a:t>
            </a:r>
            <a:r>
              <a:rPr lang="zh-CN" altLang="en-US" sz="2400" dirty="0">
                <a:latin typeface="宋体" panose="02010600030101010101" pitchFamily="2" charset="-122"/>
                <a:ea typeface="宋体" panose="02010600030101010101" pitchFamily="2" charset="-122"/>
                <a:cs typeface="Times New Roman" panose="02020603050405020304" charset="0"/>
              </a:rPr>
              <a:t>至</a:t>
            </a:r>
            <a:r>
              <a:rPr lang="en-US" altLang="zh-CN" sz="2400" dirty="0">
                <a:latin typeface="宋体" panose="02010600030101010101" pitchFamily="2" charset="-122"/>
                <a:ea typeface="宋体" panose="02010600030101010101" pitchFamily="2" charset="-122"/>
                <a:cs typeface="Times New Roman" panose="02020603050405020304" charset="0"/>
              </a:rPr>
              <a:t>2.0V</a:t>
            </a:r>
            <a:r>
              <a:rPr lang="zh-CN" altLang="en-US" sz="2400" dirty="0">
                <a:latin typeface="宋体" panose="02010600030101010101" pitchFamily="2" charset="-122"/>
                <a:ea typeface="宋体" panose="02010600030101010101" pitchFamily="2" charset="-122"/>
                <a:cs typeface="Times New Roman" panose="02020603050405020304" charset="0"/>
              </a:rPr>
              <a:t>的</a:t>
            </a:r>
            <a:r>
              <a:rPr lang="en-US" altLang="zh-CN" sz="2400" dirty="0">
                <a:latin typeface="宋体" panose="02010600030101010101" pitchFamily="2" charset="-122"/>
                <a:ea typeface="宋体" panose="02010600030101010101" pitchFamily="2" charset="-122"/>
                <a:cs typeface="Times New Roman" panose="02020603050405020304" charset="0"/>
              </a:rPr>
              <a:t>CC-CV</a:t>
            </a:r>
            <a:r>
              <a:rPr lang="zh-CN" altLang="en-US" sz="2400" dirty="0">
                <a:latin typeface="宋体" panose="02010600030101010101" pitchFamily="2" charset="-122"/>
                <a:ea typeface="宋体" panose="02010600030101010101" pitchFamily="2" charset="-122"/>
                <a:cs typeface="Times New Roman" panose="02020603050405020304" charset="0"/>
              </a:rPr>
              <a:t>放电，电流截止为</a:t>
            </a:r>
            <a:r>
              <a:rPr lang="en-US" altLang="zh-CN" sz="2400" dirty="0">
                <a:latin typeface="宋体" panose="02010600030101010101" pitchFamily="2" charset="-122"/>
                <a:ea typeface="宋体" panose="02010600030101010101" pitchFamily="2" charset="-122"/>
                <a:cs typeface="Times New Roman" panose="02020603050405020304" charset="0"/>
              </a:rPr>
              <a:t>C/50</a:t>
            </a:r>
          </a:p>
          <a:p>
            <a:pPr>
              <a:lnSpc>
                <a:spcPct val="150000"/>
              </a:lnSpc>
            </a:pPr>
            <a:r>
              <a:rPr lang="en-US" altLang="zh-CN" sz="2400" dirty="0">
                <a:latin typeface="宋体" panose="02010600030101010101" pitchFamily="2" charset="-122"/>
                <a:ea typeface="宋体" panose="02010600030101010101" pitchFamily="2" charset="-122"/>
                <a:cs typeface="Times New Roman" panose="02020603050405020304" charset="0"/>
              </a:rPr>
              <a:t>    </a:t>
            </a:r>
            <a:r>
              <a:rPr lang="zh-CN" altLang="en-US" sz="2400" b="1" dirty="0">
                <a:latin typeface="宋体" panose="02010600030101010101" pitchFamily="2" charset="-122"/>
                <a:ea typeface="宋体" panose="02010600030101010101" pitchFamily="2" charset="-122"/>
                <a:cs typeface="Times New Roman" panose="02020603050405020304" charset="0"/>
              </a:rPr>
              <a:t>充电</a:t>
            </a:r>
            <a:r>
              <a:rPr lang="zh-CN" altLang="en-US" sz="2400" dirty="0">
                <a:latin typeface="宋体" panose="02010600030101010101" pitchFamily="2" charset="-122"/>
                <a:ea typeface="宋体" panose="02010600030101010101" pitchFamily="2" charset="-122"/>
                <a:cs typeface="Times New Roman" panose="02020603050405020304" charset="0"/>
              </a:rPr>
              <a:t>：</a:t>
            </a:r>
            <a:endParaRPr lang="en-US" altLang="zh-CN" sz="2400" dirty="0">
              <a:latin typeface="宋体" panose="02010600030101010101" pitchFamily="2" charset="-122"/>
              <a:ea typeface="宋体" panose="02010600030101010101" pitchFamily="2" charset="-122"/>
              <a:cs typeface="Times New Roman" panose="02020603050405020304" charset="0"/>
            </a:endParaRPr>
          </a:p>
          <a:p>
            <a:pPr>
              <a:lnSpc>
                <a:spcPct val="150000"/>
              </a:lnSpc>
            </a:pPr>
            <a:r>
              <a:rPr lang="en-US" altLang="zh-CN" sz="2400" dirty="0">
                <a:latin typeface="宋体" panose="02010600030101010101" pitchFamily="2" charset="-122"/>
                <a:ea typeface="宋体" panose="02010600030101010101" pitchFamily="2" charset="-122"/>
                <a:cs typeface="Times New Roman" panose="02020603050405020304" charset="0"/>
              </a:rPr>
              <a:t>    0%-80%</a:t>
            </a:r>
            <a:r>
              <a:rPr lang="zh-CN" altLang="en-US" sz="2400" dirty="0">
                <a:latin typeface="宋体" panose="02010600030101010101" pitchFamily="2" charset="-122"/>
                <a:ea typeface="宋体" panose="02010600030101010101" pitchFamily="2" charset="-122"/>
                <a:cs typeface="Times New Roman" panose="02020603050405020304" charset="0"/>
              </a:rPr>
              <a:t>：</a:t>
            </a:r>
            <a:r>
              <a:rPr lang="en-US" altLang="zh-CN" sz="2400" dirty="0">
                <a:latin typeface="宋体" panose="02010600030101010101" pitchFamily="2" charset="-122"/>
                <a:ea typeface="宋体" panose="02010600030101010101" pitchFamily="2" charset="-122"/>
                <a:cs typeface="Times New Roman" panose="02020603050405020304" charset="0"/>
              </a:rPr>
              <a:t>72</a:t>
            </a:r>
            <a:r>
              <a:rPr lang="zh-CN" altLang="en-US" sz="2400" dirty="0">
                <a:latin typeface="宋体" panose="02010600030101010101" pitchFamily="2" charset="-122"/>
                <a:ea typeface="宋体" panose="02010600030101010101" pitchFamily="2" charset="-122"/>
                <a:cs typeface="Times New Roman" panose="02020603050405020304" charset="0"/>
              </a:rPr>
              <a:t>种不同的的一步</a:t>
            </a:r>
            <a:r>
              <a:rPr lang="en-US" altLang="zh-CN" sz="2400" dirty="0">
                <a:latin typeface="宋体" panose="02010600030101010101" pitchFamily="2" charset="-122"/>
                <a:ea typeface="宋体" panose="02010600030101010101" pitchFamily="2" charset="-122"/>
                <a:cs typeface="Times New Roman" panose="02020603050405020304" charset="0"/>
              </a:rPr>
              <a:t>/</a:t>
            </a:r>
            <a:r>
              <a:rPr lang="zh-CN" altLang="en-US" sz="2400" dirty="0">
                <a:latin typeface="宋体" panose="02010600030101010101" pitchFamily="2" charset="-122"/>
                <a:ea typeface="宋体" panose="02010600030101010101" pitchFamily="2" charset="-122"/>
                <a:cs typeface="Times New Roman" panose="02020603050405020304" charset="0"/>
              </a:rPr>
              <a:t>两步充电策略</a:t>
            </a:r>
            <a:endParaRPr lang="en-US" altLang="zh-CN" sz="2400" dirty="0">
              <a:latin typeface="宋体" panose="02010600030101010101" pitchFamily="2" charset="-122"/>
              <a:ea typeface="宋体" panose="02010600030101010101" pitchFamily="2" charset="-122"/>
              <a:cs typeface="Times New Roman" panose="02020603050405020304" charset="0"/>
            </a:endParaRPr>
          </a:p>
          <a:p>
            <a:pPr>
              <a:lnSpc>
                <a:spcPct val="150000"/>
              </a:lnSpc>
            </a:pPr>
            <a:r>
              <a:rPr lang="en-US" altLang="zh-CN" sz="2400" dirty="0">
                <a:latin typeface="宋体" panose="02010600030101010101" pitchFamily="2" charset="-122"/>
                <a:ea typeface="宋体" panose="02010600030101010101" pitchFamily="2" charset="-122"/>
                <a:cs typeface="Times New Roman" panose="02020603050405020304" charset="0"/>
              </a:rPr>
              <a:t>    80%-100%</a:t>
            </a:r>
            <a:r>
              <a:rPr lang="zh-CN" altLang="en-US" sz="2400" dirty="0">
                <a:latin typeface="宋体" panose="02010600030101010101" pitchFamily="2" charset="-122"/>
                <a:ea typeface="宋体" panose="02010600030101010101" pitchFamily="2" charset="-122"/>
                <a:cs typeface="Times New Roman" panose="02020603050405020304" charset="0"/>
              </a:rPr>
              <a:t>：统一用</a:t>
            </a:r>
            <a:r>
              <a:rPr lang="en-US" altLang="zh-CN" sz="2400" dirty="0">
                <a:latin typeface="宋体" panose="02010600030101010101" pitchFamily="2" charset="-122"/>
                <a:ea typeface="宋体" panose="02010600030101010101" pitchFamily="2" charset="-122"/>
                <a:cs typeface="Times New Roman" panose="02020603050405020304" charset="0"/>
              </a:rPr>
              <a:t>1C</a:t>
            </a:r>
            <a:r>
              <a:rPr lang="zh-CN" altLang="en-US" sz="2400" dirty="0">
                <a:latin typeface="宋体" panose="02010600030101010101" pitchFamily="2" charset="-122"/>
                <a:ea typeface="宋体" panose="02010600030101010101" pitchFamily="2" charset="-122"/>
                <a:cs typeface="Times New Roman" panose="02020603050405020304" charset="0"/>
              </a:rPr>
              <a:t>的</a:t>
            </a:r>
            <a:r>
              <a:rPr lang="en-US" altLang="zh-CN" sz="2400" dirty="0">
                <a:latin typeface="宋体" panose="02010600030101010101" pitchFamily="2" charset="-122"/>
                <a:ea typeface="宋体" panose="02010600030101010101" pitchFamily="2" charset="-122"/>
                <a:cs typeface="Times New Roman" panose="02020603050405020304" charset="0"/>
              </a:rPr>
              <a:t>CC-CV</a:t>
            </a:r>
            <a:r>
              <a:rPr lang="zh-CN" altLang="en-US" sz="2400" dirty="0">
                <a:latin typeface="宋体" panose="02010600030101010101" pitchFamily="2" charset="-122"/>
                <a:ea typeface="宋体" panose="02010600030101010101" pitchFamily="2" charset="-122"/>
                <a:cs typeface="Times New Roman" panose="02020603050405020304" charset="0"/>
              </a:rPr>
              <a:t>到</a:t>
            </a:r>
            <a:r>
              <a:rPr lang="en-US" altLang="zh-CN" sz="2400" dirty="0">
                <a:latin typeface="宋体" panose="02010600030101010101" pitchFamily="2" charset="-122"/>
                <a:ea typeface="宋体" panose="02010600030101010101" pitchFamily="2" charset="-122"/>
                <a:cs typeface="Times New Roman" panose="02020603050405020304" charset="0"/>
              </a:rPr>
              <a:t>3.6V</a:t>
            </a:r>
            <a:r>
              <a:rPr lang="zh-CN" altLang="en-US" sz="2400" dirty="0">
                <a:latin typeface="宋体" panose="02010600030101010101" pitchFamily="2" charset="-122"/>
                <a:ea typeface="宋体" panose="02010600030101010101" pitchFamily="2" charset="-122"/>
                <a:cs typeface="Times New Roman" panose="02020603050405020304" charset="0"/>
              </a:rPr>
              <a:t>，截止电流</a:t>
            </a:r>
            <a:r>
              <a:rPr lang="en-US" altLang="zh-CN" sz="2400" dirty="0">
                <a:latin typeface="宋体" panose="02010600030101010101" pitchFamily="2" charset="-122"/>
                <a:ea typeface="宋体" panose="02010600030101010101" pitchFamily="2" charset="-122"/>
                <a:cs typeface="Times New Roman" panose="02020603050405020304" charset="0"/>
              </a:rPr>
              <a:t>C/50</a:t>
            </a:r>
          </a:p>
          <a:p>
            <a:endParaRPr lang="en-US" altLang="zh-CN" sz="2400" dirty="0">
              <a:latin typeface="宋体" panose="02010600030101010101" pitchFamily="2" charset="-122"/>
              <a:ea typeface="宋体" panose="02010600030101010101" pitchFamily="2" charset="-122"/>
              <a:cs typeface="Times New Roman" panose="02020603050405020304" charset="0"/>
            </a:endParaRPr>
          </a:p>
        </p:txBody>
      </p:sp>
    </p:spTree>
    <p:extLst>
      <p:ext uri="{BB962C8B-B14F-4D97-AF65-F5344CB8AC3E}">
        <p14:creationId xmlns:p14="http://schemas.microsoft.com/office/powerpoint/2010/main" val="229979504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85800" y="436679"/>
            <a:ext cx="6096000" cy="583565"/>
          </a:xfrm>
          <a:prstGeom prst="rect">
            <a:avLst/>
          </a:prstGeom>
          <a:noFill/>
        </p:spPr>
        <p:txBody>
          <a:bodyPr wrap="square" rtlCol="0" anchor="t">
            <a:spAutoFit/>
          </a:bodyPr>
          <a:lstStyle/>
          <a:p>
            <a:r>
              <a:rPr lang="en-US" altLang="zh-CN" sz="3200" dirty="0">
                <a:effectLst/>
                <a:latin typeface="Times New Roman" panose="02020603050405020304" charset="0"/>
                <a:ea typeface="等线" panose="02010600030101010101" charset="-122"/>
                <a:cs typeface="Times New Roman" panose="02020603050405020304" charset="0"/>
                <a:sym typeface="+mn-ea"/>
              </a:rPr>
              <a:t>Data generation</a:t>
            </a:r>
            <a:r>
              <a:rPr lang="zh-CN" altLang="en-US" sz="3200" dirty="0">
                <a:effectLst/>
                <a:latin typeface="Times New Roman" panose="02020603050405020304" charset="0"/>
                <a:ea typeface="等线" panose="02010600030101010101" charset="-122"/>
                <a:cs typeface="Times New Roman" panose="02020603050405020304" charset="0"/>
                <a:sym typeface="+mn-ea"/>
              </a:rPr>
              <a:t>：</a:t>
            </a:r>
          </a:p>
        </p:txBody>
      </p:sp>
      <p:pic>
        <p:nvPicPr>
          <p:cNvPr id="7" name="图片 6">
            <a:extLst>
              <a:ext uri="{FF2B5EF4-FFF2-40B4-BE49-F238E27FC236}">
                <a16:creationId xmlns:a16="http://schemas.microsoft.com/office/drawing/2014/main" id="{F4EBC2CB-52A9-ABBC-EDDF-26C9D154EF84}"/>
              </a:ext>
            </a:extLst>
          </p:cNvPr>
          <p:cNvPicPr>
            <a:picLocks noChangeAspect="1"/>
          </p:cNvPicPr>
          <p:nvPr/>
        </p:nvPicPr>
        <p:blipFill>
          <a:blip r:embed="rId2"/>
          <a:stretch>
            <a:fillRect/>
          </a:stretch>
        </p:blipFill>
        <p:spPr>
          <a:xfrm>
            <a:off x="1409939" y="1653871"/>
            <a:ext cx="7928959" cy="2735145"/>
          </a:xfrm>
          <a:prstGeom prst="rect">
            <a:avLst/>
          </a:prstGeom>
        </p:spPr>
      </p:pic>
      <p:sp>
        <p:nvSpPr>
          <p:cNvPr id="8" name="文本框 7">
            <a:extLst>
              <a:ext uri="{FF2B5EF4-FFF2-40B4-BE49-F238E27FC236}">
                <a16:creationId xmlns:a16="http://schemas.microsoft.com/office/drawing/2014/main" id="{2F9D0467-43DB-7F70-6080-D0B3CD042A44}"/>
              </a:ext>
            </a:extLst>
          </p:cNvPr>
          <p:cNvSpPr txBox="1"/>
          <p:nvPr/>
        </p:nvSpPr>
        <p:spPr>
          <a:xfrm flipH="1">
            <a:off x="1328458" y="4630908"/>
            <a:ext cx="7356427" cy="1113766"/>
          </a:xfrm>
          <a:prstGeom prst="rect">
            <a:avLst/>
          </a:prstGeom>
          <a:noFill/>
        </p:spPr>
        <p:txBody>
          <a:bodyPr wrap="square" rtlCol="0">
            <a:spAutoFit/>
          </a:bodyPr>
          <a:lstStyle/>
          <a:p>
            <a:pPr>
              <a:lnSpc>
                <a:spcPct val="150000"/>
              </a:lnSpc>
            </a:pPr>
            <a:r>
              <a:rPr lang="en-US" altLang="zh-CN" sz="2400" dirty="0">
                <a:latin typeface="宋体" panose="02010600030101010101" pitchFamily="2" charset="-122"/>
                <a:ea typeface="宋体" panose="02010600030101010101" pitchFamily="2" charset="-122"/>
                <a:cs typeface="Times New Roman" panose="02020603050405020304" charset="0"/>
              </a:rPr>
              <a:t>·</a:t>
            </a:r>
            <a:r>
              <a:rPr lang="zh-CN" altLang="en-US" sz="2400" dirty="0">
                <a:latin typeface="宋体" panose="02010600030101010101" pitchFamily="2" charset="-122"/>
                <a:ea typeface="宋体" panose="02010600030101010101" pitchFamily="2" charset="-122"/>
                <a:cs typeface="Times New Roman" panose="02020603050405020304" charset="0"/>
              </a:rPr>
              <a:t>容量在前一百个循环周期的的衰减可以忽略不计</a:t>
            </a:r>
            <a:endParaRPr lang="en-US" altLang="zh-CN" sz="2400" dirty="0">
              <a:latin typeface="宋体" panose="02010600030101010101" pitchFamily="2" charset="-122"/>
              <a:ea typeface="宋体" panose="02010600030101010101" pitchFamily="2" charset="-122"/>
              <a:cs typeface="Times New Roman" panose="02020603050405020304" charset="0"/>
            </a:endParaRPr>
          </a:p>
          <a:p>
            <a:pPr>
              <a:lnSpc>
                <a:spcPct val="150000"/>
              </a:lnSpc>
            </a:pPr>
            <a:r>
              <a:rPr lang="en-US" altLang="zh-CN" sz="2400" dirty="0">
                <a:latin typeface="宋体" panose="02010600030101010101" pitchFamily="2" charset="-122"/>
                <a:ea typeface="宋体" panose="02010600030101010101" pitchFamily="2" charset="-122"/>
                <a:cs typeface="Times New Roman" panose="02020603050405020304" charset="0"/>
              </a:rPr>
              <a:t>·</a:t>
            </a:r>
            <a:r>
              <a:rPr lang="zh-CN" altLang="en-US" sz="2400" dirty="0">
                <a:latin typeface="宋体" panose="02010600030101010101" pitchFamily="2" charset="-122"/>
                <a:ea typeface="宋体" panose="02010600030101010101" pitchFamily="2" charset="-122"/>
                <a:cs typeface="Times New Roman" panose="02020603050405020304" charset="0"/>
              </a:rPr>
              <a:t>容量衰减轨迹交叉，初始容量和寿命之间关系较弱</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a:extLst>
              <a:ext uri="{FF2B5EF4-FFF2-40B4-BE49-F238E27FC236}">
                <a16:creationId xmlns:a16="http://schemas.microsoft.com/office/drawing/2014/main" id="{4E95846A-E2C4-B6F2-54BF-6C735871624A}"/>
              </a:ext>
            </a:extLst>
          </p:cNvPr>
          <p:cNvSpPr txBox="1"/>
          <p:nvPr/>
        </p:nvSpPr>
        <p:spPr>
          <a:xfrm>
            <a:off x="787667" y="1337124"/>
            <a:ext cx="10385659" cy="4154984"/>
          </a:xfrm>
          <a:prstGeom prst="rect">
            <a:avLst/>
          </a:prstGeom>
          <a:noFill/>
        </p:spPr>
        <p:txBody>
          <a:bodyPr wrap="square" rtlCol="0">
            <a:spAutoFit/>
          </a:bodyPr>
          <a:lstStyle/>
          <a:p>
            <a:r>
              <a:rPr lang="zh-CN" altLang="en-US" sz="2400" dirty="0">
                <a:latin typeface="宋体" panose="02010600030101010101" pitchFamily="2" charset="-122"/>
                <a:ea typeface="宋体" panose="02010600030101010101" pitchFamily="2" charset="-122"/>
                <a:cs typeface="Times New Roman" panose="02020603050405020304" charset="0"/>
              </a:rPr>
              <a:t>线性模型：</a:t>
            </a:r>
            <a:endParaRPr lang="en-US" altLang="zh-CN" sz="2400" dirty="0">
              <a:latin typeface="宋体" panose="02010600030101010101" pitchFamily="2" charset="-122"/>
              <a:ea typeface="宋体" panose="02010600030101010101" pitchFamily="2" charset="-122"/>
              <a:cs typeface="Times New Roman" panose="02020603050405020304" charset="0"/>
            </a:endParaRPr>
          </a:p>
          <a:p>
            <a:endParaRPr lang="en-US" altLang="zh-CN" sz="2400" dirty="0">
              <a:latin typeface="宋体" panose="02010600030101010101" pitchFamily="2" charset="-122"/>
              <a:ea typeface="宋体" panose="02010600030101010101" pitchFamily="2" charset="-122"/>
              <a:cs typeface="Times New Roman" panose="02020603050405020304" charset="0"/>
            </a:endParaRPr>
          </a:p>
          <a:p>
            <a:endParaRPr lang="en-US" altLang="zh-CN" sz="2400" dirty="0">
              <a:latin typeface="宋体" panose="02010600030101010101" pitchFamily="2" charset="-122"/>
              <a:ea typeface="宋体" panose="02010600030101010101" pitchFamily="2" charset="-122"/>
              <a:cs typeface="Times New Roman" panose="02020603050405020304" charset="0"/>
            </a:endParaRPr>
          </a:p>
          <a:p>
            <a:r>
              <a:rPr lang="zh-CN" altLang="en-US" sz="2400" dirty="0">
                <a:latin typeface="宋体" panose="02010600030101010101" pitchFamily="2" charset="-122"/>
                <a:ea typeface="宋体" panose="02010600030101010101" pitchFamily="2" charset="-122"/>
                <a:cs typeface="Times New Roman" panose="02020603050405020304" charset="0"/>
              </a:rPr>
              <a:t>惩罚项：</a:t>
            </a:r>
            <a:endParaRPr lang="en-US" altLang="zh-CN" sz="2400" dirty="0">
              <a:latin typeface="宋体" panose="02010600030101010101" pitchFamily="2" charset="-122"/>
              <a:ea typeface="宋体" panose="02010600030101010101" pitchFamily="2" charset="-122"/>
              <a:cs typeface="Times New Roman" panose="02020603050405020304" charset="0"/>
            </a:endParaRPr>
          </a:p>
          <a:p>
            <a:endParaRPr lang="en-US" altLang="zh-CN" sz="2400" dirty="0">
              <a:latin typeface="宋体" panose="02010600030101010101" pitchFamily="2" charset="-122"/>
              <a:ea typeface="宋体" panose="02010600030101010101" pitchFamily="2" charset="-122"/>
              <a:cs typeface="Times New Roman" panose="02020603050405020304" charset="0"/>
            </a:endParaRPr>
          </a:p>
          <a:p>
            <a:endParaRPr lang="en-US" altLang="zh-CN" sz="2400" dirty="0">
              <a:latin typeface="宋体" panose="02010600030101010101" pitchFamily="2" charset="-122"/>
              <a:ea typeface="宋体" panose="02010600030101010101" pitchFamily="2" charset="-122"/>
              <a:cs typeface="Times New Roman" panose="02020603050405020304" charset="0"/>
            </a:endParaRPr>
          </a:p>
          <a:p>
            <a:endParaRPr lang="en-US" altLang="zh-CN" sz="2400" dirty="0">
              <a:latin typeface="宋体" panose="02010600030101010101" pitchFamily="2" charset="-122"/>
              <a:ea typeface="宋体" panose="02010600030101010101" pitchFamily="2" charset="-122"/>
              <a:cs typeface="Times New Roman" panose="02020603050405020304" charset="0"/>
            </a:endParaRPr>
          </a:p>
          <a:p>
            <a:endParaRPr lang="en-US" altLang="zh-CN" sz="2400" dirty="0">
              <a:latin typeface="宋体" panose="02010600030101010101" pitchFamily="2" charset="-122"/>
              <a:ea typeface="宋体" panose="02010600030101010101" pitchFamily="2" charset="-122"/>
              <a:cs typeface="Times New Roman" panose="02020603050405020304" charset="0"/>
            </a:endParaRPr>
          </a:p>
          <a:p>
            <a:r>
              <a:rPr lang="zh-CN" altLang="en-US" sz="2400" dirty="0">
                <a:latin typeface="宋体" panose="02010600030101010101" pitchFamily="2" charset="-122"/>
                <a:ea typeface="宋体" panose="02010600030101010101" pitchFamily="2" charset="-122"/>
                <a:cs typeface="Times New Roman" panose="02020603050405020304" charset="0"/>
              </a:rPr>
              <a:t>模型评估指标：</a:t>
            </a:r>
            <a:endParaRPr lang="en-US" altLang="zh-CN" sz="2400" dirty="0">
              <a:latin typeface="宋体" panose="02010600030101010101" pitchFamily="2" charset="-122"/>
              <a:ea typeface="宋体" panose="02010600030101010101" pitchFamily="2" charset="-122"/>
              <a:cs typeface="Times New Roman" panose="02020603050405020304" charset="0"/>
            </a:endParaRPr>
          </a:p>
          <a:p>
            <a:endParaRPr lang="en-US" altLang="zh-CN" sz="2400" dirty="0">
              <a:latin typeface="宋体" panose="02010600030101010101" pitchFamily="2" charset="-122"/>
              <a:ea typeface="宋体" panose="02010600030101010101" pitchFamily="2" charset="-122"/>
              <a:cs typeface="Times New Roman" panose="02020603050405020304" charset="0"/>
            </a:endParaRPr>
          </a:p>
          <a:p>
            <a:endParaRPr lang="en-US" altLang="zh-CN" sz="2400" dirty="0">
              <a:latin typeface="宋体" panose="02010600030101010101" pitchFamily="2" charset="-122"/>
              <a:ea typeface="宋体" panose="02010600030101010101" pitchFamily="2" charset="-122"/>
              <a:cs typeface="Times New Roman" panose="02020603050405020304" charset="0"/>
            </a:endParaRPr>
          </a:p>
        </p:txBody>
      </p:sp>
      <p:sp>
        <p:nvSpPr>
          <p:cNvPr id="2" name="文本框 1"/>
          <p:cNvSpPr txBox="1"/>
          <p:nvPr/>
        </p:nvSpPr>
        <p:spPr>
          <a:xfrm>
            <a:off x="685800" y="455930"/>
            <a:ext cx="8833485" cy="583565"/>
          </a:xfrm>
          <a:prstGeom prst="rect">
            <a:avLst/>
          </a:prstGeom>
          <a:noFill/>
        </p:spPr>
        <p:txBody>
          <a:bodyPr wrap="square" rtlCol="0" anchor="t">
            <a:spAutoFit/>
          </a:bodyPr>
          <a:lstStyle/>
          <a:p>
            <a:r>
              <a:rPr lang="en-US" altLang="zh-CN" sz="3200">
                <a:effectLst/>
                <a:latin typeface="Times New Roman" panose="02020603050405020304" charset="0"/>
                <a:ea typeface="等线" panose="02010600030101010101" charset="-122"/>
                <a:cs typeface="Times New Roman" panose="02020603050405020304" charset="0"/>
                <a:sym typeface="+mn-ea"/>
              </a:rPr>
              <a:t>Machine-learning model development</a:t>
            </a:r>
            <a:r>
              <a:rPr lang="zh-CN" altLang="en-US" sz="3200">
                <a:effectLst/>
                <a:latin typeface="Times New Roman" panose="02020603050405020304" charset="0"/>
                <a:ea typeface="等线" panose="02010600030101010101" charset="-122"/>
                <a:cs typeface="Times New Roman" panose="02020603050405020304" charset="0"/>
                <a:sym typeface="+mn-ea"/>
              </a:rPr>
              <a:t>：</a:t>
            </a:r>
          </a:p>
        </p:txBody>
      </p:sp>
      <p:pic>
        <p:nvPicPr>
          <p:cNvPr id="8" name="图片 7"/>
          <p:cNvPicPr>
            <a:picLocks noChangeAspect="1"/>
          </p:cNvPicPr>
          <p:nvPr/>
        </p:nvPicPr>
        <p:blipFill>
          <a:blip r:embed="rId2"/>
          <a:stretch>
            <a:fillRect/>
          </a:stretch>
        </p:blipFill>
        <p:spPr>
          <a:xfrm>
            <a:off x="1990146" y="5064605"/>
            <a:ext cx="2541825" cy="855006"/>
          </a:xfrm>
          <a:prstGeom prst="rect">
            <a:avLst/>
          </a:prstGeom>
        </p:spPr>
      </p:pic>
      <p:pic>
        <p:nvPicPr>
          <p:cNvPr id="9" name="图片 8"/>
          <p:cNvPicPr>
            <a:picLocks noChangeAspect="1"/>
          </p:cNvPicPr>
          <p:nvPr/>
        </p:nvPicPr>
        <p:blipFill>
          <a:blip r:embed="rId3"/>
          <a:stretch>
            <a:fillRect/>
          </a:stretch>
        </p:blipFill>
        <p:spPr>
          <a:xfrm>
            <a:off x="6819899" y="5203183"/>
            <a:ext cx="2190750" cy="577850"/>
          </a:xfrm>
          <a:prstGeom prst="rect">
            <a:avLst/>
          </a:prstGeom>
        </p:spPr>
      </p:pic>
      <p:pic>
        <p:nvPicPr>
          <p:cNvPr id="3" name="图片 2"/>
          <p:cNvPicPr>
            <a:picLocks noChangeAspect="1"/>
          </p:cNvPicPr>
          <p:nvPr/>
        </p:nvPicPr>
        <p:blipFill>
          <a:blip r:embed="rId4"/>
          <a:stretch>
            <a:fillRect/>
          </a:stretch>
        </p:blipFill>
        <p:spPr>
          <a:xfrm>
            <a:off x="3308349" y="3236906"/>
            <a:ext cx="3511550" cy="768350"/>
          </a:xfrm>
          <a:prstGeom prst="rect">
            <a:avLst/>
          </a:prstGeom>
        </p:spPr>
      </p:pic>
      <p:pic>
        <p:nvPicPr>
          <p:cNvPr id="4" name="图片 3"/>
          <p:cNvPicPr>
            <a:picLocks noChangeAspect="1"/>
          </p:cNvPicPr>
          <p:nvPr/>
        </p:nvPicPr>
        <p:blipFill>
          <a:blip r:embed="rId5"/>
          <a:stretch>
            <a:fillRect/>
          </a:stretch>
        </p:blipFill>
        <p:spPr>
          <a:xfrm>
            <a:off x="3385184" y="2417382"/>
            <a:ext cx="3434715" cy="579755"/>
          </a:xfrm>
          <a:prstGeom prst="rect">
            <a:avLst/>
          </a:prstGeom>
        </p:spPr>
      </p:pic>
      <p:pic>
        <p:nvPicPr>
          <p:cNvPr id="6" name="图片 5"/>
          <p:cNvPicPr>
            <a:picLocks noChangeAspect="1"/>
          </p:cNvPicPr>
          <p:nvPr/>
        </p:nvPicPr>
        <p:blipFill>
          <a:blip r:embed="rId6"/>
          <a:stretch>
            <a:fillRect/>
          </a:stretch>
        </p:blipFill>
        <p:spPr>
          <a:xfrm>
            <a:off x="2588594" y="1506855"/>
            <a:ext cx="1344930" cy="621030"/>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85800" y="455930"/>
            <a:ext cx="8833485" cy="583565"/>
          </a:xfrm>
          <a:prstGeom prst="rect">
            <a:avLst/>
          </a:prstGeom>
          <a:noFill/>
        </p:spPr>
        <p:txBody>
          <a:bodyPr wrap="square" rtlCol="0" anchor="t">
            <a:spAutoFit/>
          </a:bodyPr>
          <a:lstStyle/>
          <a:p>
            <a:r>
              <a:rPr lang="en-US" altLang="zh-CN" sz="3200">
                <a:effectLst/>
                <a:latin typeface="Times New Roman" panose="02020603050405020304" charset="0"/>
                <a:ea typeface="等线" panose="02010600030101010101" charset="-122"/>
                <a:cs typeface="Times New Roman" panose="02020603050405020304" charset="0"/>
                <a:sym typeface="+mn-ea"/>
              </a:rPr>
              <a:t>Machine-learning approach</a:t>
            </a:r>
            <a:r>
              <a:rPr lang="zh-CN" altLang="en-US" sz="3200">
                <a:effectLst/>
                <a:latin typeface="Times New Roman" panose="02020603050405020304" charset="0"/>
                <a:ea typeface="等线" panose="02010600030101010101" charset="-122"/>
                <a:cs typeface="Times New Roman" panose="02020603050405020304" charset="0"/>
                <a:sym typeface="+mn-ea"/>
              </a:rPr>
              <a:t>：</a:t>
            </a:r>
          </a:p>
        </p:txBody>
      </p:sp>
      <p:pic>
        <p:nvPicPr>
          <p:cNvPr id="3" name="图片 2"/>
          <p:cNvPicPr>
            <a:picLocks noChangeAspect="1"/>
          </p:cNvPicPr>
          <p:nvPr/>
        </p:nvPicPr>
        <p:blipFill>
          <a:blip r:embed="rId2"/>
          <a:stretch>
            <a:fillRect/>
          </a:stretch>
        </p:blipFill>
        <p:spPr>
          <a:xfrm>
            <a:off x="7181216" y="2995310"/>
            <a:ext cx="4000500" cy="3213100"/>
          </a:xfrm>
          <a:prstGeom prst="rect">
            <a:avLst/>
          </a:prstGeom>
        </p:spPr>
      </p:pic>
      <p:sp>
        <p:nvSpPr>
          <p:cNvPr id="4" name="文本框 3"/>
          <p:cNvSpPr txBox="1"/>
          <p:nvPr/>
        </p:nvSpPr>
        <p:spPr>
          <a:xfrm>
            <a:off x="1010284" y="1482725"/>
            <a:ext cx="10270523" cy="1113766"/>
          </a:xfrm>
          <a:prstGeom prst="rect">
            <a:avLst/>
          </a:prstGeom>
          <a:noFill/>
        </p:spPr>
        <p:txBody>
          <a:bodyPr wrap="square" rtlCol="0" anchor="t">
            <a:spAutoFit/>
          </a:bodyPr>
          <a:lstStyle/>
          <a:p>
            <a:pPr>
              <a:lnSpc>
                <a:spcPct val="150000"/>
              </a:lnSpc>
            </a:pPr>
            <a:r>
              <a:rPr lang="zh-CN" altLang="en-US" sz="2400" b="1" dirty="0">
                <a:latin typeface="宋体" panose="02010600030101010101" pitchFamily="2" charset="-122"/>
                <a:ea typeface="宋体" panose="02010600030101010101" pitchFamily="2" charset="-122"/>
                <a:cs typeface="Times New Roman" panose="02020603050405020304" charset="0"/>
              </a:rPr>
              <a:t>曲线的统计数据：</a:t>
            </a:r>
            <a:endParaRPr lang="en-US" altLang="zh-CN" sz="2400" b="1" dirty="0">
              <a:latin typeface="宋体" panose="02010600030101010101" pitchFamily="2" charset="-122"/>
              <a:ea typeface="宋体" panose="02010600030101010101" pitchFamily="2" charset="-122"/>
              <a:cs typeface="Times New Roman" panose="02020603050405020304" charset="0"/>
            </a:endParaRPr>
          </a:p>
          <a:p>
            <a:pPr>
              <a:lnSpc>
                <a:spcPct val="150000"/>
              </a:lnSpc>
            </a:pPr>
            <a:r>
              <a:rPr lang="en-US" altLang="zh-CN" sz="2400" dirty="0">
                <a:latin typeface="宋体" panose="02010600030101010101" pitchFamily="2" charset="-122"/>
                <a:ea typeface="宋体" panose="02010600030101010101" pitchFamily="2" charset="-122"/>
                <a:cs typeface="Times New Roman" panose="02020603050405020304" charset="0"/>
              </a:rPr>
              <a:t>    </a:t>
            </a:r>
            <a:r>
              <a:rPr lang="zh-CN" altLang="en-US" sz="2400" dirty="0">
                <a:latin typeface="宋体" panose="02010600030101010101" pitchFamily="2" charset="-122"/>
                <a:ea typeface="宋体" panose="02010600030101010101" pitchFamily="2" charset="-122"/>
                <a:cs typeface="Times New Roman" panose="02020603050405020304" charset="0"/>
              </a:rPr>
              <a:t>方差有一个清晰的趋势出现在周期寿命和汇总统计数据之间</a:t>
            </a:r>
          </a:p>
        </p:txBody>
      </p:sp>
      <p:pic>
        <p:nvPicPr>
          <p:cNvPr id="10" name="图片 9">
            <a:extLst>
              <a:ext uri="{FF2B5EF4-FFF2-40B4-BE49-F238E27FC236}">
                <a16:creationId xmlns:a16="http://schemas.microsoft.com/office/drawing/2014/main" id="{4BB4AC2E-C455-675B-50C7-2ECB9102336F}"/>
              </a:ext>
            </a:extLst>
          </p:cNvPr>
          <p:cNvPicPr>
            <a:picLocks noChangeAspect="1"/>
          </p:cNvPicPr>
          <p:nvPr/>
        </p:nvPicPr>
        <p:blipFill>
          <a:blip r:embed="rId3"/>
          <a:stretch>
            <a:fillRect/>
          </a:stretch>
        </p:blipFill>
        <p:spPr>
          <a:xfrm>
            <a:off x="1010284" y="3039721"/>
            <a:ext cx="5679912" cy="3124278"/>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85800" y="436679"/>
            <a:ext cx="8833485" cy="583565"/>
          </a:xfrm>
          <a:prstGeom prst="rect">
            <a:avLst/>
          </a:prstGeom>
          <a:noFill/>
        </p:spPr>
        <p:txBody>
          <a:bodyPr wrap="square" rtlCol="0" anchor="t">
            <a:spAutoFit/>
          </a:bodyPr>
          <a:lstStyle/>
          <a:p>
            <a:r>
              <a:rPr lang="en-US" altLang="zh-CN" sz="3200">
                <a:effectLst/>
                <a:latin typeface="Times New Roman" panose="02020603050405020304" charset="0"/>
                <a:ea typeface="等线" panose="02010600030101010101" charset="-122"/>
                <a:cs typeface="Times New Roman" panose="02020603050405020304" charset="0"/>
                <a:sym typeface="+mn-ea"/>
              </a:rPr>
              <a:t>Machine-learning approach</a:t>
            </a:r>
            <a:r>
              <a:rPr lang="zh-CN" altLang="en-US" sz="3200">
                <a:effectLst/>
                <a:latin typeface="Times New Roman" panose="02020603050405020304" charset="0"/>
                <a:ea typeface="等线" panose="02010600030101010101" charset="-122"/>
                <a:cs typeface="Times New Roman" panose="02020603050405020304" charset="0"/>
                <a:sym typeface="+mn-ea"/>
              </a:rPr>
              <a:t>：</a:t>
            </a:r>
          </a:p>
        </p:txBody>
      </p:sp>
      <p:sp>
        <p:nvSpPr>
          <p:cNvPr id="5" name="文本框 4"/>
          <p:cNvSpPr txBox="1"/>
          <p:nvPr/>
        </p:nvSpPr>
        <p:spPr>
          <a:xfrm>
            <a:off x="913765" y="1403350"/>
            <a:ext cx="10473055" cy="4991751"/>
          </a:xfrm>
          <a:prstGeom prst="rect">
            <a:avLst/>
          </a:prstGeom>
          <a:noFill/>
        </p:spPr>
        <p:txBody>
          <a:bodyPr wrap="square" rtlCol="0" anchor="t">
            <a:spAutoFit/>
          </a:bodyPr>
          <a:lstStyle/>
          <a:p>
            <a:pPr>
              <a:lnSpc>
                <a:spcPct val="150000"/>
              </a:lnSpc>
            </a:pPr>
            <a:r>
              <a:rPr lang="zh-CN" altLang="en-US" sz="2400" b="1" dirty="0">
                <a:latin typeface="宋体" panose="02010600030101010101" pitchFamily="2" charset="-122"/>
                <a:ea typeface="宋体" panose="02010600030101010101" pitchFamily="2" charset="-122"/>
                <a:cs typeface="Times New Roman" panose="02020603050405020304" charset="0"/>
              </a:rPr>
              <a:t>三种不同模型：</a:t>
            </a:r>
            <a:endParaRPr lang="en-US" altLang="zh-CN" sz="2400" b="1" dirty="0">
              <a:latin typeface="宋体" panose="02010600030101010101" pitchFamily="2" charset="-122"/>
              <a:ea typeface="宋体" panose="02010600030101010101" pitchFamily="2" charset="-122"/>
              <a:cs typeface="Times New Roman" panose="02020603050405020304" charset="0"/>
            </a:endParaRPr>
          </a:p>
          <a:p>
            <a:pPr>
              <a:lnSpc>
                <a:spcPct val="150000"/>
              </a:lnSpc>
            </a:pPr>
            <a:r>
              <a:rPr lang="zh-CN" altLang="en-US" sz="2400" dirty="0">
                <a:latin typeface="宋体" panose="02010600030101010101" pitchFamily="2" charset="-122"/>
                <a:ea typeface="宋体" panose="02010600030101010101" pitchFamily="2" charset="-122"/>
                <a:cs typeface="Times New Roman" panose="02020603050405020304" charset="0"/>
              </a:rPr>
              <a:t>(1)仅ΔQ100-10(V)的方差</a:t>
            </a:r>
          </a:p>
          <a:p>
            <a:pPr>
              <a:lnSpc>
                <a:spcPct val="150000"/>
              </a:lnSpc>
            </a:pPr>
            <a:r>
              <a:rPr lang="zh-CN" altLang="en-US" sz="2400" dirty="0">
                <a:latin typeface="宋体" panose="02010600030101010101" pitchFamily="2" charset="-122"/>
                <a:ea typeface="宋体" panose="02010600030101010101" pitchFamily="2" charset="-122"/>
                <a:cs typeface="Times New Roman" panose="02020603050405020304" charset="0"/>
              </a:rPr>
              <a:t>(2)放电过程中获得的额外候选特征</a:t>
            </a:r>
            <a:r>
              <a:rPr lang="en-US" altLang="zh-CN" sz="2400" dirty="0">
                <a:latin typeface="宋体" panose="02010600030101010101" pitchFamily="2" charset="-122"/>
                <a:ea typeface="宋体" panose="02010600030101010101" pitchFamily="2" charset="-122"/>
                <a:cs typeface="Times New Roman" panose="02020603050405020304" charset="0"/>
              </a:rPr>
              <a:t>(6</a:t>
            </a:r>
            <a:r>
              <a:rPr lang="zh-CN" altLang="en-US" sz="2400" dirty="0">
                <a:latin typeface="宋体" panose="02010600030101010101" pitchFamily="2" charset="-122"/>
                <a:ea typeface="宋体" panose="02010600030101010101" pitchFamily="2" charset="-122"/>
                <a:cs typeface="Times New Roman" panose="02020603050405020304" charset="0"/>
              </a:rPr>
              <a:t>个</a:t>
            </a:r>
            <a:r>
              <a:rPr lang="en-US" altLang="zh-CN" sz="2400" dirty="0">
                <a:latin typeface="宋体" panose="02010600030101010101" pitchFamily="2" charset="-122"/>
                <a:ea typeface="宋体" panose="02010600030101010101" pitchFamily="2" charset="-122"/>
                <a:cs typeface="Times New Roman" panose="02020603050405020304" charset="0"/>
              </a:rPr>
              <a:t>)</a:t>
            </a:r>
            <a:endParaRPr lang="zh-CN" altLang="en-US" sz="2400" dirty="0">
              <a:latin typeface="宋体" panose="02010600030101010101" pitchFamily="2" charset="-122"/>
              <a:ea typeface="宋体" panose="02010600030101010101" pitchFamily="2" charset="-122"/>
              <a:cs typeface="Times New Roman" panose="02020603050405020304" charset="0"/>
            </a:endParaRPr>
          </a:p>
          <a:p>
            <a:pPr>
              <a:lnSpc>
                <a:spcPct val="150000"/>
              </a:lnSpc>
            </a:pPr>
            <a:r>
              <a:rPr lang="zh-CN" altLang="en-US" sz="2400" dirty="0">
                <a:latin typeface="宋体" panose="02010600030101010101" pitchFamily="2" charset="-122"/>
                <a:ea typeface="宋体" panose="02010600030101010101" pitchFamily="2" charset="-122"/>
                <a:cs typeface="Times New Roman" panose="02020603050405020304" charset="0"/>
              </a:rPr>
              <a:t>(3)来自额外数据流(如温度和内阻)的特征</a:t>
            </a:r>
            <a:r>
              <a:rPr lang="en-US" altLang="zh-CN" sz="2400" dirty="0">
                <a:latin typeface="宋体" panose="02010600030101010101" pitchFamily="2" charset="-122"/>
                <a:ea typeface="宋体" panose="02010600030101010101" pitchFamily="2" charset="-122"/>
                <a:cs typeface="Times New Roman" panose="02020603050405020304" charset="0"/>
              </a:rPr>
              <a:t>(9</a:t>
            </a:r>
            <a:r>
              <a:rPr lang="zh-CN" altLang="en-US" sz="2400" dirty="0">
                <a:latin typeface="宋体" panose="02010600030101010101" pitchFamily="2" charset="-122"/>
                <a:ea typeface="宋体" panose="02010600030101010101" pitchFamily="2" charset="-122"/>
                <a:cs typeface="Times New Roman" panose="02020603050405020304" charset="0"/>
              </a:rPr>
              <a:t>个</a:t>
            </a:r>
            <a:r>
              <a:rPr lang="en-US" altLang="zh-CN" sz="2400" dirty="0">
                <a:latin typeface="宋体" panose="02010600030101010101" pitchFamily="2" charset="-122"/>
                <a:ea typeface="宋体" panose="02010600030101010101" pitchFamily="2" charset="-122"/>
                <a:cs typeface="Times New Roman" panose="02020603050405020304" charset="0"/>
              </a:rPr>
              <a:t>)</a:t>
            </a:r>
            <a:endParaRPr lang="zh-CN" altLang="en-US" sz="2400" dirty="0">
              <a:latin typeface="宋体" panose="02010600030101010101" pitchFamily="2" charset="-122"/>
              <a:ea typeface="宋体" panose="02010600030101010101" pitchFamily="2" charset="-122"/>
              <a:cs typeface="Times New Roman" panose="02020603050405020304" charset="0"/>
            </a:endParaRPr>
          </a:p>
          <a:p>
            <a:pPr>
              <a:lnSpc>
                <a:spcPct val="150000"/>
              </a:lnSpc>
            </a:pPr>
            <a:endParaRPr lang="en-US" altLang="zh-CN" sz="2400" dirty="0">
              <a:latin typeface="宋体" panose="02010600030101010101" pitchFamily="2" charset="-122"/>
              <a:ea typeface="宋体" panose="02010600030101010101" pitchFamily="2" charset="-122"/>
              <a:cs typeface="Times New Roman" panose="02020603050405020304" charset="0"/>
            </a:endParaRPr>
          </a:p>
          <a:p>
            <a:pPr>
              <a:lnSpc>
                <a:spcPct val="150000"/>
              </a:lnSpc>
            </a:pPr>
            <a:r>
              <a:rPr lang="zh-CN" altLang="en-US" sz="2400" b="1" dirty="0">
                <a:latin typeface="宋体" panose="02010600030101010101" pitchFamily="2" charset="-122"/>
                <a:ea typeface="宋体" panose="02010600030101010101" pitchFamily="2" charset="-122"/>
                <a:cs typeface="Times New Roman" panose="02020603050405020304" charset="0"/>
              </a:rPr>
              <a:t>训练集和测试集：</a:t>
            </a:r>
            <a:endParaRPr lang="en-US" altLang="zh-CN" sz="2400" b="1" dirty="0">
              <a:latin typeface="宋体" panose="02010600030101010101" pitchFamily="2" charset="-122"/>
              <a:ea typeface="宋体" panose="02010600030101010101" pitchFamily="2" charset="-122"/>
              <a:cs typeface="Times New Roman" panose="02020603050405020304" charset="0"/>
            </a:endParaRPr>
          </a:p>
          <a:p>
            <a:pPr>
              <a:lnSpc>
                <a:spcPct val="150000"/>
              </a:lnSpc>
            </a:pPr>
            <a:r>
              <a:rPr lang="zh-CN" altLang="en-US" sz="2400" dirty="0">
                <a:latin typeface="宋体" panose="02010600030101010101" pitchFamily="2" charset="-122"/>
                <a:ea typeface="宋体" panose="02010600030101010101" pitchFamily="2" charset="-122"/>
                <a:cs typeface="Times New Roman" panose="02020603050405020304" charset="0"/>
              </a:rPr>
              <a:t>训练数据(41)：确定特征和系数</a:t>
            </a:r>
            <a:endParaRPr lang="en-US" altLang="zh-CN" sz="2400" dirty="0">
              <a:latin typeface="宋体" panose="02010600030101010101" pitchFamily="2" charset="-122"/>
              <a:ea typeface="宋体" panose="02010600030101010101" pitchFamily="2" charset="-122"/>
              <a:cs typeface="Times New Roman" panose="02020603050405020304" charset="0"/>
            </a:endParaRPr>
          </a:p>
          <a:p>
            <a:pPr>
              <a:lnSpc>
                <a:spcPct val="150000"/>
              </a:lnSpc>
            </a:pPr>
            <a:r>
              <a:rPr lang="zh-CN" altLang="en-US" sz="2400" dirty="0">
                <a:latin typeface="宋体" panose="02010600030101010101" pitchFamily="2" charset="-122"/>
                <a:ea typeface="宋体" panose="02010600030101010101" pitchFamily="2" charset="-122"/>
                <a:cs typeface="Times New Roman" panose="02020603050405020304" charset="0"/>
              </a:rPr>
              <a:t>初级测试(43)：性能评价</a:t>
            </a:r>
            <a:endParaRPr lang="en-US" altLang="zh-CN" sz="2400" dirty="0">
              <a:latin typeface="宋体" panose="02010600030101010101" pitchFamily="2" charset="-122"/>
              <a:ea typeface="宋体" panose="02010600030101010101" pitchFamily="2" charset="-122"/>
              <a:cs typeface="Times New Roman" panose="02020603050405020304" charset="0"/>
            </a:endParaRPr>
          </a:p>
          <a:p>
            <a:pPr>
              <a:lnSpc>
                <a:spcPct val="150000"/>
              </a:lnSpc>
            </a:pPr>
            <a:r>
              <a:rPr lang="zh-CN" altLang="en-US" sz="2400" dirty="0">
                <a:latin typeface="宋体" panose="02010600030101010101" pitchFamily="2" charset="-122"/>
                <a:ea typeface="宋体" panose="02010600030101010101" pitchFamily="2" charset="-122"/>
                <a:cs typeface="Times New Roman" panose="02020603050405020304" charset="0"/>
              </a:rPr>
              <a:t>二次测试(40)：评估模型</a:t>
            </a:r>
            <a:endParaRPr lang="en-US" altLang="zh-CN" sz="2400" dirty="0">
              <a:latin typeface="宋体" panose="02010600030101010101" pitchFamily="2" charset="-122"/>
              <a:ea typeface="宋体" panose="02010600030101010101" pitchFamily="2" charset="-122"/>
              <a:cs typeface="Times New Roman" panose="02020603050405020304" charset="0"/>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85800" y="455930"/>
            <a:ext cx="8833485" cy="583565"/>
          </a:xfrm>
          <a:prstGeom prst="rect">
            <a:avLst/>
          </a:prstGeom>
          <a:noFill/>
        </p:spPr>
        <p:txBody>
          <a:bodyPr wrap="square" rtlCol="0" anchor="t">
            <a:spAutoFit/>
          </a:bodyPr>
          <a:lstStyle/>
          <a:p>
            <a:r>
              <a:rPr lang="en-US" altLang="zh-CN" sz="3200">
                <a:effectLst/>
                <a:latin typeface="Times New Roman" panose="02020603050405020304" charset="0"/>
                <a:ea typeface="等线" panose="02010600030101010101" charset="-122"/>
                <a:cs typeface="Times New Roman" panose="02020603050405020304" charset="0"/>
                <a:sym typeface="+mn-ea"/>
              </a:rPr>
              <a:t>Performance of early prediction models</a:t>
            </a:r>
            <a:r>
              <a:rPr lang="zh-CN" altLang="en-US" sz="3200">
                <a:effectLst/>
                <a:latin typeface="Times New Roman" panose="02020603050405020304" charset="0"/>
                <a:ea typeface="等线" panose="02010600030101010101" charset="-122"/>
                <a:cs typeface="Times New Roman" panose="02020603050405020304" charset="0"/>
                <a:sym typeface="+mn-ea"/>
              </a:rPr>
              <a:t>：</a:t>
            </a:r>
          </a:p>
        </p:txBody>
      </p:sp>
      <p:pic>
        <p:nvPicPr>
          <p:cNvPr id="7" name="图片 6"/>
          <p:cNvPicPr>
            <a:picLocks noChangeAspect="1"/>
          </p:cNvPicPr>
          <p:nvPr/>
        </p:nvPicPr>
        <p:blipFill>
          <a:blip r:embed="rId2"/>
          <a:stretch>
            <a:fillRect/>
          </a:stretch>
        </p:blipFill>
        <p:spPr>
          <a:xfrm>
            <a:off x="994935" y="1846580"/>
            <a:ext cx="5615305" cy="4045585"/>
          </a:xfrm>
          <a:prstGeom prst="rect">
            <a:avLst/>
          </a:prstGeom>
        </p:spPr>
      </p:pic>
      <p:pic>
        <p:nvPicPr>
          <p:cNvPr id="8" name="图片 7"/>
          <p:cNvPicPr>
            <a:picLocks noChangeAspect="1"/>
          </p:cNvPicPr>
          <p:nvPr/>
        </p:nvPicPr>
        <p:blipFill>
          <a:blip r:embed="rId3"/>
          <a:stretch>
            <a:fillRect/>
          </a:stretch>
        </p:blipFill>
        <p:spPr>
          <a:xfrm>
            <a:off x="6864985" y="2403171"/>
            <a:ext cx="5327015" cy="1248410"/>
          </a:xfrm>
          <a:prstGeom prst="rect">
            <a:avLst/>
          </a:prstGeom>
        </p:spPr>
      </p:pic>
      <p:pic>
        <p:nvPicPr>
          <p:cNvPr id="9" name="图片 8"/>
          <p:cNvPicPr>
            <a:picLocks noChangeAspect="1"/>
          </p:cNvPicPr>
          <p:nvPr/>
        </p:nvPicPr>
        <p:blipFill>
          <a:blip r:embed="rId4"/>
          <a:stretch>
            <a:fillRect/>
          </a:stretch>
        </p:blipFill>
        <p:spPr>
          <a:xfrm>
            <a:off x="6850062" y="3639819"/>
            <a:ext cx="5338445" cy="796925"/>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85800" y="455930"/>
            <a:ext cx="8833485" cy="583565"/>
          </a:xfrm>
          <a:prstGeom prst="rect">
            <a:avLst/>
          </a:prstGeom>
          <a:noFill/>
        </p:spPr>
        <p:txBody>
          <a:bodyPr wrap="square" rtlCol="0" anchor="t">
            <a:spAutoFit/>
          </a:bodyPr>
          <a:lstStyle/>
          <a:p>
            <a:r>
              <a:rPr lang="en-US" altLang="zh-CN" sz="3200">
                <a:effectLst/>
                <a:latin typeface="Times New Roman" panose="02020603050405020304" charset="0"/>
                <a:ea typeface="等线" panose="02010600030101010101" charset="-122"/>
                <a:cs typeface="Times New Roman" panose="02020603050405020304" charset="0"/>
                <a:sym typeface="+mn-ea"/>
              </a:rPr>
              <a:t>Performance of early prediction models</a:t>
            </a:r>
            <a:r>
              <a:rPr lang="zh-CN" altLang="en-US" sz="3200">
                <a:effectLst/>
                <a:latin typeface="Times New Roman" panose="02020603050405020304" charset="0"/>
                <a:ea typeface="等线" panose="02010600030101010101" charset="-122"/>
                <a:cs typeface="Times New Roman" panose="02020603050405020304" charset="0"/>
                <a:sym typeface="+mn-ea"/>
              </a:rPr>
              <a:t>：</a:t>
            </a:r>
          </a:p>
        </p:txBody>
      </p:sp>
      <p:pic>
        <p:nvPicPr>
          <p:cNvPr id="3" name="图片 2"/>
          <p:cNvPicPr>
            <a:picLocks noChangeAspect="1"/>
          </p:cNvPicPr>
          <p:nvPr/>
        </p:nvPicPr>
        <p:blipFill>
          <a:blip r:embed="rId2"/>
          <a:stretch>
            <a:fillRect/>
          </a:stretch>
        </p:blipFill>
        <p:spPr>
          <a:xfrm>
            <a:off x="948055" y="1429385"/>
            <a:ext cx="10360673" cy="2141588"/>
          </a:xfrm>
          <a:prstGeom prst="rect">
            <a:avLst/>
          </a:prstGeom>
        </p:spPr>
      </p:pic>
      <p:pic>
        <p:nvPicPr>
          <p:cNvPr id="6" name="图片 5">
            <a:extLst>
              <a:ext uri="{FF2B5EF4-FFF2-40B4-BE49-F238E27FC236}">
                <a16:creationId xmlns:a16="http://schemas.microsoft.com/office/drawing/2014/main" id="{267B2154-B7D9-B16C-A5DA-DC4BC5DBBC52}"/>
              </a:ext>
            </a:extLst>
          </p:cNvPr>
          <p:cNvPicPr>
            <a:picLocks noChangeAspect="1"/>
          </p:cNvPicPr>
          <p:nvPr/>
        </p:nvPicPr>
        <p:blipFill>
          <a:blip r:embed="rId3"/>
          <a:stretch>
            <a:fillRect/>
          </a:stretch>
        </p:blipFill>
        <p:spPr>
          <a:xfrm>
            <a:off x="948055" y="3831503"/>
            <a:ext cx="7252669" cy="2570567"/>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364511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COMMONDATA" val="eyJoZGlkIjoiZWNmMjNjYjIxNjIxYjA5ODk5MTE5NGIwODBhZGE3MjEifQ=="/>
  <p:tag name="KSO_WPP_MARK_KEY" val="37a53858-9e2f-4580-afbe-ea04600379f5"/>
</p:tagLst>
</file>

<file path=ppt/theme/theme1.xml><?xml version="1.0" encoding="utf-8"?>
<a:theme xmlns:a="http://schemas.openxmlformats.org/drawingml/2006/main" name="dhucours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defRPr lang="zh-CN" altLang="en-US" sz="2400">
            <a:latin typeface="宋体" panose="02010600030101010101" pitchFamily="2" charset="-122"/>
            <a:ea typeface="宋体" panose="02010600030101010101" pitchFamily="2" charset="-122"/>
            <a:cs typeface="Times New Roman" panose="02020603050405020304" charset="0"/>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dhucourse</Template>
  <TotalTime>361</TotalTime>
  <Words>381</Words>
  <Application>Microsoft Office PowerPoint</Application>
  <PresentationFormat>宽屏</PresentationFormat>
  <Paragraphs>41</Paragraphs>
  <Slides>11</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11</vt:i4>
      </vt:variant>
    </vt:vector>
  </HeadingPairs>
  <TitlesOfParts>
    <vt:vector size="17" baseType="lpstr">
      <vt:lpstr>等线</vt:lpstr>
      <vt:lpstr>等线 Light</vt:lpstr>
      <vt:lpstr>宋体</vt:lpstr>
      <vt:lpstr>Arial</vt:lpstr>
      <vt:lpstr>Times New Roman</vt:lpstr>
      <vt:lpstr>dhucourse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Xu Bo</dc:creator>
  <cp:lastModifiedBy>Lenovo</cp:lastModifiedBy>
  <cp:revision>616</cp:revision>
  <dcterms:created xsi:type="dcterms:W3CDTF">2020-05-07T06:59:00Z</dcterms:created>
  <dcterms:modified xsi:type="dcterms:W3CDTF">2023-05-19T14:49:24Z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0BA66F4F4ABE4302B0E16CF718EF3BCA</vt:lpwstr>
  </property>
  <property fmtid="{D5CDD505-2E9C-101B-9397-08002B2CF9AE}" pid="3" name="KSOProductBuildVer">
    <vt:lpwstr>2052-11.1.0.12598</vt:lpwstr>
  </property>
</Properties>
</file>