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410" r:id="rId2"/>
    <p:sldId id="402" r:id="rId3"/>
    <p:sldId id="409" r:id="rId4"/>
    <p:sldId id="407" r:id="rId5"/>
    <p:sldId id="408" r:id="rId6"/>
    <p:sldId id="403" r:id="rId7"/>
    <p:sldId id="411" r:id="rId8"/>
    <p:sldId id="412" r:id="rId9"/>
    <p:sldId id="413" r:id="rId10"/>
    <p:sldId id="414" r:id="rId11"/>
    <p:sldId id="415" r:id="rId12"/>
    <p:sldId id="416" r:id="rId13"/>
    <p:sldId id="417"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世洲" initials="黄" lastIdx="1" clrIdx="0"/>
  <p:cmAuthor id="2" name="Lenovo" initials="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2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p:restoredTop sz="96405"/>
  </p:normalViewPr>
  <p:slideViewPr>
    <p:cSldViewPr snapToGrid="0" snapToObjects="1">
      <p:cViewPr varScale="1">
        <p:scale>
          <a:sx n="73" d="100"/>
          <a:sy n="73" d="100"/>
        </p:scale>
        <p:origin x="3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E8C97-4C3E-274D-ADF9-06A9D5CCD4E7}" type="datetimeFigureOut">
              <a:rPr kumimoji="1" lang="zh-CN" altLang="en-US" smtClean="0"/>
              <a:t>2023/3/1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09642-7F20-7B44-AA23-5639F927B66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428999"/>
            <a:ext cx="9144000" cy="1548641"/>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5122416"/>
            <a:ext cx="9144000" cy="111192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563AA19-5EE1-E14F-8F67-5DD820B5DD9A}" type="datetime1">
              <a:rPr kumimoji="1" lang="zh-CN" altLang="en-US" smtClean="0"/>
              <a:t>2023/3/1</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24671CF-4B0D-884F-B66F-182E7711CDE4}" type="datetime1">
              <a:rPr kumimoji="1" lang="zh-CN" altLang="en-US" smtClean="0"/>
              <a:t>2023/3/1</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endParaRPr lang="zh-CN" altLang="en-US" dirty="0"/>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99" y="324293"/>
            <a:ext cx="9202445"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838200" y="1444496"/>
            <a:ext cx="10515600" cy="4732467"/>
          </a:xfrm>
        </p:spPr>
        <p:txBody>
          <a:bodyPr>
            <a:normAutofit/>
          </a:bodyPr>
          <a:lstStyle>
            <a:lvl1pPr>
              <a:defRPr sz="2800"/>
            </a:lvl1pPr>
            <a:lvl2pPr>
              <a:defRPr sz="2400"/>
            </a:lvl2pPr>
            <a:lvl3pPr>
              <a:defRPr sz="2000"/>
            </a:lvl3pPr>
            <a:lvl4pPr>
              <a:defRPr sz="1800"/>
            </a:lvl4pPr>
            <a:lvl5pPr>
              <a:defRPr sz="18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cxnSp>
        <p:nvCxnSpPr>
          <p:cNvPr id="9"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五边形 11"/>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464882"/>
            <a:ext cx="10515600" cy="2826672"/>
          </a:xfrm>
        </p:spPr>
        <p:txBody>
          <a:bodyPr anchor="b">
            <a:normAutofit/>
          </a:bodyPr>
          <a:lstStyle>
            <a:lvl1pPr>
              <a:defRPr sz="4800" b="1"/>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cxnSp>
        <p:nvCxnSpPr>
          <p:cNvPr id="12" name="直线连接符 8"/>
          <p:cNvCxnSpPr/>
          <p:nvPr/>
        </p:nvCxnSpPr>
        <p:spPr>
          <a:xfrm>
            <a:off x="801975" y="4446613"/>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五边形 15"/>
          <p:cNvSpPr/>
          <p:nvPr/>
        </p:nvSpPr>
        <p:spPr>
          <a:xfrm rot="5400000">
            <a:off x="401297" y="455870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p:cNvSpPr>
            <a:spLocks noGrp="1"/>
          </p:cNvSpPr>
          <p:nvPr>
            <p:ph sz="half" idx="2"/>
          </p:nvPr>
        </p:nvSpPr>
        <p:spPr>
          <a:xfrm>
            <a:off x="6172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2" name="标题 1"/>
          <p:cNvSpPr>
            <a:spLocks noGrp="1"/>
          </p:cNvSpPr>
          <p:nvPr>
            <p:ph type="title"/>
          </p:nvPr>
        </p:nvSpPr>
        <p:spPr>
          <a:xfrm>
            <a:off x="838200" y="324293"/>
            <a:ext cx="9220200"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cxnSp>
        <p:nvCxnSpPr>
          <p:cNvPr id="17"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五边形 19"/>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FFABD60-8210-8B47-AC0A-C3D8D0CC4B37}" type="datetime1">
              <a:rPr kumimoji="1" lang="zh-CN" altLang="en-US" smtClean="0"/>
              <a:t>2023/3/1</a:t>
            </a:fld>
            <a:endParaRPr kumimoji="1"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347ECF2-D59A-DF42-BC11-D7EA8F8B97B5}" type="datetime1">
              <a:rPr kumimoji="1" lang="zh-CN" altLang="en-US" smtClean="0"/>
              <a:t>2023/3/1</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73F2449-682B-5647-A2CF-535336582DB0}" type="datetime1">
              <a:rPr kumimoji="1" lang="zh-CN" altLang="en-US" smtClean="0"/>
              <a:t>2023/3/1</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162E84-4900-4533-A7EC-40B24C5C70B5}"/>
              </a:ext>
            </a:extLst>
          </p:cNvPr>
          <p:cNvSpPr txBox="1"/>
          <p:nvPr/>
        </p:nvSpPr>
        <p:spPr>
          <a:xfrm>
            <a:off x="896983" y="1436914"/>
            <a:ext cx="10450286" cy="1077218"/>
          </a:xfrm>
          <a:prstGeom prst="rect">
            <a:avLst/>
          </a:prstGeom>
          <a:noFill/>
        </p:spPr>
        <p:txBody>
          <a:bodyPr wrap="square" rtlCol="0">
            <a:spAutoFit/>
          </a:bodyPr>
          <a:lstStyle/>
          <a:p>
            <a:r>
              <a:rPr lang="en-US" altLang="zh-CN" sz="3200" dirty="0"/>
              <a:t>Early prediction of lithium-ion battery cycle life based on voltage-capacity discharge curves</a:t>
            </a:r>
            <a:endParaRPr lang="zh-CN" altLang="en-US" sz="3200" dirty="0">
              <a:latin typeface="宋体" panose="02010600030101010101" pitchFamily="2" charset="-122"/>
              <a:ea typeface="宋体" panose="02010600030101010101" pitchFamily="2" charset="-122"/>
              <a:cs typeface="Times New Roman" panose="02020603050405020304" charset="0"/>
            </a:endParaRPr>
          </a:p>
        </p:txBody>
      </p:sp>
      <p:sp>
        <p:nvSpPr>
          <p:cNvPr id="3" name="文本框 2">
            <a:extLst>
              <a:ext uri="{FF2B5EF4-FFF2-40B4-BE49-F238E27FC236}">
                <a16:creationId xmlns:a16="http://schemas.microsoft.com/office/drawing/2014/main" id="{EE786B87-3132-44F2-815B-91CBD89BD52E}"/>
              </a:ext>
            </a:extLst>
          </p:cNvPr>
          <p:cNvSpPr txBox="1"/>
          <p:nvPr/>
        </p:nvSpPr>
        <p:spPr>
          <a:xfrm>
            <a:off x="836023" y="2664823"/>
            <a:ext cx="10450286" cy="2031325"/>
          </a:xfrm>
          <a:prstGeom prst="rect">
            <a:avLst/>
          </a:prstGeom>
          <a:noFill/>
        </p:spPr>
        <p:txBody>
          <a:bodyPr wrap="square" rtlCol="0">
            <a:spAutoFit/>
          </a:bodyPr>
          <a:lstStyle/>
          <a:p>
            <a:r>
              <a:rPr lang="zh-CN" altLang="en-US" dirty="0"/>
              <a:t>提出了一种基于加权最小二乘支持向量机</a:t>
            </a:r>
            <a:r>
              <a:rPr lang="en-US" altLang="zh-CN" dirty="0"/>
              <a:t>(WLS-SVM)</a:t>
            </a:r>
            <a:r>
              <a:rPr lang="zh-CN" altLang="en-US" dirty="0"/>
              <a:t>，以健康指标</a:t>
            </a:r>
            <a:r>
              <a:rPr lang="en-US" altLang="zh-CN" dirty="0"/>
              <a:t>(HIs)</a:t>
            </a:r>
            <a:r>
              <a:rPr lang="zh-CN" altLang="en-US" dirty="0"/>
              <a:t>为输入的锂离子电池循环寿命早期预测方法。</a:t>
            </a:r>
            <a:r>
              <a:rPr lang="en-US" altLang="zh-CN" dirty="0"/>
              <a:t>HIs</a:t>
            </a:r>
            <a:r>
              <a:rPr lang="zh-CN" altLang="en-US" dirty="0"/>
              <a:t>是从锂离子电池的电压</a:t>
            </a:r>
            <a:r>
              <a:rPr lang="en-US" altLang="zh-CN" dirty="0"/>
              <a:t>-</a:t>
            </a:r>
            <a:r>
              <a:rPr lang="zh-CN" altLang="en-US" dirty="0"/>
              <a:t>容量放电曲线中提取出来的，因为这些曲线易于测量，并且与电池循环寿命密切相关。考虑电池循环寿命的非线性，采用具有较强泛化能力的支持向量机</a:t>
            </a:r>
            <a:r>
              <a:rPr lang="en-US" altLang="zh-CN" dirty="0"/>
              <a:t>(SVM)</a:t>
            </a:r>
            <a:r>
              <a:rPr lang="zh-CN" altLang="en-US" dirty="0"/>
              <a:t>对电池循环寿命进行预测。为解决支持向量机中离群数据导致结果误导的问题，本文采用误差平方项与权重函数相结合的方法来提高鲁棒性和预测精度。利用</a:t>
            </a:r>
            <a:r>
              <a:rPr lang="en-US" altLang="zh-CN" dirty="0"/>
              <a:t>41</a:t>
            </a:r>
            <a:r>
              <a:rPr lang="zh-CN" altLang="en-US" dirty="0"/>
              <a:t>个单元的数据集验证了所提出的早期预测方法。结果表明，所提方法对循环寿命预测结果的均方根误差</a:t>
            </a:r>
            <a:r>
              <a:rPr lang="en-US" altLang="zh-CN" dirty="0"/>
              <a:t>(RMSE)</a:t>
            </a:r>
            <a:r>
              <a:rPr lang="zh-CN" altLang="en-US" dirty="0"/>
              <a:t>和平均绝对误差</a:t>
            </a:r>
            <a:r>
              <a:rPr lang="en-US" altLang="zh-CN" dirty="0"/>
              <a:t>(MAE)</a:t>
            </a:r>
            <a:r>
              <a:rPr lang="zh-CN" altLang="en-US" dirty="0"/>
              <a:t>均较低，试验单元的循环寿命早期预测误差均</a:t>
            </a:r>
            <a:r>
              <a:rPr lang="en-US" altLang="zh-CN" dirty="0"/>
              <a:t>&lt; 9%</a:t>
            </a:r>
            <a:r>
              <a:rPr lang="zh-CN" altLang="en-US" dirty="0"/>
              <a:t>，表明所提方法对循环寿命早期预测是准确有效的。</a:t>
            </a:r>
            <a:endParaRPr lang="zh-CN" altLang="en-US" sz="2400" dirty="0">
              <a:latin typeface="宋体" panose="02010600030101010101" pitchFamily="2" charset="-122"/>
              <a:ea typeface="宋体" panose="02010600030101010101" pitchFamily="2" charset="-122"/>
              <a:cs typeface="Times New Roman" panose="02020603050405020304" charset="0"/>
            </a:endParaRPr>
          </a:p>
        </p:txBody>
      </p:sp>
    </p:spTree>
    <p:extLst>
      <p:ext uri="{BB962C8B-B14F-4D97-AF65-F5344CB8AC3E}">
        <p14:creationId xmlns:p14="http://schemas.microsoft.com/office/powerpoint/2010/main" val="529052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548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8575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6970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9703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F7639DD-ED9E-4D40-8166-D7B2FD58BC92}"/>
              </a:ext>
            </a:extLst>
          </p:cNvPr>
          <p:cNvSpPr txBox="1"/>
          <p:nvPr/>
        </p:nvSpPr>
        <p:spPr>
          <a:xfrm>
            <a:off x="888274" y="1506583"/>
            <a:ext cx="10406743" cy="1200329"/>
          </a:xfrm>
          <a:prstGeom prst="rect">
            <a:avLst/>
          </a:prstGeom>
          <a:noFill/>
        </p:spPr>
        <p:txBody>
          <a:bodyPr wrap="square" rtlCol="0">
            <a:spAutoFit/>
          </a:bodyPr>
          <a:lstStyle/>
          <a:p>
            <a:r>
              <a:rPr lang="zh-CN" altLang="en-US" dirty="0"/>
              <a:t>本文提出了一种基于早期电压</a:t>
            </a:r>
            <a:r>
              <a:rPr lang="en-US" altLang="zh-CN" dirty="0"/>
              <a:t>-</a:t>
            </a:r>
            <a:r>
              <a:rPr lang="zh-CN" altLang="en-US" dirty="0"/>
              <a:t>容量放电曲线和加权最小二乘支持向量机</a:t>
            </a:r>
            <a:r>
              <a:rPr lang="en-US" altLang="zh-CN" dirty="0"/>
              <a:t>(</a:t>
            </a:r>
            <a:r>
              <a:rPr lang="en-US" altLang="zh-CN" dirty="0" err="1"/>
              <a:t>wls</a:t>
            </a:r>
            <a:r>
              <a:rPr lang="en-US" altLang="zh-CN" dirty="0"/>
              <a:t> - </a:t>
            </a:r>
            <a:r>
              <a:rPr lang="en-US" altLang="zh-CN" dirty="0" err="1"/>
              <a:t>svm</a:t>
            </a:r>
            <a:r>
              <a:rPr lang="en-US" altLang="zh-CN" dirty="0"/>
              <a:t>)</a:t>
            </a:r>
            <a:r>
              <a:rPr lang="zh-CN" altLang="en-US" dirty="0"/>
              <a:t>的锂离子电池循环寿命预测方法。该方法从电压</a:t>
            </a:r>
            <a:r>
              <a:rPr lang="en-US" altLang="zh-CN" dirty="0"/>
              <a:t>-</a:t>
            </a:r>
            <a:r>
              <a:rPr lang="zh-CN" altLang="en-US" dirty="0"/>
              <a:t>容量放电曲线中提取</a:t>
            </a:r>
            <a:r>
              <a:rPr lang="en-US" altLang="zh-CN" dirty="0"/>
              <a:t>he;</a:t>
            </a:r>
            <a:r>
              <a:rPr lang="zh-CN" altLang="en-US" dirty="0"/>
              <a:t>所选</a:t>
            </a:r>
            <a:r>
              <a:rPr lang="en-US" altLang="zh-CN" dirty="0"/>
              <a:t>HIs</a:t>
            </a:r>
            <a:r>
              <a:rPr lang="zh-CN" altLang="en-US" dirty="0"/>
              <a:t>与循环寿命相关性高，易于提取。该方法将所有训练数据作为支持向量，可以充分表征电池的退化，并利用权重函数对误差变量进行加权，从而在早期预测电池循环寿命时具有较高的准确性。</a:t>
            </a:r>
            <a:endParaRPr lang="zh-CN" altLang="en-US" sz="2400" dirty="0">
              <a:latin typeface="宋体" panose="02010600030101010101" pitchFamily="2" charset="-122"/>
              <a:ea typeface="宋体" panose="02010600030101010101" pitchFamily="2" charset="-122"/>
              <a:cs typeface="Times New Roman" panose="02020603050405020304" charset="0"/>
            </a:endParaRPr>
          </a:p>
        </p:txBody>
      </p:sp>
      <p:sp>
        <p:nvSpPr>
          <p:cNvPr id="3" name="文本框 2">
            <a:extLst>
              <a:ext uri="{FF2B5EF4-FFF2-40B4-BE49-F238E27FC236}">
                <a16:creationId xmlns:a16="http://schemas.microsoft.com/office/drawing/2014/main" id="{E197F3B6-7B27-4490-9B75-DDCBF5BAF371}"/>
              </a:ext>
            </a:extLst>
          </p:cNvPr>
          <p:cNvSpPr txBox="1"/>
          <p:nvPr/>
        </p:nvSpPr>
        <p:spPr>
          <a:xfrm>
            <a:off x="992777" y="3065417"/>
            <a:ext cx="10302240" cy="1569660"/>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Times New Roman" panose="02020603050405020304" charset="0"/>
              </a:rPr>
              <a:t>补充</a:t>
            </a:r>
            <a:r>
              <a:rPr lang="en-US" altLang="zh-CN" sz="2400" dirty="0">
                <a:latin typeface="宋体" panose="02010600030101010101" pitchFamily="2" charset="-122"/>
                <a:ea typeface="宋体" panose="02010600030101010101" pitchFamily="2" charset="-122"/>
                <a:cs typeface="Times New Roman" panose="02020603050405020304" charset="0"/>
              </a:rPr>
              <a:t>HI</a:t>
            </a:r>
            <a:r>
              <a:rPr lang="zh-CN" altLang="en-US" sz="2400" dirty="0">
                <a:latin typeface="宋体" panose="02010600030101010101" pitchFamily="2" charset="-122"/>
                <a:ea typeface="宋体" panose="02010600030101010101" pitchFamily="2" charset="-122"/>
                <a:cs typeface="Times New Roman" panose="02020603050405020304" charset="0"/>
              </a:rPr>
              <a:t>：</a:t>
            </a:r>
            <a:r>
              <a:rPr lang="zh-CN" altLang="en-US" dirty="0"/>
              <a:t>第</a:t>
            </a:r>
            <a:r>
              <a:rPr lang="en-US" altLang="zh-CN" dirty="0"/>
              <a:t>10</a:t>
            </a:r>
            <a:r>
              <a:rPr lang="zh-CN" altLang="en-US" dirty="0"/>
              <a:t>次循环到第</a:t>
            </a:r>
            <a:r>
              <a:rPr lang="en-US" altLang="zh-CN" dirty="0"/>
              <a:t>100</a:t>
            </a:r>
            <a:r>
              <a:rPr lang="zh-CN" altLang="en-US" dirty="0"/>
              <a:t>次循环之间也有移位，且移位的大小随电池循环寿命的不同而不同。但这些映射似乎不像电压</a:t>
            </a:r>
            <a:r>
              <a:rPr lang="en-US" altLang="zh-CN" dirty="0"/>
              <a:t>-</a:t>
            </a:r>
            <a:r>
              <a:rPr lang="zh-CN" altLang="en-US" dirty="0"/>
              <a:t>容量放电曲线与循环寿命之间的映射那么清晰。此外，</a:t>
            </a:r>
            <a:r>
              <a:rPr lang="en-US" altLang="zh-CN" dirty="0" err="1"/>
              <a:t>dQ</a:t>
            </a:r>
            <a:r>
              <a:rPr lang="en-US" altLang="zh-CN" dirty="0"/>
              <a:t>/</a:t>
            </a:r>
            <a:r>
              <a:rPr lang="en-US" altLang="zh-CN" dirty="0" err="1"/>
              <a:t>dV</a:t>
            </a:r>
            <a:r>
              <a:rPr lang="zh-CN" altLang="en-US" dirty="0"/>
              <a:t>曲线需要在低电流下测量。</a:t>
            </a:r>
          </a:p>
          <a:p>
            <a:r>
              <a:rPr lang="zh-CN" altLang="en-US" dirty="0"/>
              <a:t>并且在使用前需要对其进行平滑处理，这使得在循环寿命预测中难以实现高效应用。因此，</a:t>
            </a:r>
            <a:r>
              <a:rPr lang="en-US" altLang="zh-CN" dirty="0" err="1"/>
              <a:t>dQ</a:t>
            </a:r>
            <a:r>
              <a:rPr lang="en-US" altLang="zh-CN" dirty="0"/>
              <a:t>/</a:t>
            </a:r>
            <a:r>
              <a:rPr lang="en-US" altLang="zh-CN" dirty="0" err="1"/>
              <a:t>dV</a:t>
            </a:r>
            <a:r>
              <a:rPr lang="zh-CN" altLang="en-US" dirty="0"/>
              <a:t>曲线不适用于</a:t>
            </a:r>
            <a:r>
              <a:rPr lang="en-US" altLang="zh-CN" dirty="0"/>
              <a:t>HI</a:t>
            </a:r>
            <a:r>
              <a:rPr lang="zh-CN" altLang="en-US" dirty="0"/>
              <a:t>的提取。</a:t>
            </a:r>
          </a:p>
        </p:txBody>
      </p:sp>
    </p:spTree>
    <p:extLst>
      <p:ext uri="{BB962C8B-B14F-4D97-AF65-F5344CB8AC3E}">
        <p14:creationId xmlns:p14="http://schemas.microsoft.com/office/powerpoint/2010/main" val="617418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C7C775A-D872-4D50-BC06-5DA49BECF2CB}"/>
              </a:ext>
            </a:extLst>
          </p:cNvPr>
          <p:cNvPicPr>
            <a:picLocks noChangeAspect="1"/>
          </p:cNvPicPr>
          <p:nvPr/>
        </p:nvPicPr>
        <p:blipFill>
          <a:blip r:embed="rId2"/>
          <a:stretch>
            <a:fillRect/>
          </a:stretch>
        </p:blipFill>
        <p:spPr>
          <a:xfrm>
            <a:off x="845139" y="1340576"/>
            <a:ext cx="7610475" cy="5448300"/>
          </a:xfrm>
          <a:prstGeom prst="rect">
            <a:avLst/>
          </a:prstGeom>
        </p:spPr>
      </p:pic>
      <p:sp>
        <p:nvSpPr>
          <p:cNvPr id="3" name="文本框 2">
            <a:extLst>
              <a:ext uri="{FF2B5EF4-FFF2-40B4-BE49-F238E27FC236}">
                <a16:creationId xmlns:a16="http://schemas.microsoft.com/office/drawing/2014/main" id="{FB9C3CF7-0637-41EF-B7D1-1F024B3E22F5}"/>
              </a:ext>
            </a:extLst>
          </p:cNvPr>
          <p:cNvSpPr txBox="1"/>
          <p:nvPr/>
        </p:nvSpPr>
        <p:spPr>
          <a:xfrm>
            <a:off x="600891" y="618309"/>
            <a:ext cx="8577943"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cs typeface="Times New Roman" panose="02020603050405020304" charset="0"/>
              </a:rPr>
              <a:t>HI</a:t>
            </a:r>
            <a:endParaRPr lang="zh-CN" altLang="en-US" sz="2400" b="1" dirty="0">
              <a:latin typeface="宋体" panose="02010600030101010101" pitchFamily="2" charset="-122"/>
              <a:ea typeface="宋体" panose="02010600030101010101" pitchFamily="2" charset="-122"/>
              <a:cs typeface="Times New Roman" panose="02020603050405020304" charset="0"/>
            </a:endParaRPr>
          </a:p>
        </p:txBody>
      </p:sp>
      <p:sp>
        <p:nvSpPr>
          <p:cNvPr id="4" name="文本框 3">
            <a:extLst>
              <a:ext uri="{FF2B5EF4-FFF2-40B4-BE49-F238E27FC236}">
                <a16:creationId xmlns:a16="http://schemas.microsoft.com/office/drawing/2014/main" id="{D225E4C2-A017-45EF-8E1C-FA5404EB9D61}"/>
              </a:ext>
            </a:extLst>
          </p:cNvPr>
          <p:cNvSpPr txBox="1"/>
          <p:nvPr/>
        </p:nvSpPr>
        <p:spPr>
          <a:xfrm>
            <a:off x="8046720" y="1471749"/>
            <a:ext cx="3300141" cy="4524315"/>
          </a:xfrm>
          <a:prstGeom prst="rect">
            <a:avLst/>
          </a:prstGeom>
          <a:noFill/>
        </p:spPr>
        <p:txBody>
          <a:bodyPr wrap="square" rtlCol="0">
            <a:spAutoFit/>
          </a:bodyPr>
          <a:lstStyle/>
          <a:p>
            <a:r>
              <a:rPr lang="zh-CN" altLang="en-US" dirty="0"/>
              <a:t>图</a:t>
            </a:r>
            <a:r>
              <a:rPr lang="en-US" altLang="zh-CN" dirty="0"/>
              <a:t>1(a)</a:t>
            </a:r>
            <a:r>
              <a:rPr lang="zh-CN" altLang="en-US" dirty="0"/>
              <a:t>和</a:t>
            </a:r>
            <a:r>
              <a:rPr lang="en-US" altLang="zh-CN" dirty="0"/>
              <a:t>(d)</a:t>
            </a:r>
            <a:r>
              <a:rPr lang="zh-CN" altLang="en-US" dirty="0"/>
              <a:t>显示了循环寿命为</a:t>
            </a:r>
            <a:r>
              <a:rPr lang="en-US" altLang="zh-CN" dirty="0"/>
              <a:t>534</a:t>
            </a:r>
            <a:r>
              <a:rPr lang="zh-CN" altLang="en-US" dirty="0"/>
              <a:t>次的电池放电数据。放电数据分别为第</a:t>
            </a:r>
            <a:r>
              <a:rPr lang="en-US" altLang="zh-CN" dirty="0"/>
              <a:t>10</a:t>
            </a:r>
            <a:r>
              <a:rPr lang="zh-CN" altLang="en-US" dirty="0"/>
              <a:t>周期、第</a:t>
            </a:r>
            <a:r>
              <a:rPr lang="en-US" altLang="zh-CN" dirty="0"/>
              <a:t>100</a:t>
            </a:r>
            <a:r>
              <a:rPr lang="zh-CN" altLang="en-US" dirty="0"/>
              <a:t>周期和第</a:t>
            </a:r>
            <a:r>
              <a:rPr lang="en-US" altLang="zh-CN" dirty="0"/>
              <a:t>534</a:t>
            </a:r>
            <a:r>
              <a:rPr lang="zh-CN" altLang="en-US" dirty="0"/>
              <a:t>周期的电压</a:t>
            </a:r>
            <a:r>
              <a:rPr lang="en-US" altLang="zh-CN" dirty="0"/>
              <a:t>-</a:t>
            </a:r>
            <a:r>
              <a:rPr lang="zh-CN" altLang="en-US" dirty="0"/>
              <a:t>容量曲线和</a:t>
            </a:r>
            <a:r>
              <a:rPr lang="en-US" altLang="zh-CN" dirty="0" err="1"/>
              <a:t>dQ</a:t>
            </a:r>
            <a:r>
              <a:rPr lang="en-US" altLang="zh-CN" dirty="0"/>
              <a:t>/</a:t>
            </a:r>
            <a:r>
              <a:rPr lang="en-US" altLang="zh-CN" dirty="0" err="1"/>
              <a:t>dV</a:t>
            </a:r>
            <a:r>
              <a:rPr lang="zh-CN" altLang="en-US" dirty="0"/>
              <a:t>曲线。</a:t>
            </a:r>
            <a:endParaRPr lang="en-US" altLang="zh-CN" dirty="0"/>
          </a:p>
          <a:p>
            <a:r>
              <a:rPr lang="zh-CN" altLang="en-US" dirty="0"/>
              <a:t>在第</a:t>
            </a:r>
            <a:r>
              <a:rPr lang="en-US" altLang="zh-CN" dirty="0"/>
              <a:t>100</a:t>
            </a:r>
            <a:r>
              <a:rPr lang="zh-CN" altLang="en-US" dirty="0"/>
              <a:t>次和第</a:t>
            </a:r>
            <a:r>
              <a:rPr lang="en-US" altLang="zh-CN" dirty="0"/>
              <a:t>10</a:t>
            </a:r>
            <a:r>
              <a:rPr lang="zh-CN" altLang="en-US" dirty="0"/>
              <a:t>次循环的电压</a:t>
            </a:r>
            <a:r>
              <a:rPr lang="en-US" altLang="zh-CN" dirty="0"/>
              <a:t>-</a:t>
            </a:r>
            <a:r>
              <a:rPr lang="zh-CN" altLang="en-US" dirty="0"/>
              <a:t>容量放电曲线时，两条曲线之间的位移越大，电池的循环寿命就越短。</a:t>
            </a:r>
            <a:endParaRPr lang="en-US" altLang="zh-CN" dirty="0"/>
          </a:p>
          <a:p>
            <a:r>
              <a:rPr lang="zh-CN" altLang="en-US" dirty="0"/>
              <a:t>换句话说，从图</a:t>
            </a:r>
            <a:r>
              <a:rPr lang="en-US" altLang="zh-CN" dirty="0"/>
              <a:t>1(a)</a:t>
            </a:r>
            <a:r>
              <a:rPr lang="zh-CN" altLang="en-US" dirty="0"/>
              <a:t>、</a:t>
            </a:r>
            <a:r>
              <a:rPr lang="en-US" altLang="zh-CN" dirty="0"/>
              <a:t>(b)</a:t>
            </a:r>
            <a:r>
              <a:rPr lang="zh-CN" altLang="en-US" dirty="0"/>
              <a:t>、</a:t>
            </a:r>
            <a:r>
              <a:rPr lang="en-US" altLang="zh-CN" dirty="0"/>
              <a:t>(c)</a:t>
            </a:r>
            <a:r>
              <a:rPr lang="zh-CN" altLang="en-US" dirty="0"/>
              <a:t>中可以看出，电压</a:t>
            </a:r>
            <a:r>
              <a:rPr lang="en-US" altLang="zh-CN" dirty="0"/>
              <a:t>-</a:t>
            </a:r>
            <a:r>
              <a:rPr lang="zh-CN" altLang="en-US" dirty="0"/>
              <a:t>容量放电曲线在第</a:t>
            </a:r>
            <a:r>
              <a:rPr lang="en-US" altLang="zh-CN" dirty="0"/>
              <a:t>10</a:t>
            </a:r>
            <a:r>
              <a:rPr lang="zh-CN" altLang="en-US" dirty="0"/>
              <a:t>次和第</a:t>
            </a:r>
            <a:r>
              <a:rPr lang="en-US" altLang="zh-CN" dirty="0"/>
              <a:t>100</a:t>
            </a:r>
            <a:r>
              <a:rPr lang="zh-CN" altLang="en-US" dirty="0"/>
              <a:t>次循环之间的面积变化越大，电池的循环寿命越短。在早期循环中，这种变化可能与电池循环寿命有关。</a:t>
            </a:r>
          </a:p>
        </p:txBody>
      </p:sp>
    </p:spTree>
    <p:extLst>
      <p:ext uri="{BB962C8B-B14F-4D97-AF65-F5344CB8AC3E}">
        <p14:creationId xmlns:p14="http://schemas.microsoft.com/office/powerpoint/2010/main" val="1672807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982AAF9-6FBC-48AC-8411-7908E62B599C}"/>
              </a:ext>
            </a:extLst>
          </p:cNvPr>
          <p:cNvPicPr>
            <a:picLocks noChangeAspect="1"/>
          </p:cNvPicPr>
          <p:nvPr/>
        </p:nvPicPr>
        <p:blipFill>
          <a:blip r:embed="rId2"/>
          <a:stretch>
            <a:fillRect/>
          </a:stretch>
        </p:blipFill>
        <p:spPr>
          <a:xfrm>
            <a:off x="867048" y="1399086"/>
            <a:ext cx="5372100" cy="3067050"/>
          </a:xfrm>
          <a:prstGeom prst="rect">
            <a:avLst/>
          </a:prstGeom>
        </p:spPr>
      </p:pic>
      <p:sp>
        <p:nvSpPr>
          <p:cNvPr id="3" name="文本框 2">
            <a:extLst>
              <a:ext uri="{FF2B5EF4-FFF2-40B4-BE49-F238E27FC236}">
                <a16:creationId xmlns:a16="http://schemas.microsoft.com/office/drawing/2014/main" id="{EABDD9B8-2C03-4C7B-8207-15810F553DEC}"/>
              </a:ext>
            </a:extLst>
          </p:cNvPr>
          <p:cNvSpPr txBox="1"/>
          <p:nvPr/>
        </p:nvSpPr>
        <p:spPr>
          <a:xfrm>
            <a:off x="600891" y="618309"/>
            <a:ext cx="8577943"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cs typeface="Times New Roman" panose="02020603050405020304" charset="0"/>
              </a:rPr>
              <a:t>HI</a:t>
            </a:r>
            <a:endParaRPr lang="zh-CN" altLang="en-US" sz="2400" b="1" dirty="0">
              <a:latin typeface="宋体" panose="02010600030101010101" pitchFamily="2" charset="-122"/>
              <a:ea typeface="宋体" panose="02010600030101010101" pitchFamily="2" charset="-122"/>
              <a:cs typeface="Times New Roman" panose="02020603050405020304" charset="0"/>
            </a:endParaRPr>
          </a:p>
        </p:txBody>
      </p:sp>
      <p:sp>
        <p:nvSpPr>
          <p:cNvPr id="4" name="矩形 3">
            <a:extLst>
              <a:ext uri="{FF2B5EF4-FFF2-40B4-BE49-F238E27FC236}">
                <a16:creationId xmlns:a16="http://schemas.microsoft.com/office/drawing/2014/main" id="{A8890268-A48D-4BC3-A384-97A9E56FD131}"/>
              </a:ext>
            </a:extLst>
          </p:cNvPr>
          <p:cNvSpPr/>
          <p:nvPr/>
        </p:nvSpPr>
        <p:spPr>
          <a:xfrm>
            <a:off x="6239148" y="1641957"/>
            <a:ext cx="3622658" cy="369332"/>
          </a:xfrm>
          <a:prstGeom prst="rect">
            <a:avLst/>
          </a:prstGeom>
        </p:spPr>
        <p:txBody>
          <a:bodyPr wrap="none">
            <a:spAutoFit/>
          </a:bodyPr>
          <a:lstStyle/>
          <a:p>
            <a:r>
              <a:rPr lang="zh-CN" altLang="en-US" dirty="0">
                <a:solidFill>
                  <a:srgbClr val="000000"/>
                </a:solidFill>
                <a:latin typeface="微软雅黑" panose="020B0503020204020204" pitchFamily="34" charset="-122"/>
                <a:ea typeface="微软雅黑" panose="020B0503020204020204" pitchFamily="34" charset="-122"/>
              </a:rPr>
              <a:t>采用</a:t>
            </a:r>
            <a:r>
              <a:rPr lang="en-US" altLang="zh-CN" dirty="0">
                <a:solidFill>
                  <a:srgbClr val="000000"/>
                </a:solidFill>
                <a:latin typeface="微软雅黑" panose="020B0503020204020204" pitchFamily="34" charset="-122"/>
                <a:ea typeface="微软雅黑" panose="020B0503020204020204" pitchFamily="34" charset="-122"/>
              </a:rPr>
              <a:t>Spearman</a:t>
            </a:r>
            <a:r>
              <a:rPr lang="zh-CN" altLang="en-US" dirty="0">
                <a:solidFill>
                  <a:srgbClr val="000000"/>
                </a:solidFill>
                <a:latin typeface="微软雅黑" panose="020B0503020204020204" pitchFamily="34" charset="-122"/>
                <a:ea typeface="微软雅黑" panose="020B0503020204020204" pitchFamily="34" charset="-122"/>
              </a:rPr>
              <a:t>相关系数来评价</a:t>
            </a:r>
            <a:r>
              <a:rPr lang="en-US" altLang="zh-CN" dirty="0">
                <a:solidFill>
                  <a:srgbClr val="000000"/>
                </a:solidFill>
                <a:latin typeface="微软雅黑" panose="020B0503020204020204" pitchFamily="34" charset="-122"/>
                <a:ea typeface="微软雅黑" panose="020B0503020204020204" pitchFamily="34" charset="-122"/>
              </a:rPr>
              <a:t>HI</a:t>
            </a:r>
            <a:endParaRPr lang="zh-CN" altLang="en-US" dirty="0"/>
          </a:p>
        </p:txBody>
      </p:sp>
      <p:pic>
        <p:nvPicPr>
          <p:cNvPr id="5" name="图片 4">
            <a:extLst>
              <a:ext uri="{FF2B5EF4-FFF2-40B4-BE49-F238E27FC236}">
                <a16:creationId xmlns:a16="http://schemas.microsoft.com/office/drawing/2014/main" id="{79AF5689-617A-470C-80F5-1F8A23AC70F9}"/>
              </a:ext>
            </a:extLst>
          </p:cNvPr>
          <p:cNvPicPr>
            <a:picLocks noChangeAspect="1"/>
          </p:cNvPicPr>
          <p:nvPr/>
        </p:nvPicPr>
        <p:blipFill>
          <a:blip r:embed="rId3"/>
          <a:stretch>
            <a:fillRect/>
          </a:stretch>
        </p:blipFill>
        <p:spPr>
          <a:xfrm>
            <a:off x="867048" y="4532402"/>
            <a:ext cx="9963150" cy="1990725"/>
          </a:xfrm>
          <a:prstGeom prst="rect">
            <a:avLst/>
          </a:prstGeom>
        </p:spPr>
      </p:pic>
      <p:sp>
        <p:nvSpPr>
          <p:cNvPr id="6" name="矩形 5">
            <a:extLst>
              <a:ext uri="{FF2B5EF4-FFF2-40B4-BE49-F238E27FC236}">
                <a16:creationId xmlns:a16="http://schemas.microsoft.com/office/drawing/2014/main" id="{DB32205F-BB77-49A1-B1C2-1BF962690E3A}"/>
              </a:ext>
            </a:extLst>
          </p:cNvPr>
          <p:cNvSpPr/>
          <p:nvPr/>
        </p:nvSpPr>
        <p:spPr>
          <a:xfrm>
            <a:off x="6153695" y="2325598"/>
            <a:ext cx="4676503" cy="1477328"/>
          </a:xfrm>
          <a:prstGeom prst="rect">
            <a:avLst/>
          </a:prstGeom>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其中，</a:t>
            </a:r>
            <a:r>
              <a:rPr lang="en-US" altLang="zh-CN" dirty="0">
                <a:solidFill>
                  <a:srgbClr val="000000"/>
                </a:solidFill>
                <a:latin typeface="微软雅黑" panose="020B0503020204020204" pitchFamily="34" charset="-122"/>
                <a:ea typeface="微软雅黑" panose="020B0503020204020204" pitchFamily="34" charset="-122"/>
              </a:rPr>
              <a:t>xi '</a:t>
            </a:r>
            <a:r>
              <a:rPr lang="zh-CN" altLang="en-US" dirty="0">
                <a:solidFill>
                  <a:srgbClr val="000000"/>
                </a:solidFill>
                <a:latin typeface="微软雅黑" panose="020B0503020204020204" pitchFamily="34" charset="-122"/>
                <a:ea typeface="微软雅黑" panose="020B0503020204020204" pitchFamily="34" charset="-122"/>
              </a:rPr>
              <a:t>为</a:t>
            </a:r>
            <a:r>
              <a:rPr lang="en-US" altLang="zh-CN" dirty="0">
                <a:solidFill>
                  <a:srgbClr val="000000"/>
                </a:solidFill>
                <a:latin typeface="微软雅黑" panose="020B0503020204020204" pitchFamily="34" charset="-122"/>
                <a:ea typeface="微软雅黑" panose="020B0503020204020204" pitchFamily="34" charset="-122"/>
              </a:rPr>
              <a:t>HIs</a:t>
            </a:r>
            <a:r>
              <a:rPr lang="zh-CN" altLang="en-US" dirty="0">
                <a:solidFill>
                  <a:srgbClr val="000000"/>
                </a:solidFill>
                <a:latin typeface="微软雅黑" panose="020B0503020204020204" pitchFamily="34" charset="-122"/>
                <a:ea typeface="微软雅黑" panose="020B0503020204020204" pitchFamily="34" charset="-122"/>
              </a:rPr>
              <a:t>的排序位置，</a:t>
            </a:r>
            <a:r>
              <a:rPr lang="en-US" altLang="zh-CN" dirty="0" err="1">
                <a:solidFill>
                  <a:srgbClr val="000000"/>
                </a:solidFill>
                <a:latin typeface="微软雅黑" panose="020B0503020204020204" pitchFamily="34" charset="-122"/>
                <a:ea typeface="微软雅黑" panose="020B0503020204020204" pitchFamily="34" charset="-122"/>
              </a:rPr>
              <a:t>yi</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为电池容量，</a:t>
            </a:r>
            <a:r>
              <a:rPr lang="en-US" altLang="zh-CN" dirty="0" err="1">
                <a:solidFill>
                  <a:srgbClr val="000000"/>
                </a:solidFill>
                <a:latin typeface="微软雅黑" panose="020B0503020204020204" pitchFamily="34" charset="-122"/>
                <a:ea typeface="微软雅黑" panose="020B0503020204020204" pitchFamily="34" charset="-122"/>
              </a:rPr>
              <a:t>yi</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为电池容量的排序位置，</a:t>
            </a:r>
            <a:r>
              <a:rPr lang="en-US" altLang="zh-CN" dirty="0">
                <a:solidFill>
                  <a:srgbClr val="000000"/>
                </a:solidFill>
                <a:latin typeface="微软雅黑" panose="020B0503020204020204" pitchFamily="34" charset="-122"/>
                <a:ea typeface="微软雅黑" panose="020B0503020204020204" pitchFamily="34" charset="-122"/>
              </a:rPr>
              <a:t>w</a:t>
            </a:r>
            <a:r>
              <a:rPr lang="zh-CN" altLang="en-US" dirty="0">
                <a:solidFill>
                  <a:srgbClr val="000000"/>
                </a:solidFill>
                <a:latin typeface="微软雅黑" panose="020B0503020204020204" pitchFamily="34" charset="-122"/>
                <a:ea typeface="微软雅黑" panose="020B0503020204020204" pitchFamily="34" charset="-122"/>
              </a:rPr>
              <a:t>为样本容量，</a:t>
            </a:r>
            <a:r>
              <a:rPr lang="en-US" altLang="zh-CN" dirty="0">
                <a:solidFill>
                  <a:srgbClr val="000000"/>
                </a:solidFill>
                <a:latin typeface="微软雅黑" panose="020B0503020204020204" pitchFamily="34" charset="-122"/>
                <a:ea typeface="微软雅黑" panose="020B0503020204020204" pitchFamily="34" charset="-122"/>
              </a:rPr>
              <a:t>di</a:t>
            </a:r>
            <a:r>
              <a:rPr lang="zh-CN" altLang="en-US" dirty="0">
                <a:solidFill>
                  <a:srgbClr val="000000"/>
                </a:solidFill>
                <a:latin typeface="微软雅黑" panose="020B0503020204020204" pitchFamily="34" charset="-122"/>
                <a:ea typeface="微软雅黑" panose="020B0503020204020204" pitchFamily="34" charset="-122"/>
              </a:rPr>
              <a:t>为排序位置的差值，</a:t>
            </a:r>
            <a:r>
              <a:rPr lang="en-US" altLang="zh-CN" dirty="0" err="1">
                <a:solidFill>
                  <a:srgbClr val="000000"/>
                </a:solidFill>
                <a:latin typeface="微软雅黑" panose="020B0503020204020204" pitchFamily="34" charset="-122"/>
                <a:ea typeface="微软雅黑" panose="020B0503020204020204" pitchFamily="34" charset="-122"/>
              </a:rPr>
              <a:t>rxy</a:t>
            </a:r>
            <a:r>
              <a:rPr lang="zh-CN" altLang="en-US" dirty="0">
                <a:solidFill>
                  <a:srgbClr val="000000"/>
                </a:solidFill>
                <a:latin typeface="微软雅黑" panose="020B0503020204020204" pitchFamily="34" charset="-122"/>
                <a:ea typeface="微软雅黑" panose="020B0503020204020204" pitchFamily="34" charset="-122"/>
              </a:rPr>
              <a:t>为斯皮尔曼相关系数的值。根据等式。</a:t>
            </a:r>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和</a:t>
            </a:r>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，可以计算</a:t>
            </a:r>
            <a:r>
              <a:rPr lang="en-US" altLang="zh-CN" dirty="0">
                <a:solidFill>
                  <a:srgbClr val="000000"/>
                </a:solidFill>
                <a:latin typeface="微软雅黑" panose="020B0503020204020204" pitchFamily="34" charset="-122"/>
                <a:ea typeface="微软雅黑" panose="020B0503020204020204" pitchFamily="34" charset="-122"/>
              </a:rPr>
              <a:t>HIs</a:t>
            </a:r>
            <a:r>
              <a:rPr lang="zh-CN" altLang="en-US" dirty="0">
                <a:solidFill>
                  <a:srgbClr val="000000"/>
                </a:solidFill>
                <a:latin typeface="微软雅黑" panose="020B0503020204020204" pitchFamily="34" charset="-122"/>
                <a:ea typeface="微软雅黑" panose="020B0503020204020204" pitchFamily="34" charset="-122"/>
              </a:rPr>
              <a:t>与电池容量之间的</a:t>
            </a:r>
            <a:r>
              <a:rPr lang="en-US" altLang="zh-CN" dirty="0">
                <a:solidFill>
                  <a:srgbClr val="000000"/>
                </a:solidFill>
                <a:latin typeface="微软雅黑" panose="020B0503020204020204" pitchFamily="34" charset="-122"/>
                <a:ea typeface="微软雅黑" panose="020B0503020204020204" pitchFamily="34" charset="-122"/>
              </a:rPr>
              <a:t>Spearman</a:t>
            </a:r>
            <a:r>
              <a:rPr lang="zh-CN" altLang="en-US" dirty="0">
                <a:solidFill>
                  <a:srgbClr val="000000"/>
                </a:solidFill>
                <a:latin typeface="微软雅黑" panose="020B0503020204020204" pitchFamily="34" charset="-122"/>
                <a:ea typeface="微软雅黑" panose="020B0503020204020204" pitchFamily="34" charset="-122"/>
              </a:rPr>
              <a:t>相关系数</a:t>
            </a:r>
            <a:endParaRPr lang="zh-CN" altLang="en-US" dirty="0"/>
          </a:p>
        </p:txBody>
      </p:sp>
    </p:spTree>
    <p:extLst>
      <p:ext uri="{BB962C8B-B14F-4D97-AF65-F5344CB8AC3E}">
        <p14:creationId xmlns:p14="http://schemas.microsoft.com/office/powerpoint/2010/main" val="3358260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52A629B-416B-47E7-9AB3-73D54AE307D7}"/>
              </a:ext>
            </a:extLst>
          </p:cNvPr>
          <p:cNvSpPr/>
          <p:nvPr/>
        </p:nvSpPr>
        <p:spPr>
          <a:xfrm>
            <a:off x="914399" y="1349830"/>
            <a:ext cx="10415451" cy="1754326"/>
          </a:xfrm>
          <a:prstGeom prst="rect">
            <a:avLst/>
          </a:prstGeom>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在第二步中，讨论了从其他周期间隔中提取的</a:t>
            </a:r>
            <a:r>
              <a:rPr lang="en-US" altLang="zh-CN" dirty="0">
                <a:solidFill>
                  <a:srgbClr val="000000"/>
                </a:solidFill>
                <a:latin typeface="微软雅黑" panose="020B0503020204020204" pitchFamily="34" charset="-122"/>
                <a:ea typeface="微软雅黑" panose="020B0503020204020204" pitchFamily="34" charset="-122"/>
              </a:rPr>
              <a:t>HI</a:t>
            </a:r>
            <a:r>
              <a:rPr lang="zh-CN" altLang="en-US" dirty="0">
                <a:solidFill>
                  <a:srgbClr val="000000"/>
                </a:solidFill>
                <a:latin typeface="微软雅黑" panose="020B0503020204020204" pitchFamily="34" charset="-122"/>
                <a:ea typeface="微软雅黑" panose="020B0503020204020204" pitchFamily="34" charset="-122"/>
              </a:rPr>
              <a:t>的相关性。电压</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容量放电曲线的面积变化在不同循环次数之间。周期间隔的改变可能导致面积的变化。因此，要确定与循环寿命相关性最高的</a:t>
            </a:r>
            <a:r>
              <a:rPr lang="en-US" altLang="zh-CN" dirty="0">
                <a:solidFill>
                  <a:srgbClr val="000000"/>
                </a:solidFill>
                <a:latin typeface="微软雅黑" panose="020B0503020204020204" pitchFamily="34" charset="-122"/>
                <a:ea typeface="微软雅黑" panose="020B0503020204020204" pitchFamily="34" charset="-122"/>
              </a:rPr>
              <a:t>ΔA(</a:t>
            </a:r>
            <a:r>
              <a:rPr lang="zh-CN" altLang="en-US" dirty="0">
                <a:solidFill>
                  <a:srgbClr val="000000"/>
                </a:solidFill>
                <a:latin typeface="微软雅黑" panose="020B0503020204020204" pitchFamily="34" charset="-122"/>
                <a:ea typeface="微软雅黑" panose="020B0503020204020204" pitchFamily="34" charset="-122"/>
              </a:rPr>
              <a:t>电压</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容量放电曲线面积变化</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，需要考虑基于不同循环间隔的相关性。如图</a:t>
            </a:r>
            <a:r>
              <a:rPr lang="en-US" altLang="zh-CN" dirty="0">
                <a:solidFill>
                  <a:srgbClr val="000000"/>
                </a:solidFill>
                <a:latin typeface="微软雅黑" panose="020B0503020204020204" pitchFamily="34" charset="-122"/>
                <a:ea typeface="微软雅黑" panose="020B0503020204020204" pitchFamily="34" charset="-122"/>
              </a:rPr>
              <a:t>4</a:t>
            </a:r>
            <a:r>
              <a:rPr lang="zh-CN" altLang="en-US" dirty="0">
                <a:solidFill>
                  <a:srgbClr val="000000"/>
                </a:solidFill>
                <a:latin typeface="微软雅黑" panose="020B0503020204020204" pitchFamily="34" charset="-122"/>
                <a:ea typeface="微软雅黑" panose="020B0503020204020204" pitchFamily="34" charset="-122"/>
              </a:rPr>
              <a:t>所示，</a:t>
            </a:r>
            <a:r>
              <a:rPr lang="en-US" altLang="zh-CN" dirty="0">
                <a:solidFill>
                  <a:srgbClr val="000000"/>
                </a:solidFill>
                <a:latin typeface="微软雅黑" panose="020B0503020204020204" pitchFamily="34" charset="-122"/>
                <a:ea typeface="微软雅黑" panose="020B0503020204020204" pitchFamily="34" charset="-122"/>
              </a:rPr>
              <a:t>ΔA</a:t>
            </a:r>
            <a:r>
              <a:rPr lang="zh-CN" altLang="en-US" dirty="0">
                <a:solidFill>
                  <a:srgbClr val="000000"/>
                </a:solidFill>
                <a:latin typeface="微软雅黑" panose="020B0503020204020204" pitchFamily="34" charset="-122"/>
                <a:ea typeface="微软雅黑" panose="020B0503020204020204" pitchFamily="34" charset="-122"/>
              </a:rPr>
              <a:t>提取过程中循环区间的变化导致相关系数的变化。为了更清楚地表明所选</a:t>
            </a:r>
            <a:r>
              <a:rPr lang="en-US" altLang="zh-CN" dirty="0">
                <a:solidFill>
                  <a:srgbClr val="000000"/>
                </a:solidFill>
                <a:latin typeface="微软雅黑" panose="020B0503020204020204" pitchFamily="34" charset="-122"/>
                <a:ea typeface="微软雅黑" panose="020B0503020204020204" pitchFamily="34" charset="-122"/>
              </a:rPr>
              <a:t>HI</a:t>
            </a:r>
            <a:r>
              <a:rPr lang="zh-CN" altLang="en-US" dirty="0">
                <a:solidFill>
                  <a:srgbClr val="000000"/>
                </a:solidFill>
                <a:latin typeface="微软雅黑" panose="020B0503020204020204" pitchFamily="34" charset="-122"/>
                <a:ea typeface="微软雅黑" panose="020B0503020204020204" pitchFamily="34" charset="-122"/>
              </a:rPr>
              <a:t>的泛化能力，我们以样本量作为参数。</a:t>
            </a:r>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dirty="0"/>
              <a:t>由图</a:t>
            </a:r>
            <a:r>
              <a:rPr lang="en-US" altLang="zh-CN" dirty="0"/>
              <a:t>4</a:t>
            </a:r>
            <a:r>
              <a:rPr lang="zh-CN" altLang="en-US" dirty="0"/>
              <a:t>可知，当样本量较小时，相关系数变化较大。且相关系数随周期间隔的变化而不稳定。当样本量为</a:t>
            </a:r>
            <a:r>
              <a:rPr lang="en-US" altLang="zh-CN" dirty="0"/>
              <a:t>&gt;35</a:t>
            </a:r>
            <a:r>
              <a:rPr lang="zh-CN" altLang="en-US" dirty="0"/>
              <a:t>时，从周期间隔</a:t>
            </a:r>
            <a:r>
              <a:rPr lang="en-US" altLang="zh-CN" dirty="0"/>
              <a:t>100</a:t>
            </a:r>
            <a:r>
              <a:rPr lang="zh-CN" altLang="en-US" dirty="0"/>
              <a:t>开始，周期间隔越宽，</a:t>
            </a:r>
            <a:r>
              <a:rPr lang="en-US" altLang="zh-CN" dirty="0"/>
              <a:t>ΔA</a:t>
            </a:r>
            <a:r>
              <a:rPr lang="zh-CN" altLang="en-US" dirty="0"/>
              <a:t>与周期寿命的相关性越高。相关系数变得更加稳定。</a:t>
            </a:r>
          </a:p>
        </p:txBody>
      </p:sp>
      <p:pic>
        <p:nvPicPr>
          <p:cNvPr id="3" name="图片 2">
            <a:extLst>
              <a:ext uri="{FF2B5EF4-FFF2-40B4-BE49-F238E27FC236}">
                <a16:creationId xmlns:a16="http://schemas.microsoft.com/office/drawing/2014/main" id="{A0227639-292A-4CF3-88D6-59C0EC097A07}"/>
              </a:ext>
            </a:extLst>
          </p:cNvPr>
          <p:cNvPicPr>
            <a:picLocks noChangeAspect="1"/>
          </p:cNvPicPr>
          <p:nvPr/>
        </p:nvPicPr>
        <p:blipFill>
          <a:blip r:embed="rId2"/>
          <a:stretch>
            <a:fillRect/>
          </a:stretch>
        </p:blipFill>
        <p:spPr>
          <a:xfrm>
            <a:off x="914399" y="3239318"/>
            <a:ext cx="5229225" cy="3295650"/>
          </a:xfrm>
          <a:prstGeom prst="rect">
            <a:avLst/>
          </a:prstGeom>
        </p:spPr>
      </p:pic>
      <p:sp>
        <p:nvSpPr>
          <p:cNvPr id="4" name="文本框 3">
            <a:extLst>
              <a:ext uri="{FF2B5EF4-FFF2-40B4-BE49-F238E27FC236}">
                <a16:creationId xmlns:a16="http://schemas.microsoft.com/office/drawing/2014/main" id="{326AF7CC-EE5F-42B5-B5D6-5B9F3F4246F3}"/>
              </a:ext>
            </a:extLst>
          </p:cNvPr>
          <p:cNvSpPr txBox="1"/>
          <p:nvPr/>
        </p:nvSpPr>
        <p:spPr>
          <a:xfrm>
            <a:off x="6143624" y="3429000"/>
            <a:ext cx="5229225" cy="2031325"/>
          </a:xfrm>
          <a:prstGeom prst="rect">
            <a:avLst/>
          </a:prstGeom>
          <a:noFill/>
        </p:spPr>
        <p:txBody>
          <a:bodyPr wrap="square" rtlCol="0">
            <a:spAutoFit/>
          </a:bodyPr>
          <a:lstStyle/>
          <a:p>
            <a:r>
              <a:rPr lang="en-US" altLang="zh-CN" dirty="0"/>
              <a:t>ΔA10-200</a:t>
            </a:r>
            <a:r>
              <a:rPr lang="zh-CN" altLang="en-US" dirty="0"/>
              <a:t>与循环寿命更相关。虽然</a:t>
            </a:r>
            <a:r>
              <a:rPr lang="en-US" altLang="zh-CN" dirty="0"/>
              <a:t>ΔA10-200</a:t>
            </a:r>
            <a:r>
              <a:rPr lang="zh-CN" altLang="en-US" dirty="0"/>
              <a:t>提取自</a:t>
            </a:r>
            <a:r>
              <a:rPr lang="en-US" altLang="zh-CN" dirty="0"/>
              <a:t>200</a:t>
            </a:r>
            <a:r>
              <a:rPr lang="zh-CN" altLang="en-US" dirty="0"/>
              <a:t>初循环数据，对于循环寿命较短的电池不作为早循环数据，但对于循环寿命较长的电池，</a:t>
            </a:r>
            <a:r>
              <a:rPr lang="en-US" altLang="zh-CN" dirty="0"/>
              <a:t>200</a:t>
            </a:r>
            <a:r>
              <a:rPr lang="zh-CN" altLang="en-US" dirty="0"/>
              <a:t>初循环数据仍然可以算作早循环数据。因此，本文将分别讨论使用</a:t>
            </a:r>
            <a:r>
              <a:rPr lang="en-US" altLang="zh-CN" dirty="0"/>
              <a:t>ΔA10-100</a:t>
            </a:r>
            <a:r>
              <a:rPr lang="zh-CN" altLang="en-US" dirty="0"/>
              <a:t>和</a:t>
            </a:r>
            <a:r>
              <a:rPr lang="en-US" altLang="zh-CN" dirty="0"/>
              <a:t>ΔA10-200</a:t>
            </a:r>
            <a:r>
              <a:rPr lang="zh-CN" altLang="en-US" dirty="0"/>
              <a:t>作为</a:t>
            </a:r>
            <a:r>
              <a:rPr lang="en-US" altLang="zh-CN" dirty="0"/>
              <a:t>HI</a:t>
            </a:r>
            <a:r>
              <a:rPr lang="zh-CN" altLang="en-US" dirty="0"/>
              <a:t>来预测电池循环寿命。第</a:t>
            </a:r>
            <a:r>
              <a:rPr lang="en-US" altLang="zh-CN" dirty="0"/>
              <a:t>4</a:t>
            </a:r>
            <a:r>
              <a:rPr lang="zh-CN" altLang="en-US" dirty="0"/>
              <a:t>节将分析</a:t>
            </a:r>
            <a:r>
              <a:rPr lang="en-US" altLang="zh-CN" dirty="0"/>
              <a:t>ΔA10-100</a:t>
            </a:r>
            <a:r>
              <a:rPr lang="zh-CN" altLang="en-US" dirty="0"/>
              <a:t>和</a:t>
            </a:r>
            <a:r>
              <a:rPr lang="en-US" altLang="zh-CN" dirty="0"/>
              <a:t>ΔA10-200</a:t>
            </a:r>
            <a:r>
              <a:rPr lang="zh-CN" altLang="en-US" dirty="0"/>
              <a:t>作为</a:t>
            </a:r>
            <a:r>
              <a:rPr lang="en-US" altLang="zh-CN" dirty="0"/>
              <a:t>HI</a:t>
            </a:r>
            <a:r>
              <a:rPr lang="zh-CN" altLang="en-US" dirty="0"/>
              <a:t>的预测结果，这对实际应用至关重要。</a:t>
            </a:r>
            <a:endParaRPr lang="zh-CN" altLang="en-US" sz="2400" dirty="0">
              <a:latin typeface="宋体" panose="02010600030101010101" pitchFamily="2" charset="-122"/>
              <a:ea typeface="宋体" panose="02010600030101010101" pitchFamily="2" charset="-122"/>
              <a:cs typeface="Times New Roman" panose="02020603050405020304" charset="0"/>
            </a:endParaRPr>
          </a:p>
        </p:txBody>
      </p:sp>
    </p:spTree>
    <p:extLst>
      <p:ext uri="{BB962C8B-B14F-4D97-AF65-F5344CB8AC3E}">
        <p14:creationId xmlns:p14="http://schemas.microsoft.com/office/powerpoint/2010/main" val="1138435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2E5A38A-3B92-47D3-A887-4330459B8945}"/>
              </a:ext>
            </a:extLst>
          </p:cNvPr>
          <p:cNvPicPr>
            <a:picLocks noChangeAspect="1"/>
          </p:cNvPicPr>
          <p:nvPr/>
        </p:nvPicPr>
        <p:blipFill rotWithShape="1">
          <a:blip r:embed="rId2"/>
          <a:srcRect l="1491" t="4044" r="3761" b="3909"/>
          <a:stretch/>
        </p:blipFill>
        <p:spPr>
          <a:xfrm>
            <a:off x="943099" y="1541144"/>
            <a:ext cx="5152901" cy="3621884"/>
          </a:xfrm>
          <a:prstGeom prst="rect">
            <a:avLst/>
          </a:prstGeom>
        </p:spPr>
      </p:pic>
      <p:pic>
        <p:nvPicPr>
          <p:cNvPr id="3" name="图片 2">
            <a:extLst>
              <a:ext uri="{FF2B5EF4-FFF2-40B4-BE49-F238E27FC236}">
                <a16:creationId xmlns:a16="http://schemas.microsoft.com/office/drawing/2014/main" id="{CAD047C2-6973-4EC3-9C61-3933DCD9B54B}"/>
              </a:ext>
            </a:extLst>
          </p:cNvPr>
          <p:cNvPicPr>
            <a:picLocks noChangeAspect="1"/>
          </p:cNvPicPr>
          <p:nvPr/>
        </p:nvPicPr>
        <p:blipFill rotWithShape="1">
          <a:blip r:embed="rId3"/>
          <a:srcRect l="1691" t="2538" r="1470"/>
          <a:stretch/>
        </p:blipFill>
        <p:spPr>
          <a:xfrm>
            <a:off x="6096000" y="1541144"/>
            <a:ext cx="4990011" cy="3539367"/>
          </a:xfrm>
          <a:prstGeom prst="rect">
            <a:avLst/>
          </a:prstGeom>
        </p:spPr>
      </p:pic>
      <p:pic>
        <p:nvPicPr>
          <p:cNvPr id="4" name="图片 3">
            <a:extLst>
              <a:ext uri="{FF2B5EF4-FFF2-40B4-BE49-F238E27FC236}">
                <a16:creationId xmlns:a16="http://schemas.microsoft.com/office/drawing/2014/main" id="{366E3104-F78B-4219-BFE9-EA27EBADFEB0}"/>
              </a:ext>
            </a:extLst>
          </p:cNvPr>
          <p:cNvPicPr>
            <a:picLocks noChangeAspect="1"/>
          </p:cNvPicPr>
          <p:nvPr/>
        </p:nvPicPr>
        <p:blipFill>
          <a:blip r:embed="rId4"/>
          <a:stretch>
            <a:fillRect/>
          </a:stretch>
        </p:blipFill>
        <p:spPr>
          <a:xfrm>
            <a:off x="943099" y="5257800"/>
            <a:ext cx="6086475" cy="1600200"/>
          </a:xfrm>
          <a:prstGeom prst="rect">
            <a:avLst/>
          </a:prstGeom>
        </p:spPr>
      </p:pic>
    </p:spTree>
    <p:extLst>
      <p:ext uri="{BB962C8B-B14F-4D97-AF65-F5344CB8AC3E}">
        <p14:creationId xmlns:p14="http://schemas.microsoft.com/office/powerpoint/2010/main" val="2758438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1253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970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7016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NmMjNjYjIxNjIxYjA5ODk5MTE5NGIwODBhZGE3MjEifQ=="/>
  <p:tag name="KSO_WPP_MARK_KEY" val="37a53858-9e2f-4580-afbe-ea04600379f5"/>
</p:tagLst>
</file>

<file path=ppt/theme/theme1.xml><?xml version="1.0" encoding="utf-8"?>
<a:theme xmlns:a="http://schemas.openxmlformats.org/drawingml/2006/main" name="dhucour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zh-CN" altLang="en-US" sz="2400">
            <a:latin typeface="宋体" panose="02010600030101010101" pitchFamily="2" charset="-122"/>
            <a:ea typeface="宋体" panose="02010600030101010101" pitchFamily="2" charset="-122"/>
            <a:cs typeface="Times New Roman" panose="0202060305040502030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dhucourse</Template>
  <TotalTime>421</TotalTime>
  <Words>825</Words>
  <Application>Microsoft Office PowerPoint</Application>
  <PresentationFormat>宽屏</PresentationFormat>
  <Paragraphs>15</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等线 Light</vt:lpstr>
      <vt:lpstr>宋体</vt:lpstr>
      <vt:lpstr>微软雅黑</vt:lpstr>
      <vt:lpstr>Arial</vt:lpstr>
      <vt:lpstr>Times New Roman</vt:lpstr>
      <vt:lpstr>dhucourse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Bo</dc:creator>
  <cp:lastModifiedBy>Lenovo</cp:lastModifiedBy>
  <cp:revision>615</cp:revision>
  <dcterms:created xsi:type="dcterms:W3CDTF">2020-05-07T06:59:00Z</dcterms:created>
  <dcterms:modified xsi:type="dcterms:W3CDTF">2023-03-01T08:23:51Z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0BA66F4F4ABE4302B0E16CF718EF3BCA</vt:lpwstr>
  </property>
  <property fmtid="{D5CDD505-2E9C-101B-9397-08002B2CF9AE}" pid="3" name="KSOProductBuildVer">
    <vt:lpwstr>2052-11.1.0.12598</vt:lpwstr>
  </property>
</Properties>
</file>