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408" r:id="rId3"/>
    <p:sldId id="278" r:id="rId4"/>
    <p:sldId id="281" r:id="rId5"/>
    <p:sldId id="306" r:id="rId6"/>
    <p:sldId id="410" r:id="rId7"/>
    <p:sldId id="307" r:id="rId8"/>
    <p:sldId id="309" r:id="rId9"/>
    <p:sldId id="407" r:id="rId10"/>
    <p:sldId id="297" r:id="rId11"/>
    <p:sldId id="411" r:id="rId12"/>
    <p:sldId id="409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16CC3-452A-EF6B-136D-53FE12A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6" y="767094"/>
            <a:ext cx="1071675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latin typeface="+mn-ea"/>
              </a:rPr>
              <a:t>特征选择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算法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方差阈值法（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Variance Threshold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）：该方法通过计算特征的方差，选择方差大于某个阈值的特征。这对于去除低方差特征很有用，因为它们通常包含很少信息。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相关系数法（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Correlation-based Feature Selection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）：该方法通过计算特征与目标变量之间的相关性来选择特征。选择与目标变量相关性高于某一阈值的特征。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互信息法（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Mutual Information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）：互信息衡量了特征与目标变量之间的信息依赖性。选择互信息大于某一阈值的特征。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递归特征消除（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Recursive Feature Elimination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，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RFE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RFE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是一种递归的方法，从所有特征开始，每次移除对模型性能影响最小的特征，直到达到所需的特征数或性能不再提高。</a:t>
            </a:r>
            <a:endParaRPr lang="en-US" altLang="zh-CN" i="0" dirty="0">
              <a:solidFill>
                <a:srgbClr val="374151"/>
              </a:solidFill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树模型特征重要性（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Tree-based Feature Importance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）：决策树和随机森林等树模型可以提供每个特征的重要性分数，可以根据重要性分数选择特征。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互信息最大化（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Maximizing Mutual Information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）：一种用于选择特征的启发式算法，旨在最大化特征与目标变量之间的互信息。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基于学习模型的特征选择（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Model-based Feature Selection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）：训练一个学习模型，然后使用模型的性能和特征的权重来选择特征。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递归特征加入（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Recursive Feature Addition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）：与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RFE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相反，该方法从一个空特征集开始，逐步添加对模型性能有益的特征。</a:t>
            </a:r>
          </a:p>
        </p:txBody>
      </p:sp>
    </p:spTree>
    <p:extLst>
      <p:ext uri="{BB962C8B-B14F-4D97-AF65-F5344CB8AC3E}">
        <p14:creationId xmlns:p14="http://schemas.microsoft.com/office/powerpoint/2010/main" val="188573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37859A-EA34-4938-A18D-254CAA54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0" y="443884"/>
            <a:ext cx="3379580" cy="28489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2EC854-06BC-4084-BFAB-D5B1797B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00" y="522996"/>
            <a:ext cx="3285733" cy="27698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E9C9D5-63C0-486B-9E2D-A2C95F04A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938" y="551525"/>
            <a:ext cx="3124199" cy="2633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BA99E9-2923-40EB-ADBC-E35B0959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14" y="3942449"/>
            <a:ext cx="3458592" cy="29155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8C466A-D14D-41DB-B532-DCCB87574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455" y="4162840"/>
            <a:ext cx="3285733" cy="27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B32DC3-12D1-D6D5-6802-4EF1CC0C4E6F}"/>
              </a:ext>
            </a:extLst>
          </p:cNvPr>
          <p:cNvSpPr txBox="1"/>
          <p:nvPr/>
        </p:nvSpPr>
        <p:spPr>
          <a:xfrm>
            <a:off x="1023115" y="305942"/>
            <a:ext cx="9794514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实验结果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BA0870-B859-5DDB-2348-ED5792C8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2352136"/>
            <a:ext cx="10207334" cy="1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3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135990" y="592585"/>
            <a:ext cx="10758019" cy="5169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441907" y="2163266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113209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113209" y="21993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089865" y="372637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052753" y="2752544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007251" y="2718966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190046" y="3351132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1385738" y="2759870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1395068" y="1387643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011816" y="3284108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15386" y="3191274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5745349" y="4197217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214069" y="3922743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009223" y="3979641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6733537" y="4223760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7632464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061104" y="3975613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8744731" y="3969810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8564751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285267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9547760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9831015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7950781" y="1410453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189158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214069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5809337" y="4566951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352104" y="4579312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072869" y="1515873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360255" y="2215808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3452827" y="903923"/>
            <a:ext cx="6718187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427375" y="1287388"/>
            <a:ext cx="2574914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3502935" y="2414104"/>
            <a:ext cx="458486" cy="97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422221" y="277526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97F3E3A-8028-42A9-9C51-382B1562E90A}"/>
              </a:ext>
            </a:extLst>
          </p:cNvPr>
          <p:cNvSpPr/>
          <p:nvPr/>
        </p:nvSpPr>
        <p:spPr>
          <a:xfrm>
            <a:off x="2420685" y="305667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A7248B8-B6E4-4513-8D7F-38861ED0234A}"/>
              </a:ext>
            </a:extLst>
          </p:cNvPr>
          <p:cNvSpPr/>
          <p:nvPr/>
        </p:nvSpPr>
        <p:spPr>
          <a:xfrm>
            <a:off x="2420685" y="336902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DCDBDD-E845-4192-8336-E4A0EA861AC2}"/>
              </a:ext>
            </a:extLst>
          </p:cNvPr>
          <p:cNvSpPr/>
          <p:nvPr/>
        </p:nvSpPr>
        <p:spPr>
          <a:xfrm>
            <a:off x="4378833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Nhi1</a:t>
            </a:r>
            <a:endParaRPr lang="zh-CN" altLang="en-US" sz="11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A6A47B4-AB31-4E2D-B775-8307F58223D3}"/>
              </a:ext>
            </a:extLst>
          </p:cNvPr>
          <p:cNvSpPr/>
          <p:nvPr/>
        </p:nvSpPr>
        <p:spPr>
          <a:xfrm>
            <a:off x="4402177" y="219875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5BAFA6E-55AD-4BD2-A276-EC40735ACB51}"/>
              </a:ext>
            </a:extLst>
          </p:cNvPr>
          <p:cNvSpPr/>
          <p:nvPr/>
        </p:nvSpPr>
        <p:spPr>
          <a:xfrm>
            <a:off x="4378833" y="372576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NhiM</a:t>
            </a:r>
            <a:endParaRPr lang="zh-CN" altLang="en-US" sz="11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A6D23A4-AA8D-4CE8-9A3E-65329D529366}"/>
              </a:ext>
            </a:extLst>
          </p:cNvPr>
          <p:cNvSpPr/>
          <p:nvPr/>
        </p:nvSpPr>
        <p:spPr>
          <a:xfrm>
            <a:off x="4711189" y="277465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B9708-AD24-46B0-B1A2-8C806C4E45FA}"/>
              </a:ext>
            </a:extLst>
          </p:cNvPr>
          <p:cNvSpPr/>
          <p:nvPr/>
        </p:nvSpPr>
        <p:spPr>
          <a:xfrm>
            <a:off x="4709653" y="305606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D66F065-6620-491F-BB02-9514C256481D}"/>
              </a:ext>
            </a:extLst>
          </p:cNvPr>
          <p:cNvSpPr/>
          <p:nvPr/>
        </p:nvSpPr>
        <p:spPr>
          <a:xfrm>
            <a:off x="4709653" y="336841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0B01E458-4673-4C03-AB26-31E810109A38}"/>
              </a:ext>
            </a:extLst>
          </p:cNvPr>
          <p:cNvSpPr/>
          <p:nvPr/>
        </p:nvSpPr>
        <p:spPr>
          <a:xfrm>
            <a:off x="5214365" y="2730323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5940359" y="2006021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7603758" y="3346428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AC660-141E-4BAD-93F2-6FF182D3FF5C}"/>
              </a:ext>
            </a:extLst>
          </p:cNvPr>
          <p:cNvSpPr txBox="1"/>
          <p:nvPr/>
        </p:nvSpPr>
        <p:spPr>
          <a:xfrm>
            <a:off x="893952" y="1818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权重，阈值</a:t>
            </a:r>
          </a:p>
        </p:txBody>
      </p:sp>
    </p:spTree>
    <p:extLst>
      <p:ext uri="{BB962C8B-B14F-4D97-AF65-F5344CB8AC3E}">
        <p14:creationId xmlns:p14="http://schemas.microsoft.com/office/powerpoint/2010/main" val="4866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16CC3-452A-EF6B-136D-53FE12A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09" y="324661"/>
            <a:ext cx="10716758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Relief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F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算法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从训练集D中随机选择一个样本R, 然后从和R同类的样本中寻找k最近邻样本H，从和R不同类的样本中寻找k最近邻样本M， 最后按照公式更新特征权重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算法: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   1.置0所有特征权重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   2.For i=1 to m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   2.1 随机选择一个样本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   2.2 从同类中找到R的k最近邻样本H，从不同类中找到R的k最近邻样本M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   2.3 for i=1 to N 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    2.4 对W进行排序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3322D-E34C-28E6-D72F-05B3BFFC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3" y="3582680"/>
            <a:ext cx="5918662" cy="30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58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444050" y="499325"/>
            <a:ext cx="9206651" cy="360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随机森林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集成学习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决策树构建：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特征选择、树的生成、剪枝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9AB553-EBA4-2533-AC08-AE631E8B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66" y="1084924"/>
            <a:ext cx="4954237" cy="1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7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023115" y="305942"/>
                <a:ext cx="9794514" cy="508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+mn-ea"/>
                  </a:rPr>
                  <a:t>特征递归消除</a:t>
                </a:r>
                <a:endParaRPr lang="en-US" altLang="zh-CN" sz="28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一个好的特征排序标准不一定是一个好的特征子集排序标准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当一次删除几个特征时，它们就变得不是最优的，而这对于获得一个小的特征子集是必要的递归特征消除</a:t>
                </a:r>
                <a:r>
                  <a:rPr lang="en-US" altLang="zh-CN" dirty="0">
                    <a:latin typeface="+mn-ea"/>
                  </a:rPr>
                  <a:t>(Recursive Feature Elimination):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1)</a:t>
                </a:r>
                <a:r>
                  <a:rPr lang="zh-CN" altLang="en-US" dirty="0">
                    <a:latin typeface="+mn-ea"/>
                  </a:rPr>
                  <a:t>训练分类器（优化权重和对应的损失函数）</a:t>
                </a:r>
                <a:r>
                  <a:rPr lang="en-US" altLang="zh-CN" dirty="0">
                    <a:latin typeface="+mn-ea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2)</a:t>
                </a:r>
                <a:r>
                  <a:rPr lang="zh-CN" altLang="en-US" dirty="0">
                    <a:latin typeface="+mn-ea"/>
                  </a:rPr>
                  <a:t>计算所有特征的排序标准（成本函数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zh-CN" altLang="en-US" dirty="0">
                    <a:latin typeface="+mn-ea"/>
                  </a:rPr>
                  <a:t>）；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3)</a:t>
                </a:r>
                <a:r>
                  <a:rPr lang="zh-CN" altLang="en-US" dirty="0">
                    <a:latin typeface="+mn-ea"/>
                  </a:rPr>
                  <a:t>通过最小排序标准来删掉特征。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这个迭代流程是反向特征消除（</a:t>
                </a:r>
                <a:r>
                  <a:rPr lang="en-US" altLang="zh-CN" dirty="0">
                    <a:latin typeface="+mn-ea"/>
                  </a:rPr>
                  <a:t>backward feature elimination</a:t>
                </a:r>
                <a:r>
                  <a:rPr lang="zh-CN" altLang="en-US" dirty="0">
                    <a:latin typeface="+mn-ea"/>
                  </a:rPr>
                  <a:t>）的一个实例。由于计算的原因，一次删除几个特征可能更有效，但代价是可能的分类性能下降。在这种情况下，该方法生成特征子集排名，而不是特征排名。特征子集是嵌套的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1 ⊂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2 ⊂ … ⊂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15" y="305942"/>
                <a:ext cx="9794514" cy="5081391"/>
              </a:xfrm>
              <a:prstGeom prst="rect">
                <a:avLst/>
              </a:prstGeom>
              <a:blipFill>
                <a:blip r:embed="rId2"/>
                <a:stretch>
                  <a:fillRect l="-1307" r="-498" b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80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023115" y="305942"/>
            <a:ext cx="9794514" cy="342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特征递归消除</a:t>
            </a:r>
            <a:r>
              <a:rPr lang="en-US" altLang="zh-CN" sz="2800" b="1" dirty="0">
                <a:latin typeface="+mn-ea"/>
              </a:rPr>
              <a:t>+</a:t>
            </a:r>
            <a:r>
              <a:rPr lang="zh-CN" altLang="en-US" sz="2800" b="1" dirty="0">
                <a:latin typeface="+mn-ea"/>
              </a:rPr>
              <a:t>随机森林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一个好的特征排序标准不一定是一个好的特征子集排序标准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当一次删除几个特征时，它们就变得不是最优的，而这对于获得一个小的特征子集是必要的递归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特征消除</a:t>
            </a:r>
            <a:r>
              <a:rPr lang="en-US" altLang="zh-CN" dirty="0">
                <a:latin typeface="+mn-ea"/>
              </a:rPr>
              <a:t>(Recursive Feature Elimination):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分类器使用的是随机森林算法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8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7886AC-192A-F23A-9EB9-89F45049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32" y="2270934"/>
            <a:ext cx="9944100" cy="1695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B32DC3-12D1-D6D5-6802-4EF1CC0C4E6F}"/>
              </a:ext>
            </a:extLst>
          </p:cNvPr>
          <p:cNvSpPr txBox="1"/>
          <p:nvPr/>
        </p:nvSpPr>
        <p:spPr>
          <a:xfrm>
            <a:off x="1023115" y="305942"/>
            <a:ext cx="9794514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实验结果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633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小波分析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55B89F-60C5-1D01-EB85-D257B11C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385628"/>
            <a:ext cx="10278334" cy="42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023115" y="305942"/>
            <a:ext cx="9794514" cy="591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季节性分解算法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一种时间序列分析方法，旨在将时间序列数据拆分成三个主要成分：趋势（</a:t>
            </a:r>
            <a:r>
              <a:rPr lang="en-US" altLang="zh-CN" dirty="0">
                <a:latin typeface="+mn-ea"/>
              </a:rPr>
              <a:t>Trend</a:t>
            </a:r>
            <a:r>
              <a:rPr lang="zh-CN" altLang="en-US" dirty="0">
                <a:latin typeface="+mn-ea"/>
              </a:rPr>
              <a:t>）、季节性（</a:t>
            </a:r>
            <a:r>
              <a:rPr lang="en-US" altLang="zh-CN" dirty="0">
                <a:latin typeface="+mn-ea"/>
              </a:rPr>
              <a:t>Seasonal</a:t>
            </a:r>
            <a:r>
              <a:rPr lang="zh-CN" altLang="en-US" dirty="0">
                <a:latin typeface="+mn-ea"/>
              </a:rPr>
              <a:t>），和残差（</a:t>
            </a:r>
            <a:r>
              <a:rPr lang="en-US" altLang="zh-CN" dirty="0">
                <a:latin typeface="+mn-ea"/>
              </a:rPr>
              <a:t>Residual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数据预处理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首先，对原始时间序列数据进行预处理，包括去除异常值、平滑处理等，以提高数据的准确性和稳定性。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季节因素提取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利用统计方法或回归分析等技术，从时间序列数据中提取出季节性因素。这可以通过计算每个季节的平均值、最大值或最小值来实现。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趋势分析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通过拟合趋势线，计算长期趋势的变化。常用的趋势分析方法包括线性回归、移动平均等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随机波动分析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将原始数据减去季节因素和趋势因素，得到随机波动项。随机波动项代表了除去季节性和趋势性后的剩余部分，可能包含噪声或其他不可预测的因素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632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放电容量曲线差的方差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893</Words>
  <Application>Microsoft Office PowerPoint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JetBrains Mono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88</cp:revision>
  <dcterms:created xsi:type="dcterms:W3CDTF">2023-10-25T03:20:52Z</dcterms:created>
  <dcterms:modified xsi:type="dcterms:W3CDTF">2023-11-07T11:56:02Z</dcterms:modified>
</cp:coreProperties>
</file>