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491" r:id="rId2"/>
    <p:sldId id="522" r:id="rId3"/>
    <p:sldId id="523" r:id="rId4"/>
    <p:sldId id="524" r:id="rId5"/>
    <p:sldId id="525" r:id="rId6"/>
    <p:sldId id="526" r:id="rId7"/>
    <p:sldId id="527" r:id="rId8"/>
    <p:sldId id="529" r:id="rId9"/>
    <p:sldId id="535" r:id="rId10"/>
    <p:sldId id="536" r:id="rId11"/>
    <p:sldId id="537" r:id="rId12"/>
    <p:sldId id="538" r:id="rId13"/>
    <p:sldId id="539" r:id="rId14"/>
    <p:sldId id="540" r:id="rId15"/>
    <p:sldId id="541" r:id="rId16"/>
    <p:sldId id="530" r:id="rId17"/>
    <p:sldId id="533" r:id="rId18"/>
    <p:sldId id="531" r:id="rId19"/>
    <p:sldId id="534" r:id="rId20"/>
    <p:sldId id="532" r:id="rId21"/>
  </p:sldIdLst>
  <p:sldSz cx="10045700" cy="644525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030">
          <p15:clr>
            <a:srgbClr val="A4A3A4"/>
          </p15:clr>
        </p15:guide>
        <p15:guide id="2" pos="31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139E4"/>
    <a:srgbClr val="FF6600"/>
    <a:srgbClr val="F9B9EB"/>
    <a:srgbClr val="B85250"/>
    <a:srgbClr val="66FFFF"/>
    <a:srgbClr val="F6CAD4"/>
    <a:srgbClr val="FFFF66"/>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644" autoAdjust="0"/>
  </p:normalViewPr>
  <p:slideViewPr>
    <p:cSldViewPr>
      <p:cViewPr varScale="1">
        <p:scale>
          <a:sx n="84" d="100"/>
          <a:sy n="84" d="100"/>
        </p:scale>
        <p:origin x="1114" y="58"/>
      </p:cViewPr>
      <p:guideLst>
        <p:guide orient="horz" pos="2030"/>
        <p:guide pos="3164"/>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6/7/2023</a:t>
            </a:fld>
            <a:endParaRPr lang="en-US"/>
          </a:p>
        </p:txBody>
      </p:sp>
      <p:sp>
        <p:nvSpPr>
          <p:cNvPr id="4" name="Slide Image Placeholder 3"/>
          <p:cNvSpPr>
            <a:spLocks noGrp="1" noRot="1" noChangeAspect="1"/>
          </p:cNvSpPr>
          <p:nvPr>
            <p:ph type="sldImg" idx="2"/>
          </p:nvPr>
        </p:nvSpPr>
        <p:spPr>
          <a:xfrm>
            <a:off x="757238" y="685800"/>
            <a:ext cx="5343525"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7238" y="685800"/>
            <a:ext cx="53435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3"/>
            <a:ext cx="6027420" cy="859367"/>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86001" y="1289053"/>
            <a:ext cx="8957417" cy="444006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7199418" y="214841"/>
            <a:ext cx="2260282" cy="596782"/>
          </a:xfrm>
          <a:prstGeom prst="rect">
            <a:avLst/>
          </a:prstGeom>
          <a:noFill/>
          <a:ln w="9525">
            <a:noFill/>
            <a:miter lim="800000"/>
            <a:headEnd/>
            <a:tailEnd/>
          </a:ln>
        </p:spPr>
      </p:pic>
      <p:grpSp>
        <p:nvGrpSpPr>
          <p:cNvPr id="5" name="Group 7"/>
          <p:cNvGrpSpPr/>
          <p:nvPr userDrawn="1"/>
        </p:nvGrpSpPr>
        <p:grpSpPr bwMode="auto">
          <a:xfrm>
            <a:off x="6752944" y="4"/>
            <a:ext cx="3292756" cy="823559"/>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7199421" y="214843"/>
            <a:ext cx="2110294" cy="57291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 y="2"/>
            <a:ext cx="7115703" cy="787753"/>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502287" y="1289052"/>
            <a:ext cx="9041131" cy="4253567"/>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288" y="5973796"/>
            <a:ext cx="2343997" cy="343149"/>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endParaRPr lang="en-US" dirty="0"/>
          </a:p>
        </p:txBody>
      </p:sp>
      <p:sp>
        <p:nvSpPr>
          <p:cNvPr id="5" name="Footer Placeholder 4"/>
          <p:cNvSpPr>
            <a:spLocks noGrp="1"/>
          </p:cNvSpPr>
          <p:nvPr>
            <p:ph type="ftr" sz="quarter" idx="3"/>
          </p:nvPr>
        </p:nvSpPr>
        <p:spPr>
          <a:xfrm>
            <a:off x="3432282" y="5973796"/>
            <a:ext cx="3181138" cy="343149"/>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endParaRPr lang="en-US" dirty="0"/>
          </a:p>
        </p:txBody>
      </p:sp>
      <p:sp>
        <p:nvSpPr>
          <p:cNvPr id="6" name="Slide Number Placeholder 5"/>
          <p:cNvSpPr>
            <a:spLocks noGrp="1"/>
          </p:cNvSpPr>
          <p:nvPr>
            <p:ph type="sldNum" sz="quarter" idx="4"/>
          </p:nvPr>
        </p:nvSpPr>
        <p:spPr>
          <a:xfrm>
            <a:off x="7199422" y="5973796"/>
            <a:ext cx="2343997" cy="343149"/>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775DC763-8AAC-4A07-A453-38B55A3783BD}" type="slidenum">
              <a:rPr lang="en-US" smtClean="0"/>
              <a:t>‹#›</a:t>
            </a:fld>
            <a:endParaRPr lang="en-US"/>
          </a:p>
        </p:txBody>
      </p:sp>
      <p:sp>
        <p:nvSpPr>
          <p:cNvPr id="1031" name="Rectangle 11"/>
          <p:cNvSpPr>
            <a:spLocks noChangeArrowheads="1"/>
          </p:cNvSpPr>
          <p:nvPr/>
        </p:nvSpPr>
        <p:spPr bwMode="auto">
          <a:xfrm>
            <a:off x="1" y="2"/>
            <a:ext cx="10045700" cy="787753"/>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1" y="6302025"/>
            <a:ext cx="10045700" cy="186193"/>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7199418" y="214841"/>
            <a:ext cx="2260282" cy="596782"/>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7199418" y="214841"/>
            <a:ext cx="2260282" cy="596782"/>
          </a:xfrm>
          <a:prstGeom prst="rect">
            <a:avLst/>
          </a:prstGeom>
          <a:noFill/>
          <a:ln w="9525">
            <a:noFill/>
            <a:miter lim="800000"/>
            <a:headEnd/>
            <a:tailEnd/>
          </a:ln>
        </p:spPr>
      </p:pic>
      <p:grpSp>
        <p:nvGrpSpPr>
          <p:cNvPr id="1037" name="Group 7"/>
          <p:cNvGrpSpPr/>
          <p:nvPr/>
        </p:nvGrpSpPr>
        <p:grpSpPr bwMode="auto">
          <a:xfrm>
            <a:off x="6752944" y="4"/>
            <a:ext cx="3292756" cy="823559"/>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7199421" y="214843"/>
            <a:ext cx="2110294" cy="5729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xpressjs.com/" TargetMode="External"/><Relationship Id="rId7" Type="http://schemas.openxmlformats.org/officeDocument/2006/relationships/hyperlink" Target="https://ndhm.gov.in/" TargetMode="External"/><Relationship Id="rId2" Type="http://schemas.openxmlformats.org/officeDocument/2006/relationships/hyperlink" Target="https://www.mongodb.com/" TargetMode="External"/><Relationship Id="rId1" Type="http://schemas.openxmlformats.org/officeDocument/2006/relationships/slideLayout" Target="../slideLayouts/slideLayout2.xml"/><Relationship Id="rId6" Type="http://schemas.openxmlformats.org/officeDocument/2006/relationships/hyperlink" Target="https://chat.openai.com/" TargetMode="External"/><Relationship Id="rId5" Type="http://schemas.openxmlformats.org/officeDocument/2006/relationships/hyperlink" Target="https://nodejs.org/" TargetMode="External"/><Relationship Id="rId4" Type="http://schemas.openxmlformats.org/officeDocument/2006/relationships/hyperlink" Target="https://reactj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92854" y="4654905"/>
            <a:ext cx="5232136" cy="579967"/>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1886740" y="5647686"/>
            <a:ext cx="6780848" cy="646331"/>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US" dirty="0">
                <a:solidFill>
                  <a:srgbClr val="FF0000"/>
                </a:solidFill>
                <a:latin typeface="Times New Roman" panose="02020603050405020304" pitchFamily="18" charset="0"/>
                <a:cs typeface="Times New Roman" panose="02020603050405020304" pitchFamily="18" charset="0"/>
              </a:rPr>
              <a:t>Chitkara University, Punjab</a:t>
            </a:r>
          </a:p>
        </p:txBody>
      </p:sp>
      <p:sp>
        <p:nvSpPr>
          <p:cNvPr id="8" name="TextBox 7">
            <a:extLst>
              <a:ext uri="{FF2B5EF4-FFF2-40B4-BE49-F238E27FC236}">
                <a16:creationId xmlns:a16="http://schemas.microsoft.com/office/drawing/2014/main" id="{72FA914A-0B94-708B-5C0B-74B1C24C80E0}"/>
              </a:ext>
            </a:extLst>
          </p:cNvPr>
          <p:cNvSpPr txBox="1"/>
          <p:nvPr/>
        </p:nvSpPr>
        <p:spPr>
          <a:xfrm flipH="1">
            <a:off x="552766" y="923106"/>
            <a:ext cx="8940168" cy="5786199"/>
          </a:xfrm>
          <a:prstGeom prst="rect">
            <a:avLst/>
          </a:prstGeom>
          <a:noFill/>
        </p:spPr>
        <p:txBody>
          <a:bodyPr wrap="square" rtlCol="0">
            <a:spAutoFit/>
          </a:bodyPr>
          <a:lstStyle/>
          <a:p>
            <a:pPr algn="ctr"/>
            <a:r>
              <a:rPr lang="en-IN" sz="1800" b="1" i="0" u="none" strike="noStrike" dirty="0">
                <a:solidFill>
                  <a:srgbClr val="000000"/>
                </a:solidFill>
                <a:effectLst/>
                <a:latin typeface="Arial" panose="020B0604020202020204" pitchFamily="34" charset="0"/>
              </a:rPr>
              <a:t>TOPIC NAME:</a:t>
            </a:r>
          </a:p>
          <a:p>
            <a:pPr algn="ctr"/>
            <a:r>
              <a:rPr lang="en-IN" sz="2800" b="1" dirty="0"/>
              <a:t>HealthPlus</a:t>
            </a:r>
          </a:p>
          <a:p>
            <a:pPr algn="ctr"/>
            <a:endParaRPr lang="en-IN" sz="2400" b="1" dirty="0"/>
          </a:p>
          <a:p>
            <a:pPr algn="ctr"/>
            <a:r>
              <a:rPr lang="en-IN" sz="2400" b="1" dirty="0"/>
              <a:t>Subject Name: IP Project (CS203)</a:t>
            </a:r>
          </a:p>
          <a:p>
            <a:pPr algn="ctr"/>
            <a:endParaRPr lang="en-IN" sz="2400" b="1" dirty="0"/>
          </a:p>
          <a:p>
            <a:pPr algn="ctr"/>
            <a:endParaRPr lang="en-IN" sz="2400" b="1" dirty="0"/>
          </a:p>
          <a:p>
            <a:pPr algn="r"/>
            <a:r>
              <a:rPr lang="en-IN" b="1" dirty="0"/>
              <a:t>Submitted By                     </a:t>
            </a:r>
            <a:r>
              <a:rPr lang="en-IN" b="1" dirty="0">
                <a:solidFill>
                  <a:schemeClr val="bg1"/>
                </a:solidFill>
                <a:sym typeface="Wingdings" panose="05000000000000000000" pitchFamily="2" charset="2"/>
              </a:rPr>
              <a:t></a:t>
            </a:r>
            <a:endParaRPr lang="en-IN" b="1" dirty="0">
              <a:solidFill>
                <a:schemeClr val="bg1"/>
              </a:solidFill>
            </a:endParaRPr>
          </a:p>
          <a:p>
            <a:pPr algn="r"/>
            <a:r>
              <a:rPr lang="en-IN" b="1" dirty="0"/>
              <a:t>1. Luckshay        : 2010991610</a:t>
            </a:r>
          </a:p>
          <a:p>
            <a:pPr algn="r"/>
            <a:r>
              <a:rPr lang="en-IN" b="1" dirty="0"/>
              <a:t>2. Liza                 : 2010991608</a:t>
            </a:r>
          </a:p>
          <a:p>
            <a:pPr algn="r"/>
            <a:r>
              <a:rPr lang="en-IN" b="1" dirty="0"/>
              <a:t>3. Puneet Jain    : 2010991674</a:t>
            </a:r>
          </a:p>
          <a:p>
            <a:pPr algn="r"/>
            <a:r>
              <a:rPr lang="en-IN" b="1" dirty="0"/>
              <a:t>4. Reeya Bansal : 2010991682 </a:t>
            </a:r>
          </a:p>
          <a:p>
            <a:pPr algn="ctr"/>
            <a:endParaRPr lang="en-IN" b="1" dirty="0"/>
          </a:p>
          <a:p>
            <a:pPr algn="ctr"/>
            <a:endParaRPr lang="en-IN" sz="2400" b="1" dirty="0"/>
          </a:p>
          <a:p>
            <a:pPr algn="ctr"/>
            <a:endParaRPr lang="en-IN" sz="2400" b="1" dirty="0"/>
          </a:p>
          <a:p>
            <a:pPr algn="ctr"/>
            <a:endParaRPr lang="en-IN" sz="2400" b="1" dirty="0"/>
          </a:p>
          <a:p>
            <a:pPr algn="ctr"/>
            <a:endParaRPr lang="en-IN" sz="2400" b="1" dirty="0"/>
          </a:p>
          <a:p>
            <a:pPr algn="ctr"/>
            <a:endParaRPr lang="en-IN" sz="2400" b="1" dirty="0"/>
          </a:p>
        </p:txBody>
      </p:sp>
      <p:pic>
        <p:nvPicPr>
          <p:cNvPr id="10" name="Picture 9">
            <a:extLst>
              <a:ext uri="{FF2B5EF4-FFF2-40B4-BE49-F238E27FC236}">
                <a16:creationId xmlns:a16="http://schemas.microsoft.com/office/drawing/2014/main" id="{B3C5A2EB-95A4-2110-D005-6D60EFA13F29}"/>
              </a:ext>
            </a:extLst>
          </p:cNvPr>
          <p:cNvPicPr>
            <a:picLocks noChangeAspect="1"/>
          </p:cNvPicPr>
          <p:nvPr/>
        </p:nvPicPr>
        <p:blipFill>
          <a:blip r:embed="rId3"/>
          <a:srcRect/>
          <a:stretch>
            <a:fillRect/>
          </a:stretch>
        </p:blipFill>
        <p:spPr>
          <a:xfrm>
            <a:off x="4048279" y="4932389"/>
            <a:ext cx="2457770" cy="7116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Sample Images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10</a:t>
            </a:fld>
            <a:endParaRPr lang="en-US"/>
          </a:p>
        </p:txBody>
      </p:sp>
      <p:pic>
        <p:nvPicPr>
          <p:cNvPr id="4" name="Picture 3">
            <a:extLst>
              <a:ext uri="{FF2B5EF4-FFF2-40B4-BE49-F238E27FC236}">
                <a16:creationId xmlns:a16="http://schemas.microsoft.com/office/drawing/2014/main" id="{C201B5B7-5435-C0E9-D17E-DAF7A953CD97}"/>
              </a:ext>
            </a:extLst>
          </p:cNvPr>
          <p:cNvPicPr>
            <a:picLocks noChangeAspect="1"/>
          </p:cNvPicPr>
          <p:nvPr/>
        </p:nvPicPr>
        <p:blipFill rotWithShape="1">
          <a:blip r:embed="rId2"/>
          <a:srcRect t="8196" r="1454" b="5500"/>
          <a:stretch/>
        </p:blipFill>
        <p:spPr>
          <a:xfrm>
            <a:off x="364994" y="928055"/>
            <a:ext cx="9315712" cy="4589139"/>
          </a:xfrm>
          <a:prstGeom prst="rect">
            <a:avLst/>
          </a:prstGeom>
        </p:spPr>
      </p:pic>
    </p:spTree>
    <p:extLst>
      <p:ext uri="{BB962C8B-B14F-4D97-AF65-F5344CB8AC3E}">
        <p14:creationId xmlns:p14="http://schemas.microsoft.com/office/powerpoint/2010/main" val="191716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Sample Images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11</a:t>
            </a:fld>
            <a:endParaRPr lang="en-US"/>
          </a:p>
        </p:txBody>
      </p:sp>
      <p:pic>
        <p:nvPicPr>
          <p:cNvPr id="6" name="Picture 5">
            <a:extLst>
              <a:ext uri="{FF2B5EF4-FFF2-40B4-BE49-F238E27FC236}">
                <a16:creationId xmlns:a16="http://schemas.microsoft.com/office/drawing/2014/main" id="{5A0A80FC-34D6-0874-F00C-C2ABA320DD67}"/>
              </a:ext>
            </a:extLst>
          </p:cNvPr>
          <p:cNvPicPr>
            <a:picLocks noChangeAspect="1"/>
          </p:cNvPicPr>
          <p:nvPr/>
        </p:nvPicPr>
        <p:blipFill rotWithShape="1">
          <a:blip r:embed="rId2"/>
          <a:srcRect t="8599" r="1454" b="5544"/>
          <a:stretch/>
        </p:blipFill>
        <p:spPr>
          <a:xfrm>
            <a:off x="187325" y="852877"/>
            <a:ext cx="9671050" cy="4739496"/>
          </a:xfrm>
          <a:prstGeom prst="rect">
            <a:avLst/>
          </a:prstGeom>
        </p:spPr>
      </p:pic>
    </p:spTree>
    <p:extLst>
      <p:ext uri="{BB962C8B-B14F-4D97-AF65-F5344CB8AC3E}">
        <p14:creationId xmlns:p14="http://schemas.microsoft.com/office/powerpoint/2010/main" val="191061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Sample Images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12</a:t>
            </a:fld>
            <a:endParaRPr lang="en-US"/>
          </a:p>
        </p:txBody>
      </p:sp>
      <p:pic>
        <p:nvPicPr>
          <p:cNvPr id="4" name="Picture 3">
            <a:extLst>
              <a:ext uri="{FF2B5EF4-FFF2-40B4-BE49-F238E27FC236}">
                <a16:creationId xmlns:a16="http://schemas.microsoft.com/office/drawing/2014/main" id="{0F4C69EA-8D83-355D-2FB0-F87CBDF3177B}"/>
              </a:ext>
            </a:extLst>
          </p:cNvPr>
          <p:cNvPicPr>
            <a:picLocks noChangeAspect="1"/>
          </p:cNvPicPr>
          <p:nvPr/>
        </p:nvPicPr>
        <p:blipFill rotWithShape="1">
          <a:blip r:embed="rId2"/>
          <a:srcRect t="8197" r="1454" b="6847"/>
          <a:stretch/>
        </p:blipFill>
        <p:spPr>
          <a:xfrm>
            <a:off x="151594" y="860425"/>
            <a:ext cx="9742511" cy="4724400"/>
          </a:xfrm>
          <a:prstGeom prst="rect">
            <a:avLst/>
          </a:prstGeom>
        </p:spPr>
      </p:pic>
    </p:spTree>
    <p:extLst>
      <p:ext uri="{BB962C8B-B14F-4D97-AF65-F5344CB8AC3E}">
        <p14:creationId xmlns:p14="http://schemas.microsoft.com/office/powerpoint/2010/main" val="324138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Sample Images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13</a:t>
            </a:fld>
            <a:endParaRPr lang="en-US"/>
          </a:p>
        </p:txBody>
      </p:sp>
      <p:pic>
        <p:nvPicPr>
          <p:cNvPr id="8" name="Picture 7">
            <a:extLst>
              <a:ext uri="{FF2B5EF4-FFF2-40B4-BE49-F238E27FC236}">
                <a16:creationId xmlns:a16="http://schemas.microsoft.com/office/drawing/2014/main" id="{66EDC746-ECFE-45C0-BFED-AA39A0D6C2C5}"/>
              </a:ext>
            </a:extLst>
          </p:cNvPr>
          <p:cNvPicPr>
            <a:picLocks noChangeAspect="1"/>
          </p:cNvPicPr>
          <p:nvPr/>
        </p:nvPicPr>
        <p:blipFill rotWithShape="1">
          <a:blip r:embed="rId2"/>
          <a:srcRect t="8197" r="1267" b="6847"/>
          <a:stretch/>
        </p:blipFill>
        <p:spPr>
          <a:xfrm>
            <a:off x="2083964" y="912590"/>
            <a:ext cx="5667657" cy="2743200"/>
          </a:xfrm>
          <a:prstGeom prst="rect">
            <a:avLst/>
          </a:prstGeom>
        </p:spPr>
      </p:pic>
      <p:pic>
        <p:nvPicPr>
          <p:cNvPr id="10" name="Picture 9">
            <a:extLst>
              <a:ext uri="{FF2B5EF4-FFF2-40B4-BE49-F238E27FC236}">
                <a16:creationId xmlns:a16="http://schemas.microsoft.com/office/drawing/2014/main" id="{FA7B8ABF-B0C8-536B-0086-B1FAA0A1220B}"/>
              </a:ext>
            </a:extLst>
          </p:cNvPr>
          <p:cNvPicPr>
            <a:picLocks noChangeAspect="1"/>
          </p:cNvPicPr>
          <p:nvPr/>
        </p:nvPicPr>
        <p:blipFill rotWithShape="1">
          <a:blip r:embed="rId3"/>
          <a:srcRect t="8197" r="1454" b="6847"/>
          <a:stretch/>
        </p:blipFill>
        <p:spPr>
          <a:xfrm>
            <a:off x="2432050" y="3655789"/>
            <a:ext cx="5257800" cy="2549645"/>
          </a:xfrm>
          <a:prstGeom prst="rect">
            <a:avLst/>
          </a:prstGeom>
        </p:spPr>
      </p:pic>
    </p:spTree>
    <p:extLst>
      <p:ext uri="{BB962C8B-B14F-4D97-AF65-F5344CB8AC3E}">
        <p14:creationId xmlns:p14="http://schemas.microsoft.com/office/powerpoint/2010/main" val="203653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Sample Images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14</a:t>
            </a:fld>
            <a:endParaRPr lang="en-US"/>
          </a:p>
        </p:txBody>
      </p:sp>
      <p:pic>
        <p:nvPicPr>
          <p:cNvPr id="4" name="Picture 3">
            <a:extLst>
              <a:ext uri="{FF2B5EF4-FFF2-40B4-BE49-F238E27FC236}">
                <a16:creationId xmlns:a16="http://schemas.microsoft.com/office/drawing/2014/main" id="{9AB27865-5A74-BF60-098C-9430060EA66D}"/>
              </a:ext>
            </a:extLst>
          </p:cNvPr>
          <p:cNvPicPr>
            <a:picLocks noChangeAspect="1"/>
          </p:cNvPicPr>
          <p:nvPr/>
        </p:nvPicPr>
        <p:blipFill rotWithShape="1">
          <a:blip r:embed="rId2"/>
          <a:srcRect t="9544" r="1454" b="5812"/>
          <a:stretch/>
        </p:blipFill>
        <p:spPr>
          <a:xfrm>
            <a:off x="73025" y="822325"/>
            <a:ext cx="9899650" cy="4782948"/>
          </a:xfrm>
          <a:prstGeom prst="rect">
            <a:avLst/>
          </a:prstGeom>
        </p:spPr>
      </p:pic>
    </p:spTree>
    <p:extLst>
      <p:ext uri="{BB962C8B-B14F-4D97-AF65-F5344CB8AC3E}">
        <p14:creationId xmlns:p14="http://schemas.microsoft.com/office/powerpoint/2010/main" val="102063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Sample Images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15</a:t>
            </a:fld>
            <a:endParaRPr lang="en-US"/>
          </a:p>
        </p:txBody>
      </p:sp>
      <p:pic>
        <p:nvPicPr>
          <p:cNvPr id="6" name="Picture 5">
            <a:extLst>
              <a:ext uri="{FF2B5EF4-FFF2-40B4-BE49-F238E27FC236}">
                <a16:creationId xmlns:a16="http://schemas.microsoft.com/office/drawing/2014/main" id="{7FA2B00B-5A2D-8188-A7E4-ABD8BDEE1C29}"/>
              </a:ext>
            </a:extLst>
          </p:cNvPr>
          <p:cNvPicPr>
            <a:picLocks noChangeAspect="1"/>
          </p:cNvPicPr>
          <p:nvPr/>
        </p:nvPicPr>
        <p:blipFill rotWithShape="1">
          <a:blip r:embed="rId2">
            <a:extLst>
              <a:ext uri="{28A0092B-C50C-407E-A947-70E740481C1C}">
                <a14:useLocalDpi xmlns:a14="http://schemas.microsoft.com/office/drawing/2010/main" val="0"/>
              </a:ext>
            </a:extLst>
          </a:blip>
          <a:srcRect l="6510" t="3943" r="4955" b="7342"/>
          <a:stretch/>
        </p:blipFill>
        <p:spPr>
          <a:xfrm>
            <a:off x="177837" y="1672023"/>
            <a:ext cx="4686263" cy="3101203"/>
          </a:xfrm>
          <a:prstGeom prst="rect">
            <a:avLst/>
          </a:prstGeom>
        </p:spPr>
      </p:pic>
      <p:pic>
        <p:nvPicPr>
          <p:cNvPr id="8" name="Picture 7">
            <a:extLst>
              <a:ext uri="{FF2B5EF4-FFF2-40B4-BE49-F238E27FC236}">
                <a16:creationId xmlns:a16="http://schemas.microsoft.com/office/drawing/2014/main" id="{C72B9195-2FE6-C768-00F9-28FF2D28D3C0}"/>
              </a:ext>
            </a:extLst>
          </p:cNvPr>
          <p:cNvPicPr>
            <a:picLocks noChangeAspect="1"/>
          </p:cNvPicPr>
          <p:nvPr/>
        </p:nvPicPr>
        <p:blipFill rotWithShape="1">
          <a:blip r:embed="rId3">
            <a:extLst>
              <a:ext uri="{28A0092B-C50C-407E-A947-70E740481C1C}">
                <a14:useLocalDpi xmlns:a14="http://schemas.microsoft.com/office/drawing/2010/main" val="0"/>
              </a:ext>
            </a:extLst>
          </a:blip>
          <a:srcRect l="3112" t="5528" r="4452" b="7868"/>
          <a:stretch/>
        </p:blipFill>
        <p:spPr>
          <a:xfrm>
            <a:off x="5181601" y="1966162"/>
            <a:ext cx="4686262" cy="2512924"/>
          </a:xfrm>
          <a:prstGeom prst="rect">
            <a:avLst/>
          </a:prstGeom>
        </p:spPr>
      </p:pic>
    </p:spTree>
    <p:extLst>
      <p:ext uri="{BB962C8B-B14F-4D97-AF65-F5344CB8AC3E}">
        <p14:creationId xmlns:p14="http://schemas.microsoft.com/office/powerpoint/2010/main" val="20935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Limitations</a:t>
            </a:r>
            <a:endParaRPr lang="en-IN" dirty="0"/>
          </a:p>
        </p:txBody>
      </p:sp>
      <p:sp>
        <p:nvSpPr>
          <p:cNvPr id="3" name="Content Placeholder 2">
            <a:extLst>
              <a:ext uri="{FF2B5EF4-FFF2-40B4-BE49-F238E27FC236}">
                <a16:creationId xmlns:a16="http://schemas.microsoft.com/office/drawing/2014/main" id="{8869C769-56B5-8DDA-13C8-9B45EB5473CC}"/>
              </a:ext>
            </a:extLst>
          </p:cNvPr>
          <p:cNvSpPr>
            <a:spLocks noGrp="1"/>
          </p:cNvSpPr>
          <p:nvPr>
            <p:ph idx="1"/>
          </p:nvPr>
        </p:nvSpPr>
        <p:spPr/>
        <p:txBody>
          <a:bodyPr/>
          <a:lstStyle/>
          <a:p>
            <a:pPr marL="0" indent="0" algn="l">
              <a:buNone/>
            </a:pPr>
            <a:r>
              <a:rPr lang="en-US" b="0" i="0" dirty="0">
                <a:effectLst/>
                <a:latin typeface="Söhne"/>
              </a:rPr>
              <a:t>While the HealthPlus project offers numerous advantages, it has certain limitations to consider:</a:t>
            </a:r>
          </a:p>
          <a:p>
            <a:pPr marL="0" indent="0" algn="l">
              <a:buNone/>
            </a:pPr>
            <a:endParaRPr lang="en-US" b="0" i="0" dirty="0">
              <a:effectLst/>
              <a:latin typeface="Söhne"/>
            </a:endParaRPr>
          </a:p>
          <a:p>
            <a:pPr algn="l">
              <a:buFont typeface="Arial" panose="020B0604020202020204" pitchFamily="34" charset="0"/>
              <a:buChar char="•"/>
            </a:pPr>
            <a:r>
              <a:rPr lang="en-US" b="0" i="0" dirty="0">
                <a:effectLst/>
                <a:latin typeface="Söhne"/>
              </a:rPr>
              <a:t>Limited scalability for handling a large volume of users and data.</a:t>
            </a:r>
          </a:p>
          <a:p>
            <a:pPr algn="l">
              <a:buFont typeface="Arial" panose="020B0604020202020204" pitchFamily="34" charset="0"/>
              <a:buChar char="•"/>
            </a:pPr>
            <a:r>
              <a:rPr lang="en-US" b="0" i="0" dirty="0">
                <a:effectLst/>
                <a:latin typeface="Söhne"/>
              </a:rPr>
              <a:t>Integration challenges with third-party APIs for advanced features.</a:t>
            </a:r>
          </a:p>
          <a:p>
            <a:pPr marL="0" indent="0">
              <a:buNone/>
            </a:pP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16</a:t>
            </a:fld>
            <a:endParaRPr lang="en-US"/>
          </a:p>
        </p:txBody>
      </p:sp>
    </p:spTree>
    <p:extLst>
      <p:ext uri="{BB962C8B-B14F-4D97-AF65-F5344CB8AC3E}">
        <p14:creationId xmlns:p14="http://schemas.microsoft.com/office/powerpoint/2010/main" val="2680119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Challenges</a:t>
            </a:r>
            <a:endParaRPr lang="en-IN" dirty="0"/>
          </a:p>
        </p:txBody>
      </p:sp>
      <p:sp>
        <p:nvSpPr>
          <p:cNvPr id="3" name="Content Placeholder 2">
            <a:extLst>
              <a:ext uri="{FF2B5EF4-FFF2-40B4-BE49-F238E27FC236}">
                <a16:creationId xmlns:a16="http://schemas.microsoft.com/office/drawing/2014/main" id="{8869C769-56B5-8DDA-13C8-9B45EB5473CC}"/>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Developing robust data privacy and security measures to ensure the protection of sensitive healthcare information.</a:t>
            </a:r>
          </a:p>
          <a:p>
            <a:pPr algn="l">
              <a:buFont typeface="Arial" panose="020B0604020202020204" pitchFamily="34" charset="0"/>
              <a:buChar char="•"/>
            </a:pPr>
            <a:r>
              <a:rPr lang="en-US" b="0" i="0" dirty="0">
                <a:effectLst/>
                <a:latin typeface="Söhne"/>
              </a:rPr>
              <a:t>Addressing regulatory and compliance requirements specific to the healthcare industry.</a:t>
            </a:r>
          </a:p>
          <a:p>
            <a:pPr algn="l">
              <a:buFont typeface="Arial" panose="020B0604020202020204" pitchFamily="34" charset="0"/>
              <a:buChar char="•"/>
            </a:pPr>
            <a:r>
              <a:rPr lang="en-US" b="0" i="0" dirty="0">
                <a:effectLst/>
                <a:latin typeface="Söhne"/>
              </a:rPr>
              <a:t>Ensuring seamless integration with existing healthcare systems and infrastructure.</a:t>
            </a:r>
          </a:p>
          <a:p>
            <a:pPr marL="0" indent="0">
              <a:buNone/>
            </a:pP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17</a:t>
            </a:fld>
            <a:endParaRPr lang="en-US"/>
          </a:p>
        </p:txBody>
      </p:sp>
    </p:spTree>
    <p:extLst>
      <p:ext uri="{BB962C8B-B14F-4D97-AF65-F5344CB8AC3E}">
        <p14:creationId xmlns:p14="http://schemas.microsoft.com/office/powerpoint/2010/main" val="296287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Future Scope</a:t>
            </a:r>
            <a:endParaRPr lang="en-IN" dirty="0"/>
          </a:p>
        </p:txBody>
      </p:sp>
      <p:sp>
        <p:nvSpPr>
          <p:cNvPr id="3" name="Content Placeholder 2">
            <a:extLst>
              <a:ext uri="{FF2B5EF4-FFF2-40B4-BE49-F238E27FC236}">
                <a16:creationId xmlns:a16="http://schemas.microsoft.com/office/drawing/2014/main" id="{8869C769-56B5-8DDA-13C8-9B45EB5473CC}"/>
              </a:ext>
            </a:extLst>
          </p:cNvPr>
          <p:cNvSpPr>
            <a:spLocks noGrp="1"/>
          </p:cNvSpPr>
          <p:nvPr>
            <p:ph idx="1"/>
          </p:nvPr>
        </p:nvSpPr>
        <p:spPr/>
        <p:txBody>
          <a:bodyPr/>
          <a:lstStyle/>
          <a:p>
            <a:pPr marL="0" indent="0" algn="l">
              <a:buNone/>
            </a:pPr>
            <a:r>
              <a:rPr lang="en-US" b="0" i="0" dirty="0">
                <a:effectLst/>
                <a:latin typeface="Söhne"/>
              </a:rPr>
              <a:t>The future of the HealthPlus project holds exciting possibilities:</a:t>
            </a:r>
          </a:p>
          <a:p>
            <a:pPr marL="0" indent="0" algn="l">
              <a:buNone/>
            </a:pPr>
            <a:endParaRPr lang="en-US" b="0" i="0" dirty="0">
              <a:effectLst/>
              <a:latin typeface="Söhne"/>
            </a:endParaRPr>
          </a:p>
          <a:p>
            <a:pPr algn="l">
              <a:buFont typeface="Arial" panose="020B0604020202020204" pitchFamily="34" charset="0"/>
              <a:buChar char="•"/>
            </a:pPr>
            <a:r>
              <a:rPr lang="en-US" b="0" i="0" dirty="0">
                <a:effectLst/>
                <a:latin typeface="Söhne"/>
              </a:rPr>
              <a:t>Enhancements to the blood donation camp feature with advanced analytics and integration with blood banks and hospitals.</a:t>
            </a:r>
          </a:p>
          <a:p>
            <a:pPr algn="l">
              <a:buFont typeface="Arial" panose="020B0604020202020204" pitchFamily="34" charset="0"/>
              <a:buChar char="•"/>
            </a:pPr>
            <a:r>
              <a:rPr lang="en-US" b="0" i="0" dirty="0">
                <a:effectLst/>
                <a:latin typeface="Söhne"/>
              </a:rPr>
              <a:t>Implementing donor recognition programs to encourage more participation.</a:t>
            </a:r>
          </a:p>
          <a:p>
            <a:pPr algn="l">
              <a:buFont typeface="Arial" panose="020B0604020202020204" pitchFamily="34" charset="0"/>
              <a:buChar char="•"/>
            </a:pPr>
            <a:r>
              <a:rPr lang="en-US" b="0" i="0" dirty="0">
                <a:effectLst/>
                <a:latin typeface="Söhne"/>
              </a:rPr>
              <a:t>Expanding the platform to cover additional healthcare services and cater to a wider range of patient needs.</a:t>
            </a:r>
          </a:p>
          <a:p>
            <a:pPr algn="l">
              <a:buFont typeface="Arial" panose="020B0604020202020204" pitchFamily="34" charset="0"/>
              <a:buChar char="•"/>
            </a:pPr>
            <a:r>
              <a:rPr lang="en-US" b="0" i="0" dirty="0">
                <a:effectLst/>
                <a:latin typeface="Söhne"/>
              </a:rPr>
              <a:t>Implementing telemedicine features for virtual consultations and remote healthcare services, expanding access to healthcare for patients in remote areas.</a:t>
            </a:r>
          </a:p>
          <a:p>
            <a:pPr marL="0" indent="0">
              <a:buNone/>
            </a:pP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18</a:t>
            </a:fld>
            <a:endParaRPr lang="en-US"/>
          </a:p>
        </p:txBody>
      </p:sp>
    </p:spTree>
    <p:extLst>
      <p:ext uri="{BB962C8B-B14F-4D97-AF65-F5344CB8AC3E}">
        <p14:creationId xmlns:p14="http://schemas.microsoft.com/office/powerpoint/2010/main" val="193814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Bibliography/References</a:t>
            </a:r>
            <a:endParaRPr lang="en-IN" dirty="0"/>
          </a:p>
        </p:txBody>
      </p:sp>
      <p:sp>
        <p:nvSpPr>
          <p:cNvPr id="3" name="Content Placeholder 2">
            <a:extLst>
              <a:ext uri="{FF2B5EF4-FFF2-40B4-BE49-F238E27FC236}">
                <a16:creationId xmlns:a16="http://schemas.microsoft.com/office/drawing/2014/main" id="{8869C769-56B5-8DDA-13C8-9B45EB5473CC}"/>
              </a:ext>
            </a:extLst>
          </p:cNvPr>
          <p:cNvSpPr>
            <a:spLocks noGrp="1"/>
          </p:cNvSpPr>
          <p:nvPr>
            <p:ph idx="1"/>
          </p:nvPr>
        </p:nvSpPr>
        <p:spPr/>
        <p:txBody>
          <a:bodyPr/>
          <a:lstStyle/>
          <a:p>
            <a:pPr marL="0" indent="0" algn="l">
              <a:buNone/>
            </a:pPr>
            <a:r>
              <a:rPr lang="en-IN" sz="2400" b="0" i="0" dirty="0">
                <a:effectLst/>
                <a:latin typeface="Söhne"/>
              </a:rPr>
              <a:t>MERN Documentation:</a:t>
            </a:r>
          </a:p>
          <a:p>
            <a:pPr lvl="1"/>
            <a:r>
              <a:rPr lang="en-IN" sz="2000" b="0" i="0" dirty="0">
                <a:effectLst/>
                <a:latin typeface="Söhne"/>
              </a:rPr>
              <a:t>MongoDB. (n.d.). Retrieved from </a:t>
            </a:r>
            <a:r>
              <a:rPr lang="en-IN" sz="2000" b="0" i="0" dirty="0">
                <a:solidFill>
                  <a:srgbClr val="3A30FA"/>
                </a:solidFill>
                <a:effectLst/>
                <a:latin typeface="Söhne"/>
                <a:hlinkClick r:id="rId2">
                  <a:extLst>
                    <a:ext uri="{A12FA001-AC4F-418D-AE19-62706E023703}">
                      <ahyp:hlinkClr xmlns:ahyp="http://schemas.microsoft.com/office/drawing/2018/hyperlinkcolor" val="tx"/>
                    </a:ext>
                  </a:extLst>
                </a:hlinkClick>
              </a:rPr>
              <a:t>https://www.mongodb.com/</a:t>
            </a:r>
            <a:endParaRPr lang="en-IN" sz="2000" b="0" i="0" dirty="0">
              <a:solidFill>
                <a:srgbClr val="3A30FA"/>
              </a:solidFill>
              <a:effectLst/>
              <a:latin typeface="Söhne"/>
            </a:endParaRPr>
          </a:p>
          <a:p>
            <a:pPr lvl="1"/>
            <a:r>
              <a:rPr lang="en-IN" sz="2000" b="0" i="0" dirty="0">
                <a:effectLst/>
                <a:latin typeface="Söhne"/>
              </a:rPr>
              <a:t>Express.js. (n.d.). Retrieved from </a:t>
            </a:r>
            <a:r>
              <a:rPr lang="en-IN" sz="2000" b="0" i="0" u="sng" dirty="0">
                <a:solidFill>
                  <a:srgbClr val="3A30FA"/>
                </a:solidFill>
                <a:effectLst/>
                <a:latin typeface="Söhne"/>
                <a:hlinkClick r:id="rId3">
                  <a:extLst>
                    <a:ext uri="{A12FA001-AC4F-418D-AE19-62706E023703}">
                      <ahyp:hlinkClr xmlns:ahyp="http://schemas.microsoft.com/office/drawing/2018/hyperlinkcolor" val="tx"/>
                    </a:ext>
                  </a:extLst>
                </a:hlinkClick>
              </a:rPr>
              <a:t>https://expressjs.com/</a:t>
            </a:r>
            <a:endParaRPr lang="en-IN" sz="2000" b="0" i="0" dirty="0">
              <a:solidFill>
                <a:srgbClr val="3A30FA"/>
              </a:solidFill>
              <a:effectLst/>
              <a:latin typeface="Söhne"/>
            </a:endParaRPr>
          </a:p>
          <a:p>
            <a:pPr lvl="1"/>
            <a:r>
              <a:rPr lang="en-IN" sz="2000" b="0" i="0" dirty="0">
                <a:effectLst/>
                <a:latin typeface="Söhne"/>
              </a:rPr>
              <a:t>React. (n.d.). Retrieved from </a:t>
            </a:r>
            <a:r>
              <a:rPr lang="en-IN" sz="2000" b="0" i="0" u="sng" dirty="0">
                <a:solidFill>
                  <a:srgbClr val="3A30FA"/>
                </a:solidFill>
                <a:effectLst/>
                <a:latin typeface="Söhne"/>
                <a:hlinkClick r:id="rId4">
                  <a:extLst>
                    <a:ext uri="{A12FA001-AC4F-418D-AE19-62706E023703}">
                      <ahyp:hlinkClr xmlns:ahyp="http://schemas.microsoft.com/office/drawing/2018/hyperlinkcolor" val="tx"/>
                    </a:ext>
                  </a:extLst>
                </a:hlinkClick>
              </a:rPr>
              <a:t>https://reactjs.org/</a:t>
            </a:r>
            <a:endParaRPr lang="en-IN" sz="2000" b="0" i="0" dirty="0">
              <a:solidFill>
                <a:srgbClr val="3A30FA"/>
              </a:solidFill>
              <a:effectLst/>
              <a:latin typeface="Söhne"/>
            </a:endParaRPr>
          </a:p>
          <a:p>
            <a:pPr lvl="1"/>
            <a:r>
              <a:rPr lang="en-IN" sz="2000" b="0" i="0" dirty="0">
                <a:effectLst/>
                <a:latin typeface="Söhne"/>
              </a:rPr>
              <a:t>Node.js. (n.d.). Retrieved from </a:t>
            </a:r>
            <a:r>
              <a:rPr lang="en-IN" sz="2000" b="0" i="0" u="sng" dirty="0">
                <a:solidFill>
                  <a:srgbClr val="0000FF"/>
                </a:solidFill>
                <a:effectLst/>
                <a:latin typeface="Söhne"/>
                <a:hlinkClick r:id="rId5">
                  <a:extLst>
                    <a:ext uri="{A12FA001-AC4F-418D-AE19-62706E023703}">
                      <ahyp:hlinkClr xmlns:ahyp="http://schemas.microsoft.com/office/drawing/2018/hyperlinkcolor" val="tx"/>
                    </a:ext>
                  </a:extLst>
                </a:hlinkClick>
              </a:rPr>
              <a:t>https://</a:t>
            </a:r>
            <a:r>
              <a:rPr lang="en-IN" sz="2000" b="0" i="0" u="sng" dirty="0">
                <a:solidFill>
                  <a:srgbClr val="3A30FA"/>
                </a:solidFill>
                <a:effectLst/>
                <a:latin typeface="Söhne"/>
                <a:hlinkClick r:id="rId5">
                  <a:extLst>
                    <a:ext uri="{A12FA001-AC4F-418D-AE19-62706E023703}">
                      <ahyp:hlinkClr xmlns:ahyp="http://schemas.microsoft.com/office/drawing/2018/hyperlinkcolor" val="tx"/>
                    </a:ext>
                  </a:extLst>
                </a:hlinkClick>
              </a:rPr>
              <a:t>nodejs</a:t>
            </a:r>
            <a:r>
              <a:rPr lang="en-IN" sz="2000" b="0" i="0" u="sng" dirty="0">
                <a:solidFill>
                  <a:srgbClr val="0000FF"/>
                </a:solidFill>
                <a:effectLst/>
                <a:latin typeface="Söhne"/>
                <a:hlinkClick r:id="rId5">
                  <a:extLst>
                    <a:ext uri="{A12FA001-AC4F-418D-AE19-62706E023703}">
                      <ahyp:hlinkClr xmlns:ahyp="http://schemas.microsoft.com/office/drawing/2018/hyperlinkcolor" val="tx"/>
                    </a:ext>
                  </a:extLst>
                </a:hlinkClick>
              </a:rPr>
              <a:t>.org/</a:t>
            </a:r>
            <a:endParaRPr lang="en-IN" sz="2000" b="0" i="0" u="sng" dirty="0">
              <a:effectLst/>
              <a:latin typeface="Söhne"/>
            </a:endParaRPr>
          </a:p>
          <a:p>
            <a:pPr lvl="1"/>
            <a:endParaRPr lang="en-IN" sz="2000" b="0" i="0" dirty="0">
              <a:effectLst/>
              <a:latin typeface="Söhne"/>
            </a:endParaRPr>
          </a:p>
          <a:p>
            <a:pPr marL="0" indent="0" algn="l">
              <a:buNone/>
            </a:pPr>
            <a:r>
              <a:rPr lang="en-IN" sz="2400" b="0" i="0" dirty="0" err="1">
                <a:effectLst/>
                <a:latin typeface="Söhne"/>
              </a:rPr>
              <a:t>ChatGPT</a:t>
            </a:r>
            <a:r>
              <a:rPr lang="en-IN" sz="2400" b="0" i="0" dirty="0">
                <a:effectLst/>
                <a:latin typeface="Söhne"/>
              </a:rPr>
              <a:t>:</a:t>
            </a:r>
          </a:p>
          <a:p>
            <a:pPr lvl="1"/>
            <a:r>
              <a:rPr lang="en-IN" sz="2000" b="0" i="0" dirty="0" err="1">
                <a:effectLst/>
                <a:latin typeface="Söhne"/>
              </a:rPr>
              <a:t>OpenAI</a:t>
            </a:r>
            <a:r>
              <a:rPr lang="en-IN" sz="2000" b="0" i="0" dirty="0">
                <a:effectLst/>
                <a:latin typeface="Söhne"/>
              </a:rPr>
              <a:t>. (n.d.). </a:t>
            </a:r>
            <a:r>
              <a:rPr lang="en-IN" sz="2000" b="0" i="0" dirty="0" err="1">
                <a:effectLst/>
                <a:latin typeface="Söhne"/>
              </a:rPr>
              <a:t>ChatGPT</a:t>
            </a:r>
            <a:r>
              <a:rPr lang="en-IN" sz="2000" b="0" i="0" dirty="0">
                <a:effectLst/>
                <a:latin typeface="Söhne"/>
              </a:rPr>
              <a:t>. Retrieved from </a:t>
            </a:r>
            <a:r>
              <a:rPr lang="en-IN" sz="2000" b="0" i="0" u="sng" dirty="0">
                <a:solidFill>
                  <a:srgbClr val="3A30FA"/>
                </a:solidFill>
                <a:effectLst/>
                <a:latin typeface="Söhne"/>
                <a:hlinkClick r:id="rId6">
                  <a:extLst>
                    <a:ext uri="{A12FA001-AC4F-418D-AE19-62706E023703}">
                      <ahyp:hlinkClr xmlns:ahyp="http://schemas.microsoft.com/office/drawing/2018/hyperlinkcolor" val="tx"/>
                    </a:ext>
                  </a:extLst>
                </a:hlinkClick>
              </a:rPr>
              <a:t>https://chat.openai.com/</a:t>
            </a:r>
            <a:endParaRPr lang="en-IN" sz="2000" b="0" i="0" u="sng" dirty="0">
              <a:solidFill>
                <a:srgbClr val="3A30FA"/>
              </a:solidFill>
              <a:effectLst/>
              <a:latin typeface="Söhne"/>
            </a:endParaRPr>
          </a:p>
          <a:p>
            <a:pPr marL="457200" lvl="1" indent="0">
              <a:buNone/>
            </a:pPr>
            <a:endParaRPr lang="en-IN" sz="2000" u="sng" dirty="0">
              <a:latin typeface="Söhne"/>
            </a:endParaRPr>
          </a:p>
          <a:p>
            <a:pPr marL="0" lvl="1" indent="0">
              <a:buNone/>
            </a:pPr>
            <a:r>
              <a:rPr lang="en-IN" sz="2400" b="0" i="0" dirty="0">
                <a:effectLst/>
                <a:latin typeface="Söhne"/>
              </a:rPr>
              <a:t>NDHM App:</a:t>
            </a:r>
          </a:p>
          <a:p>
            <a:pPr lvl="1"/>
            <a:r>
              <a:rPr lang="en-IN" sz="2000" b="0" i="0" dirty="0">
                <a:effectLst/>
                <a:latin typeface="Söhne"/>
              </a:rPr>
              <a:t>National Digital Health Mission. (n.d.). Retrieved from </a:t>
            </a:r>
            <a:r>
              <a:rPr lang="en-IN" sz="2000" b="0" i="0" u="sng" dirty="0">
                <a:solidFill>
                  <a:srgbClr val="3A30FA"/>
                </a:solidFill>
                <a:effectLst/>
                <a:latin typeface="Söhne"/>
                <a:hlinkClick r:id="rId7">
                  <a:extLst>
                    <a:ext uri="{A12FA001-AC4F-418D-AE19-62706E023703}">
                      <ahyp:hlinkClr xmlns:ahyp="http://schemas.microsoft.com/office/drawing/2018/hyperlinkcolor" val="tx"/>
                    </a:ext>
                  </a:extLst>
                </a:hlinkClick>
              </a:rPr>
              <a:t>https://ndhm.gov.in/</a:t>
            </a:r>
            <a:endParaRPr lang="en-IN" sz="2000" b="0" i="0" u="sng" dirty="0">
              <a:solidFill>
                <a:srgbClr val="3A30FA"/>
              </a:solidFill>
              <a:effectLst/>
              <a:latin typeface="Söhne"/>
            </a:endParaRPr>
          </a:p>
          <a:p>
            <a:pPr marL="0" indent="0">
              <a:buNone/>
            </a:pP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19</a:t>
            </a:fld>
            <a:endParaRPr lang="en-US"/>
          </a:p>
        </p:txBody>
      </p:sp>
    </p:spTree>
    <p:extLst>
      <p:ext uri="{BB962C8B-B14F-4D97-AF65-F5344CB8AC3E}">
        <p14:creationId xmlns:p14="http://schemas.microsoft.com/office/powerpoint/2010/main" val="22309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
            <a:ext cx="5886450" cy="787753"/>
          </a:xfrm>
        </p:spPr>
        <p:txBody>
          <a:bodyPr/>
          <a:lstStyle/>
          <a:p>
            <a:pPr algn="l"/>
            <a:r>
              <a:rPr lang="en-IN" b="0" i="0" dirty="0">
                <a:solidFill>
                  <a:srgbClr val="D1D5DB"/>
                </a:solidFill>
                <a:effectLst/>
                <a:latin typeface="Söhne"/>
              </a:rPr>
              <a:t>HealthPlus Project</a:t>
            </a:r>
            <a:endParaRPr lang="en-US" dirty="0"/>
          </a:p>
        </p:txBody>
      </p:sp>
      <p:sp>
        <p:nvSpPr>
          <p:cNvPr id="3" name="Content Placeholder 2"/>
          <p:cNvSpPr>
            <a:spLocks noGrp="1"/>
          </p:cNvSpPr>
          <p:nvPr>
            <p:ph idx="1"/>
          </p:nvPr>
        </p:nvSpPr>
        <p:spPr>
          <a:xfrm>
            <a:off x="584200" y="2613025"/>
            <a:ext cx="8877300" cy="1538287"/>
          </a:xfrm>
        </p:spPr>
        <p:txBody>
          <a:bodyPr/>
          <a:lstStyle/>
          <a:p>
            <a:pPr marL="0" indent="0" algn="ctr">
              <a:buNone/>
            </a:pPr>
            <a:r>
              <a:rPr lang="en-US" sz="2800" b="0" i="0" dirty="0">
                <a:effectLst/>
                <a:latin typeface="Söhne"/>
              </a:rPr>
              <a:t>Welcome to the presentation on the HealthPlus project. We are excited to introduce you to our comprehensive healthcare management solution.</a:t>
            </a:r>
            <a:endParaRPr lang="en-US" sz="2800" dirty="0"/>
          </a:p>
        </p:txBody>
      </p:sp>
      <p:sp>
        <p:nvSpPr>
          <p:cNvPr id="5" name="Slide Number Placeholder 4"/>
          <p:cNvSpPr>
            <a:spLocks noGrp="1"/>
          </p:cNvSpPr>
          <p:nvPr>
            <p:ph type="sldNum" sz="quarter" idx="12"/>
          </p:nvPr>
        </p:nvSpPr>
        <p:spPr/>
        <p:txBody>
          <a:bodyPr/>
          <a:lstStyle/>
          <a:p>
            <a:fld id="{8BD8F058-9003-4658-AA47-7D4800AF7EA2}"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Conclusion</a:t>
            </a:r>
            <a:endParaRPr lang="en-IN" dirty="0"/>
          </a:p>
        </p:txBody>
      </p:sp>
      <p:sp>
        <p:nvSpPr>
          <p:cNvPr id="3" name="Content Placeholder 2">
            <a:extLst>
              <a:ext uri="{FF2B5EF4-FFF2-40B4-BE49-F238E27FC236}">
                <a16:creationId xmlns:a16="http://schemas.microsoft.com/office/drawing/2014/main" id="{8869C769-56B5-8DDA-13C8-9B45EB5473CC}"/>
              </a:ext>
            </a:extLst>
          </p:cNvPr>
          <p:cNvSpPr>
            <a:spLocks noGrp="1"/>
          </p:cNvSpPr>
          <p:nvPr>
            <p:ph idx="1"/>
          </p:nvPr>
        </p:nvSpPr>
        <p:spPr/>
        <p:txBody>
          <a:bodyPr/>
          <a:lstStyle/>
          <a:p>
            <a:pPr marL="0" indent="0" algn="l">
              <a:buNone/>
            </a:pPr>
            <a:r>
              <a:rPr lang="en-US" b="0" i="0" dirty="0">
                <a:effectLst/>
                <a:latin typeface="Söhne"/>
              </a:rPr>
              <a:t>In conclusion, the HealthPlus project is poised to revolutionize the healthcare industry. With its advanced features, seamless user experience, and focus on improving access to quality healthcare services, HealthPlus has the potential to make a significant impact.</a:t>
            </a:r>
          </a:p>
          <a:p>
            <a:pPr marL="0" indent="0" algn="l">
              <a:buNone/>
            </a:pPr>
            <a:endParaRPr lang="en-US" dirty="0">
              <a:latin typeface="Söhne"/>
            </a:endParaRPr>
          </a:p>
          <a:p>
            <a:pPr marL="0" indent="0" algn="l">
              <a:buNone/>
            </a:pPr>
            <a:endParaRPr lang="en-US" dirty="0">
              <a:latin typeface="Söhne"/>
            </a:endParaRPr>
          </a:p>
          <a:p>
            <a:pPr marL="0" indent="0" algn="ctr">
              <a:buNone/>
            </a:pPr>
            <a:r>
              <a:rPr lang="en-US" sz="1600" u="sng" dirty="0">
                <a:solidFill>
                  <a:srgbClr val="3A30FA"/>
                </a:solidFill>
                <a:latin typeface="Söhne"/>
                <a:hlinkClick r:id="rId2">
                  <a:extLst>
                    <a:ext uri="{A12FA001-AC4F-418D-AE19-62706E023703}">
                      <ahyp:hlinkClr xmlns:ahyp="http://schemas.microsoft.com/office/drawing/2018/hyperlinkcolor" val="tx"/>
                    </a:ext>
                  </a:extLst>
                </a:hlinkClick>
              </a:rPr>
              <a:t>Link to website</a:t>
            </a:r>
            <a:endParaRPr lang="en-IN" sz="1600" u="sng" dirty="0">
              <a:solidFill>
                <a:srgbClr val="3A30FA"/>
              </a:solidFill>
            </a:endParaRPr>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20</a:t>
            </a:fld>
            <a:endParaRPr lang="en-US"/>
          </a:p>
        </p:txBody>
      </p:sp>
    </p:spTree>
    <p:extLst>
      <p:ext uri="{BB962C8B-B14F-4D97-AF65-F5344CB8AC3E}">
        <p14:creationId xmlns:p14="http://schemas.microsoft.com/office/powerpoint/2010/main" val="30905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2" y="2"/>
            <a:ext cx="5941158" cy="787753"/>
          </a:xfrm>
        </p:spPr>
        <p:txBody>
          <a:bodyPr/>
          <a:lstStyle/>
          <a:p>
            <a:pPr algn="l"/>
            <a:r>
              <a:rPr lang="en-IN" b="0" i="0" dirty="0">
                <a:solidFill>
                  <a:srgbClr val="D1D5DB"/>
                </a:solidFill>
                <a:effectLst/>
                <a:latin typeface="Söhne"/>
              </a:rPr>
              <a:t>Background</a:t>
            </a:r>
            <a:endParaRPr lang="en-US" dirty="0"/>
          </a:p>
        </p:txBody>
      </p:sp>
      <p:sp>
        <p:nvSpPr>
          <p:cNvPr id="3" name="Content Placeholder 2"/>
          <p:cNvSpPr>
            <a:spLocks noGrp="1"/>
          </p:cNvSpPr>
          <p:nvPr>
            <p:ph idx="1"/>
          </p:nvPr>
        </p:nvSpPr>
        <p:spPr>
          <a:xfrm>
            <a:off x="529492" y="2415381"/>
            <a:ext cx="8978269" cy="1614487"/>
          </a:xfrm>
        </p:spPr>
        <p:txBody>
          <a:bodyPr/>
          <a:lstStyle/>
          <a:p>
            <a:pPr marL="0" indent="0" algn="ctr">
              <a:buNone/>
            </a:pPr>
            <a:r>
              <a:rPr lang="en-US" sz="2400" b="0" i="0" dirty="0">
                <a:effectLst/>
                <a:latin typeface="Söhne"/>
              </a:rPr>
              <a:t>The HealthPlus project aims to revolutionize healthcare services by providing a digital platform that simplifies appointment scheduling, digitizes medical records, enables seamless communication, and facilitates blood donation camps.</a:t>
            </a:r>
            <a:endParaRPr lang="en-US" sz="2400" dirty="0"/>
          </a:p>
        </p:txBody>
      </p:sp>
      <p:sp>
        <p:nvSpPr>
          <p:cNvPr id="5" name="Slide Number Placeholder 4"/>
          <p:cNvSpPr>
            <a:spLocks noGrp="1"/>
          </p:cNvSpPr>
          <p:nvPr>
            <p:ph type="sldNum" sz="quarter" idx="12"/>
          </p:nvPr>
        </p:nvSpPr>
        <p:spPr/>
        <p:txBody>
          <a:bodyPr/>
          <a:lstStyle/>
          <a:p>
            <a:fld id="{8BD8F058-9003-4658-AA47-7D4800AF7EA2}" type="slidenum">
              <a:rPr lang="en-US"/>
              <a:t>3</a:t>
            </a:fld>
            <a:endParaRPr lang="en-US"/>
          </a:p>
        </p:txBody>
      </p:sp>
    </p:spTree>
    <p:extLst>
      <p:ext uri="{BB962C8B-B14F-4D97-AF65-F5344CB8AC3E}">
        <p14:creationId xmlns:p14="http://schemas.microsoft.com/office/powerpoint/2010/main" val="203038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86" y="2"/>
            <a:ext cx="5968363" cy="787753"/>
          </a:xfrm>
        </p:spPr>
        <p:txBody>
          <a:bodyPr/>
          <a:lstStyle/>
          <a:p>
            <a:pPr algn="l"/>
            <a:r>
              <a:rPr lang="en-IN" b="0" i="0" dirty="0">
                <a:solidFill>
                  <a:srgbClr val="D1D5DB"/>
                </a:solidFill>
                <a:effectLst/>
                <a:latin typeface="Söhne"/>
              </a:rPr>
              <a:t>Objectives</a:t>
            </a: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a:t>4</a:t>
            </a:fld>
            <a:endParaRPr lang="en-US"/>
          </a:p>
        </p:txBody>
      </p:sp>
      <p:sp>
        <p:nvSpPr>
          <p:cNvPr id="6" name="Content Placeholder 5">
            <a:extLst>
              <a:ext uri="{FF2B5EF4-FFF2-40B4-BE49-F238E27FC236}">
                <a16:creationId xmlns:a16="http://schemas.microsoft.com/office/drawing/2014/main" id="{F7DB99BA-BD33-5317-643D-DD65383E3923}"/>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Simplify appointment scheduling for patients, ensuring convenience and efficiency.</a:t>
            </a:r>
          </a:p>
          <a:p>
            <a:pPr algn="l">
              <a:buFont typeface="Arial" panose="020B0604020202020204" pitchFamily="34" charset="0"/>
              <a:buChar char="•"/>
            </a:pPr>
            <a:r>
              <a:rPr lang="en-US" b="0" i="0" dirty="0">
                <a:effectLst/>
                <a:latin typeface="Söhne"/>
              </a:rPr>
              <a:t>Digitize and centralize medical records to enhance accessibility and reduce paperwork.</a:t>
            </a:r>
          </a:p>
          <a:p>
            <a:pPr algn="l">
              <a:buFont typeface="Arial" panose="020B0604020202020204" pitchFamily="34" charset="0"/>
              <a:buChar char="•"/>
            </a:pPr>
            <a:r>
              <a:rPr lang="en-US" b="0" i="0" dirty="0">
                <a:effectLst/>
                <a:latin typeface="Söhne"/>
              </a:rPr>
              <a:t>Improve communication between healthcare providers and patients for timely and effective healthcare guidance.</a:t>
            </a:r>
          </a:p>
          <a:p>
            <a:pPr algn="l">
              <a:buFont typeface="Arial" panose="020B0604020202020204" pitchFamily="34" charset="0"/>
              <a:buChar char="•"/>
            </a:pPr>
            <a:r>
              <a:rPr lang="en-US" b="0" i="0" dirty="0">
                <a:effectLst/>
                <a:latin typeface="Söhne"/>
              </a:rPr>
              <a:t>Create and manage blood donation camps to encourage and streamline the process of blood donation.</a:t>
            </a:r>
          </a:p>
          <a:p>
            <a:endParaRPr lang="en-IN" dirty="0"/>
          </a:p>
        </p:txBody>
      </p:sp>
    </p:spTree>
    <p:extLst>
      <p:ext uri="{BB962C8B-B14F-4D97-AF65-F5344CB8AC3E}">
        <p14:creationId xmlns:p14="http://schemas.microsoft.com/office/powerpoint/2010/main" val="428087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87" y="2"/>
            <a:ext cx="5968362" cy="787753"/>
          </a:xfrm>
        </p:spPr>
        <p:txBody>
          <a:bodyPr/>
          <a:lstStyle/>
          <a:p>
            <a:pPr algn="l"/>
            <a:r>
              <a:rPr lang="en-IN" b="0" i="0" dirty="0">
                <a:solidFill>
                  <a:srgbClr val="D1D5DB"/>
                </a:solidFill>
                <a:effectLst/>
                <a:latin typeface="Söhne"/>
              </a:rPr>
              <a:t>Methodology</a:t>
            </a: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a:t>5</a:t>
            </a:fld>
            <a:endParaRPr lang="en-US"/>
          </a:p>
        </p:txBody>
      </p:sp>
      <p:sp>
        <p:nvSpPr>
          <p:cNvPr id="6" name="Content Placeholder 5">
            <a:extLst>
              <a:ext uri="{FF2B5EF4-FFF2-40B4-BE49-F238E27FC236}">
                <a16:creationId xmlns:a16="http://schemas.microsoft.com/office/drawing/2014/main" id="{F7DB99BA-BD33-5317-643D-DD65383E3923}"/>
              </a:ext>
            </a:extLst>
          </p:cNvPr>
          <p:cNvSpPr>
            <a:spLocks noGrp="1"/>
          </p:cNvSpPr>
          <p:nvPr>
            <p:ph idx="1"/>
          </p:nvPr>
        </p:nvSpPr>
        <p:spPr/>
        <p:txBody>
          <a:bodyPr/>
          <a:lstStyle/>
          <a:p>
            <a:pPr marL="0" indent="0">
              <a:buNone/>
            </a:pPr>
            <a:r>
              <a:rPr lang="en-US" b="0" i="0" dirty="0">
                <a:effectLst/>
                <a:latin typeface="Söhne"/>
              </a:rPr>
              <a:t>The HealthPlus project is developed using the MERN stack, which combines MongoDB for data storage, Express.js and Node.js for server-side operations, and React for front-end development with Python for Data Analytics. This technology stack provides a scalable, flexible, and efficient foundation for the application.</a:t>
            </a:r>
            <a:endParaRPr lang="en-IN" dirty="0"/>
          </a:p>
        </p:txBody>
      </p:sp>
      <p:grpSp>
        <p:nvGrpSpPr>
          <p:cNvPr id="7" name="Group 6">
            <a:extLst>
              <a:ext uri="{FF2B5EF4-FFF2-40B4-BE49-F238E27FC236}">
                <a16:creationId xmlns:a16="http://schemas.microsoft.com/office/drawing/2014/main" id="{275A8906-F90B-9F0E-088A-E33B657EC2C0}"/>
              </a:ext>
            </a:extLst>
          </p:cNvPr>
          <p:cNvGrpSpPr/>
          <p:nvPr/>
        </p:nvGrpSpPr>
        <p:grpSpPr>
          <a:xfrm>
            <a:off x="1445694" y="3021968"/>
            <a:ext cx="7154312" cy="2510638"/>
            <a:chOff x="1558621" y="3186235"/>
            <a:chExt cx="7154312" cy="2510638"/>
          </a:xfrm>
        </p:grpSpPr>
        <p:pic>
          <p:nvPicPr>
            <p:cNvPr id="1026" name="Picture 2" descr="Understanding the MERN Stack for Full-Stack Development | by Ilolo Izu |  Medium">
              <a:extLst>
                <a:ext uri="{FF2B5EF4-FFF2-40B4-BE49-F238E27FC236}">
                  <a16:creationId xmlns:a16="http://schemas.microsoft.com/office/drawing/2014/main" id="{F84B0924-5820-DBD5-726F-BA36B02B4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21" y="3186235"/>
              <a:ext cx="4600575" cy="25106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T12A01: FUNDAMENTALS OF PYTHON PROGRAMMING (SF) - LearningHub">
              <a:extLst>
                <a:ext uri="{FF2B5EF4-FFF2-40B4-BE49-F238E27FC236}">
                  <a16:creationId xmlns:a16="http://schemas.microsoft.com/office/drawing/2014/main" id="{174A6AFA-ED3D-2203-CB13-684F19DD8D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30" r="19504"/>
            <a:stretch/>
          </p:blipFill>
          <p:spPr bwMode="auto">
            <a:xfrm>
              <a:off x="7171813" y="3608265"/>
              <a:ext cx="1541120" cy="1471069"/>
            </a:xfrm>
            <a:prstGeom prst="rect">
              <a:avLst/>
            </a:prstGeom>
            <a:noFill/>
            <a:extLst>
              <a:ext uri="{909E8E84-426E-40DD-AFC4-6F175D3DCCD1}">
                <a14:hiddenFill xmlns:a14="http://schemas.microsoft.com/office/drawing/2010/main">
                  <a:solidFill>
                    <a:srgbClr val="FFFFFF"/>
                  </a:solidFill>
                </a14:hiddenFill>
              </a:ext>
            </a:extLst>
          </p:spPr>
        </p:pic>
        <p:sp>
          <p:nvSpPr>
            <p:cNvPr id="4" name="Plus Sign 3">
              <a:extLst>
                <a:ext uri="{FF2B5EF4-FFF2-40B4-BE49-F238E27FC236}">
                  <a16:creationId xmlns:a16="http://schemas.microsoft.com/office/drawing/2014/main" id="{014E9729-CABE-28BD-7336-FEB64EF87F46}"/>
                </a:ext>
              </a:extLst>
            </p:cNvPr>
            <p:cNvSpPr/>
            <p:nvPr/>
          </p:nvSpPr>
          <p:spPr>
            <a:xfrm>
              <a:off x="5994867" y="3603625"/>
              <a:ext cx="1171573" cy="1171573"/>
            </a:xfrm>
            <a:prstGeom prst="mathPlus">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71526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sz="2800" b="0" i="0" dirty="0">
                <a:solidFill>
                  <a:srgbClr val="D1D5DB"/>
                </a:solidFill>
                <a:effectLst/>
                <a:latin typeface="Söhne"/>
              </a:rPr>
              <a:t>Features - Appointment Scheduling</a:t>
            </a:r>
            <a:endParaRPr lang="en-IN" sz="2800" dirty="0"/>
          </a:p>
        </p:txBody>
      </p:sp>
      <p:sp>
        <p:nvSpPr>
          <p:cNvPr id="3" name="Content Placeholder 2">
            <a:extLst>
              <a:ext uri="{FF2B5EF4-FFF2-40B4-BE49-F238E27FC236}">
                <a16:creationId xmlns:a16="http://schemas.microsoft.com/office/drawing/2014/main" id="{8869C769-56B5-8DDA-13C8-9B45EB5473CC}"/>
              </a:ext>
            </a:extLst>
          </p:cNvPr>
          <p:cNvSpPr>
            <a:spLocks noGrp="1"/>
          </p:cNvSpPr>
          <p:nvPr>
            <p:ph idx="1"/>
          </p:nvPr>
        </p:nvSpPr>
        <p:spPr>
          <a:xfrm>
            <a:off x="502287" y="859745"/>
            <a:ext cx="9041132" cy="1476373"/>
          </a:xfrm>
        </p:spPr>
        <p:txBody>
          <a:bodyPr/>
          <a:lstStyle/>
          <a:p>
            <a:pPr marL="0" indent="0">
              <a:buNone/>
            </a:pPr>
            <a:r>
              <a:rPr lang="en-US" b="0" i="0" dirty="0">
                <a:effectLst/>
                <a:latin typeface="Söhne"/>
              </a:rPr>
              <a:t>Our appointment scheduling feature allows patients to easily book, reschedule, and manage their appointments with healthcare providers.</a:t>
            </a:r>
          </a:p>
          <a:p>
            <a:pPr marL="0" indent="0">
              <a:buNone/>
            </a:pPr>
            <a:r>
              <a:rPr lang="en-US" b="0" i="0" dirty="0">
                <a:effectLst/>
                <a:latin typeface="Söhne"/>
              </a:rPr>
              <a:t>Real-time notifications and reminders ensure that patients never miss important appointments.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6</a:t>
            </a:fld>
            <a:endParaRPr lang="en-US"/>
          </a:p>
        </p:txBody>
      </p:sp>
      <p:pic>
        <p:nvPicPr>
          <p:cNvPr id="4" name="Picture 3">
            <a:extLst>
              <a:ext uri="{FF2B5EF4-FFF2-40B4-BE49-F238E27FC236}">
                <a16:creationId xmlns:a16="http://schemas.microsoft.com/office/drawing/2014/main" id="{3EE0E850-E7A4-663B-1EBD-599312A1B6CE}"/>
              </a:ext>
            </a:extLst>
          </p:cNvPr>
          <p:cNvPicPr>
            <a:picLocks noChangeAspect="1"/>
          </p:cNvPicPr>
          <p:nvPr/>
        </p:nvPicPr>
        <p:blipFill rotWithShape="1">
          <a:blip r:embed="rId2">
            <a:extLst>
              <a:ext uri="{28A0092B-C50C-407E-A947-70E740481C1C}">
                <a14:useLocalDpi xmlns:a14="http://schemas.microsoft.com/office/drawing/2010/main" val="0"/>
              </a:ext>
            </a:extLst>
          </a:blip>
          <a:srcRect l="1239" t="1797" r="2300" b="11295"/>
          <a:stretch/>
        </p:blipFill>
        <p:spPr>
          <a:xfrm>
            <a:off x="1286935" y="2408108"/>
            <a:ext cx="7471830" cy="3751450"/>
          </a:xfrm>
          <a:prstGeom prst="rect">
            <a:avLst/>
          </a:prstGeom>
        </p:spPr>
      </p:pic>
    </p:spTree>
    <p:extLst>
      <p:ext uri="{BB962C8B-B14F-4D97-AF65-F5344CB8AC3E}">
        <p14:creationId xmlns:p14="http://schemas.microsoft.com/office/powerpoint/2010/main" val="137006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sz="2800" b="0" i="0" dirty="0">
                <a:solidFill>
                  <a:srgbClr val="D1D5DB"/>
                </a:solidFill>
                <a:effectLst/>
                <a:latin typeface="Söhne"/>
              </a:rPr>
              <a:t>Features - Doctor Management</a:t>
            </a:r>
            <a:endParaRPr lang="en-IN" sz="2800" dirty="0"/>
          </a:p>
        </p:txBody>
      </p:sp>
      <p:sp>
        <p:nvSpPr>
          <p:cNvPr id="3" name="Content Placeholder 2">
            <a:extLst>
              <a:ext uri="{FF2B5EF4-FFF2-40B4-BE49-F238E27FC236}">
                <a16:creationId xmlns:a16="http://schemas.microsoft.com/office/drawing/2014/main" id="{8869C769-56B5-8DDA-13C8-9B45EB5473CC}"/>
              </a:ext>
            </a:extLst>
          </p:cNvPr>
          <p:cNvSpPr>
            <a:spLocks noGrp="1"/>
          </p:cNvSpPr>
          <p:nvPr>
            <p:ph idx="1"/>
          </p:nvPr>
        </p:nvSpPr>
        <p:spPr>
          <a:xfrm>
            <a:off x="603250" y="860425"/>
            <a:ext cx="8940169" cy="1600200"/>
          </a:xfrm>
        </p:spPr>
        <p:txBody>
          <a:bodyPr/>
          <a:lstStyle/>
          <a:p>
            <a:pPr algn="l">
              <a:buFont typeface="Arial" panose="020B0604020202020204" pitchFamily="34" charset="0"/>
              <a:buChar char="•"/>
            </a:pPr>
            <a:r>
              <a:rPr lang="en-US" b="0" i="0" dirty="0">
                <a:effectLst/>
                <a:latin typeface="Söhne"/>
              </a:rPr>
              <a:t>Our healthcare facility management system includes a robust feature for managing doctors effectively.</a:t>
            </a:r>
          </a:p>
          <a:p>
            <a:pPr algn="l">
              <a:buFont typeface="Arial" panose="020B0604020202020204" pitchFamily="34" charset="0"/>
              <a:buChar char="•"/>
            </a:pPr>
            <a:r>
              <a:rPr lang="en-US" b="0" i="0" dirty="0">
                <a:effectLst/>
                <a:latin typeface="Söhne"/>
              </a:rPr>
              <a:t>This feature streamlines the process of scheduling, assigning, and tracking doctors' availability and appointments.</a:t>
            </a:r>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7</a:t>
            </a:fld>
            <a:endParaRPr lang="en-US"/>
          </a:p>
        </p:txBody>
      </p:sp>
      <p:pic>
        <p:nvPicPr>
          <p:cNvPr id="10" name="Picture 9">
            <a:extLst>
              <a:ext uri="{FF2B5EF4-FFF2-40B4-BE49-F238E27FC236}">
                <a16:creationId xmlns:a16="http://schemas.microsoft.com/office/drawing/2014/main" id="{9A2B4AC2-547C-A0AB-55C4-4DE98C191177}"/>
              </a:ext>
            </a:extLst>
          </p:cNvPr>
          <p:cNvPicPr>
            <a:picLocks noChangeAspect="1"/>
          </p:cNvPicPr>
          <p:nvPr/>
        </p:nvPicPr>
        <p:blipFill rotWithShape="1">
          <a:blip r:embed="rId2"/>
          <a:srcRect t="8196" b="5500"/>
          <a:stretch/>
        </p:blipFill>
        <p:spPr>
          <a:xfrm>
            <a:off x="1250949" y="2424116"/>
            <a:ext cx="7644769" cy="3711241"/>
          </a:xfrm>
          <a:prstGeom prst="rect">
            <a:avLst/>
          </a:prstGeom>
        </p:spPr>
      </p:pic>
    </p:spTree>
    <p:extLst>
      <p:ext uri="{BB962C8B-B14F-4D97-AF65-F5344CB8AC3E}">
        <p14:creationId xmlns:p14="http://schemas.microsoft.com/office/powerpoint/2010/main" val="295408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Features - Blood Donation Camps</a:t>
            </a:r>
            <a:endParaRPr lang="en-IN" dirty="0"/>
          </a:p>
        </p:txBody>
      </p:sp>
      <p:sp>
        <p:nvSpPr>
          <p:cNvPr id="3" name="Content Placeholder 2">
            <a:extLst>
              <a:ext uri="{FF2B5EF4-FFF2-40B4-BE49-F238E27FC236}">
                <a16:creationId xmlns:a16="http://schemas.microsoft.com/office/drawing/2014/main" id="{8869C769-56B5-8DDA-13C8-9B45EB5473CC}"/>
              </a:ext>
            </a:extLst>
          </p:cNvPr>
          <p:cNvSpPr>
            <a:spLocks noGrp="1"/>
          </p:cNvSpPr>
          <p:nvPr>
            <p:ph idx="1"/>
          </p:nvPr>
        </p:nvSpPr>
        <p:spPr>
          <a:xfrm>
            <a:off x="502284" y="1012825"/>
            <a:ext cx="9041131" cy="1400173"/>
          </a:xfrm>
        </p:spPr>
        <p:txBody>
          <a:bodyPr/>
          <a:lstStyle/>
          <a:p>
            <a:pPr marL="0" indent="0">
              <a:buNone/>
            </a:pPr>
            <a:r>
              <a:rPr lang="en-US" b="0" i="0" dirty="0">
                <a:effectLst/>
                <a:latin typeface="Söhne"/>
              </a:rPr>
              <a:t>HealthPlus also allows organizations and healthcare providers to create and manage blood donation camps. This feature includes scheduling, donor registration, coordination, and tracking, making it easier to organize and encourage blood donation campaigns.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8</a:t>
            </a:fld>
            <a:endParaRPr lang="en-US"/>
          </a:p>
        </p:txBody>
      </p:sp>
      <p:pic>
        <p:nvPicPr>
          <p:cNvPr id="7" name="Picture 6">
            <a:extLst>
              <a:ext uri="{FF2B5EF4-FFF2-40B4-BE49-F238E27FC236}">
                <a16:creationId xmlns:a16="http://schemas.microsoft.com/office/drawing/2014/main" id="{EA5FA8F2-AAEF-939F-BA66-720F3346CADA}"/>
              </a:ext>
            </a:extLst>
          </p:cNvPr>
          <p:cNvPicPr>
            <a:picLocks noChangeAspect="1"/>
          </p:cNvPicPr>
          <p:nvPr/>
        </p:nvPicPr>
        <p:blipFill rotWithShape="1">
          <a:blip r:embed="rId2">
            <a:extLst>
              <a:ext uri="{28A0092B-C50C-407E-A947-70E740481C1C}">
                <a14:useLocalDpi xmlns:a14="http://schemas.microsoft.com/office/drawing/2010/main" val="0"/>
              </a:ext>
            </a:extLst>
          </a:blip>
          <a:srcRect l="1290" t="2604" r="3259" b="6258"/>
          <a:stretch/>
        </p:blipFill>
        <p:spPr>
          <a:xfrm>
            <a:off x="1258577" y="2460625"/>
            <a:ext cx="7528544" cy="3560798"/>
          </a:xfrm>
          <a:prstGeom prst="rect">
            <a:avLst/>
          </a:prstGeom>
        </p:spPr>
      </p:pic>
    </p:spTree>
    <p:extLst>
      <p:ext uri="{BB962C8B-B14F-4D97-AF65-F5344CB8AC3E}">
        <p14:creationId xmlns:p14="http://schemas.microsoft.com/office/powerpoint/2010/main" val="8496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56C-847F-C817-974C-CF93889FBFE1}"/>
              </a:ext>
            </a:extLst>
          </p:cNvPr>
          <p:cNvSpPr>
            <a:spLocks noGrp="1"/>
          </p:cNvSpPr>
          <p:nvPr>
            <p:ph type="title"/>
          </p:nvPr>
        </p:nvSpPr>
        <p:spPr>
          <a:xfrm>
            <a:off x="502287" y="2"/>
            <a:ext cx="6613419" cy="787753"/>
          </a:xfrm>
        </p:spPr>
        <p:txBody>
          <a:bodyPr/>
          <a:lstStyle/>
          <a:p>
            <a:pPr algn="l"/>
            <a:r>
              <a:rPr lang="en-IN" b="0" i="0" dirty="0">
                <a:solidFill>
                  <a:srgbClr val="D1D5DB"/>
                </a:solidFill>
                <a:effectLst/>
                <a:latin typeface="Söhne"/>
              </a:rPr>
              <a:t>Sample Images</a:t>
            </a:r>
            <a:endParaRPr lang="en-IN" dirty="0"/>
          </a:p>
        </p:txBody>
      </p:sp>
      <p:sp>
        <p:nvSpPr>
          <p:cNvPr id="5" name="Slide Number Placeholder 4">
            <a:extLst>
              <a:ext uri="{FF2B5EF4-FFF2-40B4-BE49-F238E27FC236}">
                <a16:creationId xmlns:a16="http://schemas.microsoft.com/office/drawing/2014/main" id="{26848108-791D-0522-DDF8-7CC5F420EC77}"/>
              </a:ext>
            </a:extLst>
          </p:cNvPr>
          <p:cNvSpPr>
            <a:spLocks noGrp="1"/>
          </p:cNvSpPr>
          <p:nvPr>
            <p:ph type="sldNum" sz="quarter" idx="12"/>
          </p:nvPr>
        </p:nvSpPr>
        <p:spPr/>
        <p:txBody>
          <a:bodyPr/>
          <a:lstStyle/>
          <a:p>
            <a:fld id="{8BD8F058-9003-4658-AA47-7D4800AF7EA2}" type="slidenum">
              <a:rPr lang="en-US" smtClean="0"/>
              <a:t>9</a:t>
            </a:fld>
            <a:endParaRPr lang="en-US"/>
          </a:p>
        </p:txBody>
      </p:sp>
      <p:pic>
        <p:nvPicPr>
          <p:cNvPr id="9" name="Picture 8">
            <a:extLst>
              <a:ext uri="{FF2B5EF4-FFF2-40B4-BE49-F238E27FC236}">
                <a16:creationId xmlns:a16="http://schemas.microsoft.com/office/drawing/2014/main" id="{FF777257-11B2-406B-2B53-15BFC1128447}"/>
              </a:ext>
            </a:extLst>
          </p:cNvPr>
          <p:cNvPicPr>
            <a:picLocks noChangeAspect="1"/>
          </p:cNvPicPr>
          <p:nvPr/>
        </p:nvPicPr>
        <p:blipFill rotWithShape="1">
          <a:blip r:embed="rId2"/>
          <a:srcRect t="8024" r="1597" b="5499"/>
          <a:stretch/>
        </p:blipFill>
        <p:spPr>
          <a:xfrm>
            <a:off x="502287" y="987996"/>
            <a:ext cx="9041132" cy="4469257"/>
          </a:xfrm>
          <a:prstGeom prst="rect">
            <a:avLst/>
          </a:prstGeom>
        </p:spPr>
      </p:pic>
    </p:spTree>
    <p:extLst>
      <p:ext uri="{BB962C8B-B14F-4D97-AF65-F5344CB8AC3E}">
        <p14:creationId xmlns:p14="http://schemas.microsoft.com/office/powerpoint/2010/main" val="1720487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681</Words>
  <Application>Microsoft Office PowerPoint</Application>
  <PresentationFormat>Custom</PresentationFormat>
  <Paragraphs>97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Söhne</vt:lpstr>
      <vt:lpstr>Times New Roman</vt:lpstr>
      <vt:lpstr>Office Theme</vt:lpstr>
      <vt:lpstr>PowerPoint Presentation</vt:lpstr>
      <vt:lpstr>HealthPlus Project</vt:lpstr>
      <vt:lpstr>Background</vt:lpstr>
      <vt:lpstr>Objectives</vt:lpstr>
      <vt:lpstr>Methodology</vt:lpstr>
      <vt:lpstr>Features - Appointment Scheduling</vt:lpstr>
      <vt:lpstr>Features - Doctor Management</vt:lpstr>
      <vt:lpstr>Features - Blood Donation Camps</vt:lpstr>
      <vt:lpstr>Sample Images</vt:lpstr>
      <vt:lpstr>Sample Images</vt:lpstr>
      <vt:lpstr>Sample Images</vt:lpstr>
      <vt:lpstr>Sample Images</vt:lpstr>
      <vt:lpstr>Sample Images</vt:lpstr>
      <vt:lpstr>Sample Images</vt:lpstr>
      <vt:lpstr>Sample Images</vt:lpstr>
      <vt:lpstr>Limitations</vt:lpstr>
      <vt:lpstr>Challenges</vt:lpstr>
      <vt:lpstr>Future Scope</vt:lpstr>
      <vt:lpstr>Bibliography/References</vt:lpstr>
      <vt:lpstr>Conclusion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Luckshay -</cp:lastModifiedBy>
  <cp:revision>1567</cp:revision>
  <dcterms:created xsi:type="dcterms:W3CDTF">2021-07-05T10:09:00Z</dcterms:created>
  <dcterms:modified xsi:type="dcterms:W3CDTF">2023-06-07T09:41:33Z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1033-11.2.0.10466</vt:lpwstr>
  </property>
  <property fmtid="{D5CDD505-2E9C-101B-9397-08002B2CF9AE}" pid="3" name="ICV">
    <vt:lpwstr>57CEBD78968D47E8A1C50CE18D5DD9A5</vt:lpwstr>
  </property>
</Properties>
</file>