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63" r:id="rId7"/>
    <p:sldId id="264" r:id="rId8"/>
    <p:sldId id="278" r:id="rId9"/>
    <p:sldId id="265" r:id="rId10"/>
    <p:sldId id="266" r:id="rId11"/>
    <p:sldId id="267" r:id="rId12"/>
    <p:sldId id="268" r:id="rId13"/>
    <p:sldId id="269" r:id="rId14"/>
    <p:sldId id="279" r:id="rId15"/>
    <p:sldId id="274" r:id="rId16"/>
    <p:sldId id="275" r:id="rId17"/>
    <p:sldId id="276" r:id="rId18"/>
    <p:sldId id="262" r:id="rId19"/>
  </p:sldIdLst>
  <p:sldSz cx="12192000" cy="6858000"/>
  <p:notesSz cx="6858000" cy="9144000"/>
  <p:embeddedFontLst>
    <p:embeddedFont>
      <p:font typeface="SimSun" panose="02010600030101010101" pitchFamily="2" charset="-122"/>
      <p:regular r:id="rId23"/>
    </p:embeddedFont>
    <p:embeddedFont>
      <p:font typeface="Calibri" panose="020F0502020204030204"/>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8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font" Target="fonts/font5.fntdata"/><Relationship Id="rId26" Type="http://schemas.openxmlformats.org/officeDocument/2006/relationships/font" Target="fonts/font4.fntdata"/><Relationship Id="rId25" Type="http://schemas.openxmlformats.org/officeDocument/2006/relationships/font" Target="fonts/font3.fntdata"/><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4-02-04T04:29:08"/>
    </inkml:context>
    <inkml:brush xml:id="br0">
      <inkml:brushProperty name="width" value="0.3" units="cm"/>
      <inkml:brushProperty name="height" value="0.6" units="cm"/>
      <inkml:brushProperty name="color" value="#0168ff"/>
      <inkml:brushProperty name="tip" value="rectangle"/>
      <inkml:brushProperty name="rasterOp" value="maskPen"/>
    </inkml:brush>
  </inkml:definitions>
  <inkml:trace contextRef="#ctx0" brushRef="#br0">550 784,'3'-1,"1"-1,-1 1,0-1,1 0,-1 0,0 0,0-1,0 1,0-1,-1 1,1-1,-1 0,1 0,3-6,0 1,116-166,15-16,-137 189,19-23,-18 23,0 1,-1-1,1 0,0 0,-1 0,1 0,-1 0,1 0,-1 0,1 0,-1 0,0 0,0 0,1 0,-1 0,0 0,0 0,0 0,0 0,0 0,0 0,0-1,-1-1,0 3,0 0,1 0,-1 0,0 0,1 0,-1 0,0 0,0 0,1 0,-1 0,0 0,1 0,-1 0,0 1,1-1,-1 0,0 0,1 1,-1-1,0 1,1-1,-1 0,1 1,-1-1,1 1,-1-1,0 2,-19 18,17-16,-76 94,52-60,-39 38,26-34,22-21,-2 0,-1-2,-34 26,55-44,-1-1,1 1,-1 0,0-1,1 1,-1-1,0 1,1-1,-1 1,0-1,0 1,0-1,1 0,-1 0,0 1,0-1,0 0,0 0,0 0,1 0,-1 0,0 0,0 0,0 0,0 0,0 0,1 0,-1-1,0 1,-1-1,2 0,-1-1,1 1,0-1,0 1,0-1,0 1,0-1,0 1,0-1,1 1,-1-1,0 1,1-1,-1 1,2-2,28-58,-3 22,3 0,39-40,39-51,-84 97,-20 28,-16 21,-2-1,-1-1,0 0,0 0,-36 21,9-4,-207 177,233-196,19-20,22-25,59-65,-29 32,86-80,-65 81,-257 226,-134 127,293-268,-1-1,-26 17,-7 5,40-31,20-21,25-25,263-247,24 22,-240 200,96-87,-157 130,-11 12,-11 11,-269 244,-126 104,311-271,-21 15,8-14,205-201,30-19,253-201,-360 322,-28 23,-37 31,-256 203,256-209,-3 3,0-2,-71 38,87-57</inkml:trace>
</inkml:ink>
</file>

<file path=ppt/ink/ink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4-02-04T04:29:12"/>
    </inkml:context>
    <inkml:brush xml:id="br0">
      <inkml:brushProperty name="width" value="0.3" units="cm"/>
      <inkml:brushProperty name="height" value="0.6" units="cm"/>
      <inkml:brushProperty name="color" value="#0168ff"/>
      <inkml:brushProperty name="tip" value="rectangle"/>
      <inkml:brushProperty name="rasterOp" value="maskPen"/>
    </inkml:brush>
  </inkml:definitions>
  <inkml:trace contextRef="#ctx0" brushRef="#br0">1 536,'2'-7,"1"1,0-1,0 1,0 0,1 0,0 0,0 0,1 0,-1 1,1 0,6-5,7-9,240-275,-258 294,0 0,0 0,0 0,0 1,0-1,0 0,0 0,0 0,1 0,-1 0,0 0,0 0,0 0,0 0,0 0,0 0,0 0,0 0,0 0,0 0,0 0,0 0,1 0,-1 0,0 0,0 0,0 0,0 0,0 0,0 0,0 0,0 0,0 0,0 0,0 0,1 0,-1 0,0 0,0 0,0 0,0 0,0 0,0 0,0 0,0 0,0 0,0-1,0 1,0 0,0 0,-3 13,-11 16,-11 5,-2-2,-57 53,57-58,17-18,0-1,0 0,-1-1,0 0,-1 0,-12 4,24-11,0 0,0 0,0 0,0 1,0-1,0 0,-1 0,1 0,0 0,0 0,0-1,0 1,0 0,0 0,0 0,0 0,-1 0,1 0,0 0,0 0,0 0,0 0,0 0,0 0,0 0,0 0,0 0,-1 0,1-1,0 1,0 0,0 0,0 0,0 0,0 0,0 0,0 0,0 0,0-1,0 1,0 0,0 0,0 0,0 0,0 0,0 0,0 0,0-1,0 1,0 0,0 0,0 0,0 0,0 0,0 0,0 0,0 0,0-1,1 1,-1 0,0 0,0 0,0 0,0 0,0 0,6-15,11-16,23-23,61-67,-77 95,57-54,-173 143,58-36,13-10,0-1,-32 19,53-35,0 0,0 0,0 0,0-1,0 1,0 0,0 0,0 0,0 0,0 0,0 0,0-1,0 1,0 0,0 0,0 0,0 0,0 0,0-1,0 1,0 0,0 0,0 0,0 0,0 0,-1 0,1-1,0 1,0 0,0 0,0 0,0 0,0 0,0 0,0 0,-1 0,1 0,0 0,0-1,0 1,0 0,0 0,0 0,-1 0,1 0,0 0,0 0,0 0,0 0,0 0,0 0,-1 0,1 0,0 0,0 0,0 0,0 0,0 1,-1-1,1 0,0 0,0 0,0 0,0 0,0 0,0 0,8-19,17-20,21-16,77-72,-119 122,-6 4</inkml:trace>
</inkml:ink>
</file>

<file path=ppt/ink/ink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4-02-04T04:29:16"/>
    </inkml:context>
    <inkml:brush xml:id="br0">
      <inkml:brushProperty name="width" value="0.3" units="cm"/>
      <inkml:brushProperty name="height" value="0.6" units="cm"/>
      <inkml:brushProperty name="color" value="#0168ff"/>
      <inkml:brushProperty name="tip" value="rectangle"/>
      <inkml:brushProperty name="rasterOp" value="maskPen"/>
    </inkml:brush>
  </inkml:definitions>
  <inkml:trace contextRef="#ctx0" brushRef="#br0">394 1048,'3'-8,"-1"0,1 0,0 0,0 0,1 1,0-1,0 1,1 0,0 0,9-8,-1-3,-3 5,1 1,0 1,1 0,13-11,-103 87,54-44,1-1,-2 0,-1-3,-51 28,67-40,6-2,-1-1,1 1,-1-1,0 0,0-1,0 1,1-1,-1 0,-1 0,1 0,0-1,-7 0,12-1,0 0,0 0,0 0,1 0,-1 0,0 1,0-1,0 0,1 0,-1 0,1 0,-1 0,0 1,1-1,-1 0,1 0,0 0,-1 1,1-1,0 1,-1-1,1 0,0 1,1-1,22-23,-22 23,189-155,-144 117,2 1,60-34,-88 62,-26 18,-31 20,-17 6,-99 71,105-70,-1-1,-1-3,-2-3,-1-1,-97 35,149-63,0 1,0 0,0 0,0 0,0 0,0 0,0-1,0 1,0 0,0 0,0 0,0 0,0-1,0 1,0 0,0 0,0 0,0 0,0 0,0-1,0 1,0 0,-1 0,1 0,0 0,0 0,0 0,0-1,0 1,0 0,0 0,-1 0,1 0,0 0,0 0,0 0,0 0,0 0,0 0,-1 0,1-1,0 1,0 0,0 0,0 0,-1 0,1 0,0 0,0 0,0 0,0 0,0 1,-1-1,1 0,0 0,0 0,0 0,17-20,28-21,280-193,-287 207,-2-3,-1-1,36-41,-37 50,-24 22,-18 18,-22 20,-1-1,-73 63,27-27,42-41,-50 35,-16 15,84-71,14-19,20-27,21-6,2 1,1 2,3 2,63-42,-71 52,44-38,124-127,-187 176,0 1,33-21,27-22,144-164,-184 182,-1-2,37-55,-60 82,-12 19,-18 29,-114 134,93-121,-51 50,-29 36,-44 110,148-224</inkml:trace>
</inkml:ink>
</file>

<file path=ppt/ink/ink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4-02-04T04:29:19"/>
    </inkml:context>
    <inkml:brush xml:id="br0">
      <inkml:brushProperty name="width" value="0.3" units="cm"/>
      <inkml:brushProperty name="height" value="0.6" units="cm"/>
      <inkml:brushProperty name="color" value="#0168ff"/>
      <inkml:brushProperty name="tip" value="rectangle"/>
      <inkml:brushProperty name="rasterOp" value="maskPen"/>
    </inkml:brush>
  </inkml:definitions>
  <inkml:trace contextRef="#ctx0" brushRef="#br0">562 509,'1'-5,"1"-1,0 1,-1 0,2 0,-1 0,1 1,-1-1,1 0,6-6,10-19,-2-7,-5 8,1 0,2 1,1 1,0 0,40-46,-31 37,-22 31,0-1,0 1,1 0,0 1,0-1,8-7,-39 69,-105 169,132-225,0 0,-1 0,1 0,-1-1,1 1,-1 0,1 0,-1 0,0 0,1-1,-1 1,0 0,0 0,1-1,-1 1,0-1,0 1,0-1,0 1,0-1,0 0,-2 1,0-20,14-37,-1 18,1 0,2 1,2 0,30-55,-33 78,-11 20,-16 30,-37 24,36-44,2 0,-20 29,26-32,5-14,8-26,19-44,31-44,-119 228,-53 90,96-174,20-28,0 0,1 1,-1-1,0 0,-1 0,1 1,0-1,0 0,0 0,-1 0,1 0,-1-1,1 1,0 0,-1-1,1 1,-1 0,-2-1,4-1,-1 0,1 0,0 0,-1 0,1 0,0 0,0 0,0 0,0 0,0 0,0 0,0-1,0 1,1 0,-1 0,0 0,0 0,1 0,0-2,10-27,-10 28,17-44,2 0,2 1,2 1,51-71,-26 62,-62 69,1 1,1 1,1-1,-11 26,-10 17,8-20,-2-1,-2-1,-1-2,-2 0,-46 41,-162 164,193-194,-20 22,35-37</inkml:trace>
</inkml:ink>
</file>

<file path=ppt/ink/ink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4-02-04T04:29:22"/>
    </inkml:context>
    <inkml:brush xml:id="br0">
      <inkml:brushProperty name="width" value="0.3" units="cm"/>
      <inkml:brushProperty name="height" value="0.6" units="cm"/>
      <inkml:brushProperty name="color" value="#0168ff"/>
      <inkml:brushProperty name="tip" value="rectangle"/>
      <inkml:brushProperty name="rasterOp" value="maskPen"/>
    </inkml:brush>
  </inkml:definitions>
  <inkml:trace contextRef="#ctx0" brushRef="#br0">1 1356,'0'-2,"1"0,-1 0,1 0,0 0,0 0,0 0,0 0,0 1,0-1,0 0,0 1,1-1,-1 1,1-1,-1 1,3-2,33-23,-21 15,49-43,87-94,-68 62,-66 71,0 1,30-19,-27 19,36-29,94-89,101-100,-229 211,50-34,6-6,10-26,-59 56,1 1,1 1,44-29,-49 38,0-1,23-24,-1 2,-30 27</inkml:trace>
</inkml:ink>
</file>

<file path=ppt/ink/ink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4-02-04T04:29:24"/>
    </inkml:context>
    <inkml:brush xml:id="br0">
      <inkml:brushProperty name="width" value="0.3" units="cm"/>
      <inkml:brushProperty name="height" value="0.6" units="cm"/>
      <inkml:brushProperty name="color" value="#0168ff"/>
      <inkml:brushProperty name="tip" value="rectangle"/>
      <inkml:brushProperty name="rasterOp" value="maskPen"/>
    </inkml:brush>
  </inkml:definitions>
  <inkml:trace contextRef="#ctx0" brushRef="#br0">0 1276,'2'-6,"1"0,-1 0,1 0,0 0,1 1,0-1,-1 1,2 0,-1 0,0 0,1 1,7-6,2-3,186-214,-92 102,160-144,-114 120,-112 106,-12 12,1 0,2 2,42-29,-43 35,39-35,-41 31,39-26,1 3,-50 36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0EB2F9E-C9E0-4EA3-A9E2-0DF5F691060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p:txBody>
      </p:sp>
      <p:sp>
        <p:nvSpPr>
          <p:cNvPr id="5" name="Footer Placeholder 4"/>
          <p:cNvSpPr>
            <a:spLocks noGrp="1"/>
          </p:cNvSpPr>
          <p:nvPr>
            <p:ph type="ftr" sz="quarter" idx="11"/>
          </p:nvPr>
        </p:nvSpPr>
        <p:spPr/>
        <p:txBody>
          <a:bodyPr/>
          <a:p/>
        </p:txBody>
      </p:sp>
      <p:sp>
        <p:nvSpPr>
          <p:cNvPr id="6" name="Slide Number Placeholder 5"/>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p:txBody>
      </p:sp>
      <p:sp>
        <p:nvSpPr>
          <p:cNvPr id="5" name="Footer Placeholder 4"/>
          <p:cNvSpPr>
            <a:spLocks noGrp="1"/>
          </p:cNvSpPr>
          <p:nvPr>
            <p:ph type="ftr" sz="quarter" idx="11"/>
          </p:nvPr>
        </p:nvSpPr>
        <p:spPr/>
        <p:txBody>
          <a:bodyPr/>
          <a:p/>
        </p:txBody>
      </p:sp>
      <p:sp>
        <p:nvSpPr>
          <p:cNvPr id="6" name="Slide Number Placeholder 5"/>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4"/>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marL="0" lvl="0" indent="0" algn="r" rtl="0">
              <a:spcBef>
                <a:spcPts val="0"/>
              </a:spcBef>
              <a:spcAft>
                <a:spcPts val="0"/>
              </a:spcAft>
              <a:buNone/>
            </a:pPr>
            <a:fld id="{00000000-1234-1234-1234-123412341234}"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2.xml"/><Relationship Id="rId2" Type="http://schemas.openxmlformats.org/officeDocument/2006/relationships/image" Target="../media/image11.png"/><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2.xml"/><Relationship Id="rId2" Type="http://schemas.openxmlformats.org/officeDocument/2006/relationships/image" Target="../media/image12.png"/><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9" Type="http://schemas.openxmlformats.org/officeDocument/2006/relationships/customXml" Target="../ink/ink5.xml"/><Relationship Id="rId8" Type="http://schemas.openxmlformats.org/officeDocument/2006/relationships/image" Target="../media/image6.png"/><Relationship Id="rId7" Type="http://schemas.openxmlformats.org/officeDocument/2006/relationships/customXml" Target="../ink/ink4.xml"/><Relationship Id="rId6" Type="http://schemas.openxmlformats.org/officeDocument/2006/relationships/image" Target="../media/image5.png"/><Relationship Id="rId5" Type="http://schemas.openxmlformats.org/officeDocument/2006/relationships/customXml" Target="../ink/ink3.xml"/><Relationship Id="rId4" Type="http://schemas.openxmlformats.org/officeDocument/2006/relationships/image" Target="../media/image4.png"/><Relationship Id="rId3" Type="http://schemas.openxmlformats.org/officeDocument/2006/relationships/customXml" Target="../ink/ink2.xml"/><Relationship Id="rId2" Type="http://schemas.openxmlformats.org/officeDocument/2006/relationships/image" Target="../media/image3.png"/><Relationship Id="rId16" Type="http://schemas.openxmlformats.org/officeDocument/2006/relationships/notesSlide" Target="../notesSlides/notesSlide7.xml"/><Relationship Id="rId15" Type="http://schemas.openxmlformats.org/officeDocument/2006/relationships/slideLayout" Target="../slideLayouts/slideLayout12.xml"/><Relationship Id="rId14" Type="http://schemas.openxmlformats.org/officeDocument/2006/relationships/image" Target="../media/image9.png"/><Relationship Id="rId13" Type="http://schemas.openxmlformats.org/officeDocument/2006/relationships/tags" Target="../tags/tag2.xml"/><Relationship Id="rId12" Type="http://schemas.openxmlformats.org/officeDocument/2006/relationships/image" Target="../media/image8.png"/><Relationship Id="rId11" Type="http://schemas.openxmlformats.org/officeDocument/2006/relationships/customXml" Target="../ink/ink6.xml"/><Relationship Id="rId10" Type="http://schemas.openxmlformats.org/officeDocument/2006/relationships/image" Target="../media/image7.png"/><Relationship Id="rId1" Type="http://schemas.openxmlformats.org/officeDocument/2006/relationships/customXml" Target="../ink/ink1.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2.xml"/><Relationship Id="rId2" Type="http://schemas.openxmlformats.org/officeDocument/2006/relationships/image" Target="../media/image10.png"/><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2248535" y="679450"/>
            <a:ext cx="7888605" cy="1143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5400"/>
              <a:buFont typeface="Arial" panose="020B0604020202020204"/>
              <a:buNone/>
            </a:pPr>
            <a:r>
              <a:rPr lang="en-US" sz="5400" dirty="0"/>
              <a:t>Amazon Sales  Analysis</a:t>
            </a:r>
            <a:endParaRPr dirty="0"/>
          </a:p>
        </p:txBody>
      </p:sp>
      <p:sp>
        <p:nvSpPr>
          <p:cNvPr id="2" name="TextBox 1"/>
          <p:cNvSpPr txBox="1"/>
          <p:nvPr/>
        </p:nvSpPr>
        <p:spPr>
          <a:xfrm>
            <a:off x="613410" y="2531745"/>
            <a:ext cx="11158855" cy="3286125"/>
          </a:xfrm>
          <a:prstGeom prst="rect">
            <a:avLst/>
          </a:prstGeom>
          <a:solidFill>
            <a:schemeClr val="bg1">
              <a:lumMod val="75000"/>
            </a:schemeClr>
          </a:solidFill>
        </p:spPr>
        <p:txBody>
          <a:bodyPr wrap="square" rtlCol="0">
            <a:noAutofit/>
          </a:bodyPr>
          <a:lstStyle/>
          <a:p>
            <a:pPr marL="342900" indent="-342900">
              <a:buFont typeface="Arial" panose="020B0604020202020204" pitchFamily="34" charset="0"/>
              <a:buChar char="•"/>
            </a:pPr>
            <a:r>
              <a:rPr lang="en-IN" sz="2400" dirty="0">
                <a:latin typeface="+mj-lt"/>
                <a:cs typeface="+mj-lt"/>
              </a:rPr>
              <a:t>Amazon, a global e-commerce and technology giant, pioneers convenience and innovation. From retail to cloud</a:t>
            </a:r>
            <a:r>
              <a:rPr lang="en-US" altLang="en-IN" sz="2400" dirty="0">
                <a:latin typeface="+mj-lt"/>
                <a:cs typeface="+mj-lt"/>
              </a:rPr>
              <a:t> </a:t>
            </a:r>
            <a:r>
              <a:rPr lang="en-IN" sz="2400" dirty="0">
                <a:latin typeface="+mj-lt"/>
                <a:cs typeface="+mj-lt"/>
              </a:rPr>
              <a:t>computing, it transforms industries, prioritizing customer-centric solutions, and shaping the future of online commerce.</a:t>
            </a:r>
            <a:endParaRPr lang="en-IN" sz="2400" dirty="0">
              <a:latin typeface="+mj-lt"/>
              <a:cs typeface="+mj-lt"/>
            </a:endParaRPr>
          </a:p>
          <a:p>
            <a:pPr marL="342900" indent="-342900">
              <a:buFont typeface="Arial" panose="020B0604020202020204" pitchFamily="34" charset="0"/>
              <a:buChar char="•"/>
            </a:pPr>
            <a:r>
              <a:rPr lang="en-IN" sz="2400" dirty="0">
                <a:latin typeface="+mj-lt"/>
                <a:cs typeface="+mj-lt"/>
              </a:rPr>
              <a:t>Sales management has gained importance to meet increasing competition and the need for improved methods of</a:t>
            </a:r>
            <a:r>
              <a:rPr lang="en-US" altLang="en-IN" sz="2400" dirty="0">
                <a:latin typeface="+mj-lt"/>
                <a:cs typeface="+mj-lt"/>
              </a:rPr>
              <a:t> </a:t>
            </a:r>
            <a:r>
              <a:rPr lang="en-IN" sz="2400" dirty="0">
                <a:latin typeface="+mj-lt"/>
                <a:cs typeface="+mj-lt"/>
              </a:rPr>
              <a:t>distribution to reduce cost and to increase profits. Sales management today is the most important function in a</a:t>
            </a:r>
            <a:r>
              <a:rPr lang="en-US" altLang="en-IN" sz="2400" dirty="0">
                <a:latin typeface="+mj-lt"/>
                <a:cs typeface="+mj-lt"/>
              </a:rPr>
              <a:t> </a:t>
            </a:r>
            <a:r>
              <a:rPr lang="en-IN" sz="2400" dirty="0">
                <a:latin typeface="+mj-lt"/>
                <a:cs typeface="+mj-lt"/>
              </a:rPr>
              <a:t>commercial and business enterprise</a:t>
            </a:r>
            <a:endParaRPr lang="en-IN" sz="2400" dirty="0">
              <a:latin typeface="+mj-lt"/>
              <a:cs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17" name="Oval 16"/>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p:cNvPicPr>
            <a:picLocks noChangeAspect="1"/>
          </p:cNvPicPr>
          <p:nvPr>
            <p:custDataLst>
              <p:tags r:id="rId1"/>
            </p:custDataLst>
          </p:nvPr>
        </p:nvPicPr>
        <p:blipFill>
          <a:blip r:embed="rId2"/>
          <a:stretch>
            <a:fillRect/>
          </a:stretch>
        </p:blipFill>
        <p:spPr>
          <a:xfrm>
            <a:off x="182880" y="0"/>
            <a:ext cx="12009120" cy="65220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17" name="Oval 16"/>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4" name="Picture 3"/>
          <p:cNvPicPr>
            <a:picLocks noChangeAspect="1"/>
          </p:cNvPicPr>
          <p:nvPr>
            <p:custDataLst>
              <p:tags r:id="rId1"/>
            </p:custDataLst>
          </p:nvPr>
        </p:nvPicPr>
        <p:blipFill>
          <a:blip r:embed="rId2"/>
          <a:stretch>
            <a:fillRect/>
          </a:stretch>
        </p:blipFill>
        <p:spPr>
          <a:xfrm>
            <a:off x="0" y="9525"/>
            <a:ext cx="12191365" cy="67119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5" name="Picture 4"/>
          <p:cNvPicPr>
            <a:picLocks noChangeAspect="1"/>
          </p:cNvPicPr>
          <p:nvPr>
            <p:custDataLst>
              <p:tags r:id="rId1"/>
            </p:custDataLst>
          </p:nvPr>
        </p:nvPicPr>
        <p:blipFill>
          <a:blip r:embed="rId2"/>
          <a:stretch>
            <a:fillRect/>
          </a:stretch>
        </p:blipFill>
        <p:spPr>
          <a:xfrm>
            <a:off x="184150" y="-635"/>
            <a:ext cx="12007850" cy="68592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09" name="Google Shape;209;p3"/>
          <p:cNvSpPr txBox="1">
            <a:spLocks noGrp="1"/>
          </p:cNvSpPr>
          <p:nvPr>
            <p:ph type="body" idx="3"/>
          </p:nvPr>
        </p:nvSpPr>
        <p:spPr>
          <a:xfrm>
            <a:off x="11553668"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19" name="Google Shape;196;p2"/>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panose="020B0604020202020204"/>
              <a:buNone/>
            </a:pPr>
            <a:r>
              <a:rPr lang="en-US" dirty="0">
                <a:solidFill>
                  <a:schemeClr val="tx1"/>
                </a:solidFill>
              </a:rPr>
              <a:t>Insights</a:t>
            </a:r>
            <a:endParaRPr dirty="0">
              <a:solidFill>
                <a:schemeClr val="tx1"/>
              </a:solidFill>
            </a:endParaRPr>
          </a:p>
        </p:txBody>
      </p:sp>
      <p:sp>
        <p:nvSpPr>
          <p:cNvPr id="17" name="Oval 16"/>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p:cNvSpPr txBox="1"/>
          <p:nvPr/>
        </p:nvSpPr>
        <p:spPr>
          <a:xfrm>
            <a:off x="915035" y="1462405"/>
            <a:ext cx="10896600" cy="5259070"/>
          </a:xfrm>
          <a:prstGeom prst="rect">
            <a:avLst/>
          </a:prstGeom>
          <a:solidFill>
            <a:schemeClr val="bg1">
              <a:lumMod val="85000"/>
            </a:schemeClr>
          </a:solidFill>
        </p:spPr>
        <p:txBody>
          <a:bodyPr wrap="square">
            <a:noAutofit/>
          </a:bodyPr>
          <a:lstStyle/>
          <a:p>
            <a:pPr marL="342900" indent="-342900">
              <a:buFont typeface="Arial" panose="020B0604020202020204" pitchFamily="34" charset="0"/>
              <a:buChar char="•"/>
            </a:pPr>
            <a:r>
              <a:rPr lang="en-IN" sz="2000" dirty="0">
                <a:solidFill>
                  <a:schemeClr val="tx1"/>
                </a:solidFill>
                <a:latin typeface="+mn-lt"/>
                <a:ea typeface="Poppins" panose="00000500000000000000"/>
                <a:cs typeface="+mn-lt"/>
                <a:sym typeface="Poppins" panose="00000500000000000000"/>
              </a:rPr>
              <a:t>The total sales is </a:t>
            </a:r>
            <a:r>
              <a:rPr lang="en-IN" sz="2000" b="1" dirty="0">
                <a:solidFill>
                  <a:schemeClr val="tx1"/>
                </a:solidFill>
                <a:latin typeface="+mn-lt"/>
                <a:ea typeface="Poppins" panose="00000500000000000000"/>
                <a:cs typeface="+mn-lt"/>
                <a:sym typeface="Poppins" panose="00000500000000000000"/>
              </a:rPr>
              <a:t>$137.35 </a:t>
            </a:r>
            <a:r>
              <a:rPr lang="en-IN" sz="2000" dirty="0">
                <a:solidFill>
                  <a:schemeClr val="tx1"/>
                </a:solidFill>
                <a:latin typeface="+mn-lt"/>
                <a:ea typeface="Poppins" panose="00000500000000000000"/>
                <a:cs typeface="+mn-lt"/>
                <a:sym typeface="Poppins" panose="00000500000000000000"/>
              </a:rPr>
              <a:t>million out of which total profit is </a:t>
            </a:r>
            <a:r>
              <a:rPr lang="en-IN" sz="2000" b="1" dirty="0">
                <a:solidFill>
                  <a:schemeClr val="tx1"/>
                </a:solidFill>
                <a:latin typeface="+mn-lt"/>
                <a:ea typeface="Poppins" panose="00000500000000000000"/>
                <a:cs typeface="+mn-lt"/>
                <a:sym typeface="Poppins" panose="00000500000000000000"/>
              </a:rPr>
              <a:t>$44.17 </a:t>
            </a:r>
            <a:r>
              <a:rPr lang="en-IN" sz="2000" dirty="0">
                <a:solidFill>
                  <a:schemeClr val="tx1"/>
                </a:solidFill>
                <a:latin typeface="+mn-lt"/>
                <a:ea typeface="Poppins" panose="00000500000000000000"/>
                <a:cs typeface="+mn-lt"/>
                <a:sym typeface="Poppins" panose="00000500000000000000"/>
              </a:rPr>
              <a:t>million.</a:t>
            </a:r>
            <a:endParaRPr lang="en-IN" sz="2000" dirty="0">
              <a:solidFill>
                <a:schemeClr val="tx1"/>
              </a:solidFill>
              <a:latin typeface="+mn-lt"/>
              <a:ea typeface="Poppins" panose="00000500000000000000"/>
              <a:cs typeface="+mn-lt"/>
              <a:sym typeface="Poppins" panose="00000500000000000000"/>
            </a:endParaRPr>
          </a:p>
          <a:p>
            <a:pPr marL="342900" indent="-342900">
              <a:buFont typeface="Arial" panose="020B0604020202020204" pitchFamily="34" charset="0"/>
              <a:buChar char="•"/>
            </a:pPr>
            <a:endParaRPr lang="en-IN" sz="2000" dirty="0">
              <a:solidFill>
                <a:schemeClr val="tx1"/>
              </a:solidFill>
              <a:latin typeface="+mn-lt"/>
              <a:ea typeface="Poppins" panose="00000500000000000000"/>
              <a:cs typeface="+mn-lt"/>
              <a:sym typeface="Poppins" panose="00000500000000000000"/>
            </a:endParaRPr>
          </a:p>
          <a:p>
            <a:pPr marL="342900" indent="-342900">
              <a:buFont typeface="Arial" panose="020B0604020202020204" pitchFamily="34" charset="0"/>
              <a:buChar char="•"/>
            </a:pPr>
            <a:r>
              <a:rPr lang="en-IN" sz="2000" dirty="0">
                <a:solidFill>
                  <a:schemeClr val="tx1"/>
                </a:solidFill>
                <a:latin typeface="+mn-lt"/>
                <a:ea typeface="Poppins" panose="00000500000000000000"/>
                <a:cs typeface="+mn-lt"/>
                <a:sym typeface="Poppins" panose="00000500000000000000"/>
              </a:rPr>
              <a:t>The </a:t>
            </a:r>
            <a:r>
              <a:rPr lang="en-US" altLang="en-IN" sz="2000" dirty="0">
                <a:solidFill>
                  <a:schemeClr val="tx1"/>
                </a:solidFill>
                <a:latin typeface="+mn-lt"/>
                <a:ea typeface="Poppins" panose="00000500000000000000"/>
                <a:cs typeface="+mn-lt"/>
                <a:sym typeface="Poppins" panose="00000500000000000000"/>
              </a:rPr>
              <a:t>Net Profit Margin is </a:t>
            </a:r>
            <a:r>
              <a:rPr lang="en-US" altLang="en-IN" sz="2000" b="1" dirty="0">
                <a:solidFill>
                  <a:schemeClr val="tx1"/>
                </a:solidFill>
                <a:latin typeface="+mn-lt"/>
                <a:ea typeface="Poppins" panose="00000500000000000000"/>
                <a:cs typeface="+mn-lt"/>
                <a:sym typeface="Poppins" panose="00000500000000000000"/>
              </a:rPr>
              <a:t>32.16%.</a:t>
            </a:r>
            <a:endParaRPr lang="en-IN" sz="2000" dirty="0">
              <a:solidFill>
                <a:schemeClr val="tx1"/>
              </a:solidFill>
              <a:latin typeface="+mn-lt"/>
              <a:ea typeface="Poppins" panose="00000500000000000000"/>
              <a:cs typeface="+mn-lt"/>
              <a:sym typeface="Poppins" panose="00000500000000000000"/>
            </a:endParaRPr>
          </a:p>
          <a:p>
            <a:pPr marL="342900" indent="-342900">
              <a:buFont typeface="Arial" panose="020B0604020202020204" pitchFamily="34" charset="0"/>
              <a:buChar char="•"/>
            </a:pPr>
            <a:endParaRPr lang="en-IN" sz="2000" dirty="0">
              <a:solidFill>
                <a:schemeClr val="tx1"/>
              </a:solidFill>
              <a:latin typeface="+mn-lt"/>
              <a:ea typeface="Poppins" panose="00000500000000000000"/>
              <a:cs typeface="+mn-lt"/>
              <a:sym typeface="Poppins" panose="00000500000000000000"/>
            </a:endParaRPr>
          </a:p>
          <a:p>
            <a:pPr marL="342900" indent="-342900">
              <a:buFont typeface="Arial" panose="020B0604020202020204" pitchFamily="34" charset="0"/>
              <a:buChar char="•"/>
            </a:pPr>
            <a:r>
              <a:rPr lang="en-IN" sz="2000" dirty="0">
                <a:solidFill>
                  <a:schemeClr val="tx1"/>
                </a:solidFill>
                <a:latin typeface="+mn-lt"/>
                <a:ea typeface="Poppins" panose="00000500000000000000"/>
                <a:cs typeface="+mn-lt"/>
                <a:sym typeface="Poppins" panose="00000500000000000000"/>
              </a:rPr>
              <a:t>The </a:t>
            </a:r>
            <a:r>
              <a:rPr lang="en-IN" sz="2000" b="1" dirty="0">
                <a:solidFill>
                  <a:schemeClr val="tx1"/>
                </a:solidFill>
                <a:latin typeface="+mn-lt"/>
                <a:ea typeface="Poppins" panose="00000500000000000000"/>
                <a:cs typeface="+mn-lt"/>
                <a:sym typeface="Poppins" panose="00000500000000000000"/>
              </a:rPr>
              <a:t>“H” </a:t>
            </a:r>
            <a:r>
              <a:rPr lang="en-IN" sz="2000" dirty="0">
                <a:solidFill>
                  <a:schemeClr val="tx1"/>
                </a:solidFill>
                <a:latin typeface="+mn-lt"/>
                <a:ea typeface="Poppins" panose="00000500000000000000"/>
                <a:cs typeface="+mn-lt"/>
                <a:sym typeface="Poppins" panose="00000500000000000000"/>
              </a:rPr>
              <a:t>order priority gave the highest sales, which means people need their products fast.</a:t>
            </a:r>
            <a:endParaRPr lang="en-IN" sz="2000" dirty="0">
              <a:solidFill>
                <a:schemeClr val="tx1"/>
              </a:solidFill>
              <a:latin typeface="+mn-lt"/>
              <a:ea typeface="Poppins" panose="00000500000000000000"/>
              <a:cs typeface="+mn-lt"/>
              <a:sym typeface="Poppins" panose="00000500000000000000"/>
            </a:endParaRPr>
          </a:p>
          <a:p>
            <a:pPr marL="342900" indent="-342900">
              <a:buFont typeface="Arial" panose="020B0604020202020204" pitchFamily="34" charset="0"/>
              <a:buChar char="•"/>
            </a:pPr>
            <a:endParaRPr lang="en-IN" sz="2000" dirty="0">
              <a:solidFill>
                <a:schemeClr val="tx1"/>
              </a:solidFill>
              <a:latin typeface="+mn-lt"/>
              <a:ea typeface="Poppins" panose="00000500000000000000"/>
              <a:cs typeface="+mn-lt"/>
              <a:sym typeface="Poppins" panose="00000500000000000000"/>
            </a:endParaRPr>
          </a:p>
          <a:p>
            <a:pPr marL="342900" indent="-342900">
              <a:buFont typeface="Arial" panose="020B0604020202020204" pitchFamily="34" charset="0"/>
              <a:buChar char="•"/>
            </a:pPr>
            <a:r>
              <a:rPr lang="en-IN" sz="2000" b="1" dirty="0">
                <a:solidFill>
                  <a:schemeClr val="tx1"/>
                </a:solidFill>
                <a:latin typeface="+mn-lt"/>
                <a:ea typeface="Poppins" panose="00000500000000000000"/>
                <a:cs typeface="+mn-lt"/>
                <a:sym typeface="Poppins" panose="00000500000000000000"/>
              </a:rPr>
              <a:t>“Cosmetics” </a:t>
            </a:r>
            <a:r>
              <a:rPr lang="en-IN" sz="2000" dirty="0">
                <a:solidFill>
                  <a:schemeClr val="tx1"/>
                </a:solidFill>
                <a:latin typeface="+mn-lt"/>
                <a:ea typeface="Poppins" panose="00000500000000000000"/>
                <a:cs typeface="+mn-lt"/>
                <a:sym typeface="Poppins" panose="00000500000000000000"/>
              </a:rPr>
              <a:t>products gave the highest sales.</a:t>
            </a:r>
            <a:endParaRPr lang="en-IN" sz="2000" dirty="0">
              <a:solidFill>
                <a:schemeClr val="tx1"/>
              </a:solidFill>
              <a:latin typeface="+mn-lt"/>
              <a:ea typeface="Poppins" panose="00000500000000000000"/>
              <a:cs typeface="+mn-lt"/>
              <a:sym typeface="Poppins" panose="00000500000000000000"/>
            </a:endParaRPr>
          </a:p>
          <a:p>
            <a:pPr marL="342900" indent="-342900">
              <a:buFont typeface="Arial" panose="020B0604020202020204" pitchFamily="34" charset="0"/>
              <a:buChar char="•"/>
            </a:pPr>
            <a:endParaRPr lang="en-IN" sz="2000" dirty="0">
              <a:solidFill>
                <a:schemeClr val="tx1"/>
              </a:solidFill>
              <a:latin typeface="+mn-lt"/>
              <a:ea typeface="Poppins" panose="00000500000000000000"/>
              <a:cs typeface="+mn-lt"/>
              <a:sym typeface="Poppins" panose="00000500000000000000"/>
            </a:endParaRPr>
          </a:p>
          <a:p>
            <a:pPr marL="342900" indent="-342900">
              <a:buFont typeface="Arial" panose="020B0604020202020204" pitchFamily="34" charset="0"/>
              <a:buChar char="•"/>
            </a:pPr>
            <a:r>
              <a:rPr lang="en-IN" sz="2000" dirty="0">
                <a:solidFill>
                  <a:schemeClr val="tx1"/>
                </a:solidFill>
                <a:latin typeface="+mn-lt"/>
                <a:ea typeface="Poppins" panose="00000500000000000000"/>
                <a:cs typeface="+mn-lt"/>
                <a:sym typeface="Poppins" panose="00000500000000000000"/>
              </a:rPr>
              <a:t>Majority of people still prefer </a:t>
            </a:r>
            <a:r>
              <a:rPr lang="en-IN" sz="2000" b="1" dirty="0">
                <a:solidFill>
                  <a:schemeClr val="tx1"/>
                </a:solidFill>
                <a:latin typeface="+mn-lt"/>
                <a:ea typeface="Poppins" panose="00000500000000000000"/>
                <a:cs typeface="+mn-lt"/>
                <a:sym typeface="Poppins" panose="00000500000000000000"/>
              </a:rPr>
              <a:t>“Offline Channel” </a:t>
            </a:r>
            <a:r>
              <a:rPr lang="en-IN" sz="2000" dirty="0">
                <a:solidFill>
                  <a:schemeClr val="tx1"/>
                </a:solidFill>
                <a:latin typeface="+mn-lt"/>
                <a:ea typeface="Poppins" panose="00000500000000000000"/>
                <a:cs typeface="+mn-lt"/>
                <a:sym typeface="Poppins" panose="00000500000000000000"/>
              </a:rPr>
              <a:t>for buying products.</a:t>
            </a:r>
            <a:endParaRPr lang="en-IN" sz="2000" dirty="0">
              <a:solidFill>
                <a:schemeClr val="tx1"/>
              </a:solidFill>
              <a:latin typeface="+mn-lt"/>
              <a:ea typeface="Poppins" panose="00000500000000000000"/>
              <a:cs typeface="+mn-lt"/>
              <a:sym typeface="Poppins" panose="00000500000000000000"/>
            </a:endParaRPr>
          </a:p>
          <a:p>
            <a:pPr marL="342900" indent="-342900">
              <a:buFont typeface="Arial" panose="020B0604020202020204" pitchFamily="34" charset="0"/>
              <a:buChar char="•"/>
            </a:pPr>
            <a:endParaRPr lang="en-IN" sz="2000" dirty="0">
              <a:solidFill>
                <a:schemeClr val="tx1"/>
              </a:solidFill>
              <a:latin typeface="+mn-lt"/>
              <a:ea typeface="Poppins" panose="00000500000000000000"/>
              <a:cs typeface="+mn-lt"/>
              <a:sym typeface="Poppins" panose="00000500000000000000"/>
            </a:endParaRPr>
          </a:p>
          <a:p>
            <a:pPr marL="342900" indent="-342900">
              <a:buFont typeface="Arial" panose="020B0604020202020204" pitchFamily="34" charset="0"/>
              <a:buChar char="•"/>
            </a:pPr>
            <a:r>
              <a:rPr lang="en-IN" sz="2000" dirty="0">
                <a:solidFill>
                  <a:schemeClr val="tx1"/>
                </a:solidFill>
                <a:latin typeface="+mn-lt"/>
                <a:ea typeface="Poppins" panose="00000500000000000000"/>
                <a:cs typeface="+mn-lt"/>
                <a:sym typeface="Poppins" panose="00000500000000000000"/>
              </a:rPr>
              <a:t>The year </a:t>
            </a:r>
            <a:r>
              <a:rPr lang="en-IN" sz="2000" b="1" dirty="0">
                <a:solidFill>
                  <a:schemeClr val="tx1"/>
                </a:solidFill>
                <a:latin typeface="+mn-lt"/>
                <a:ea typeface="Poppins" panose="00000500000000000000"/>
                <a:cs typeface="+mn-lt"/>
                <a:sym typeface="Poppins" panose="00000500000000000000"/>
              </a:rPr>
              <a:t>2012</a:t>
            </a:r>
            <a:r>
              <a:rPr lang="en-IN" sz="2000" dirty="0">
                <a:solidFill>
                  <a:schemeClr val="tx1"/>
                </a:solidFill>
                <a:latin typeface="+mn-lt"/>
                <a:ea typeface="Poppins" panose="00000500000000000000"/>
                <a:cs typeface="+mn-lt"/>
                <a:sym typeface="Poppins" panose="00000500000000000000"/>
              </a:rPr>
              <a:t> has seen the highest sales</a:t>
            </a:r>
            <a:r>
              <a:rPr lang="en-US" altLang="en-IN" sz="2000" dirty="0">
                <a:solidFill>
                  <a:schemeClr val="tx1"/>
                </a:solidFill>
                <a:latin typeface="+mn-lt"/>
                <a:ea typeface="Poppins" panose="00000500000000000000"/>
                <a:cs typeface="+mn-lt"/>
                <a:sym typeface="Poppins" panose="00000500000000000000"/>
              </a:rPr>
              <a:t> and highest profit.</a:t>
            </a:r>
            <a:endParaRPr lang="en-US" altLang="en-IN" sz="2000" dirty="0">
              <a:solidFill>
                <a:schemeClr val="tx1"/>
              </a:solidFill>
              <a:latin typeface="+mn-lt"/>
              <a:ea typeface="Poppins" panose="00000500000000000000"/>
              <a:cs typeface="+mn-lt"/>
              <a:sym typeface="Poppins" panose="00000500000000000000"/>
            </a:endParaRPr>
          </a:p>
          <a:p>
            <a:pPr marL="342900" indent="-342900">
              <a:buFont typeface="Arial" panose="020B0604020202020204" pitchFamily="34" charset="0"/>
              <a:buChar char="•"/>
            </a:pPr>
            <a:endParaRPr lang="en-IN" sz="2000" dirty="0">
              <a:solidFill>
                <a:schemeClr val="tx1"/>
              </a:solidFill>
              <a:latin typeface="+mn-lt"/>
              <a:ea typeface="Poppins" panose="00000500000000000000"/>
              <a:cs typeface="+mn-lt"/>
              <a:sym typeface="Poppins" panose="00000500000000000000"/>
            </a:endParaRPr>
          </a:p>
          <a:p>
            <a:pPr marL="342900" indent="-342900">
              <a:buFont typeface="Arial" panose="020B0604020202020204" pitchFamily="34" charset="0"/>
              <a:buChar char="•"/>
            </a:pPr>
            <a:r>
              <a:rPr lang="en-IN" sz="2000" dirty="0">
                <a:solidFill>
                  <a:schemeClr val="tx1"/>
                </a:solidFill>
                <a:latin typeface="+mn-lt"/>
                <a:ea typeface="Poppins" panose="00000500000000000000"/>
                <a:cs typeface="+mn-lt"/>
                <a:sym typeface="Poppins" panose="00000500000000000000"/>
              </a:rPr>
              <a:t>The </a:t>
            </a:r>
            <a:r>
              <a:rPr lang="en-IN" sz="2000" b="1" dirty="0">
                <a:solidFill>
                  <a:schemeClr val="tx1"/>
                </a:solidFill>
                <a:latin typeface="+mn-lt"/>
                <a:ea typeface="Poppins" panose="00000500000000000000"/>
                <a:cs typeface="+mn-lt"/>
                <a:sym typeface="Poppins" panose="00000500000000000000"/>
              </a:rPr>
              <a:t>Sub-Saharan Africa </a:t>
            </a:r>
            <a:r>
              <a:rPr lang="en-IN" sz="2000" dirty="0">
                <a:solidFill>
                  <a:schemeClr val="tx1"/>
                </a:solidFill>
                <a:latin typeface="+mn-lt"/>
                <a:ea typeface="Poppins" panose="00000500000000000000"/>
                <a:cs typeface="+mn-lt"/>
                <a:sym typeface="Poppins" panose="00000500000000000000"/>
              </a:rPr>
              <a:t>region has seen the highest sales</a:t>
            </a:r>
            <a:r>
              <a:rPr lang="en-US" altLang="en-IN" sz="2000" dirty="0">
                <a:solidFill>
                  <a:schemeClr val="tx1"/>
                </a:solidFill>
                <a:latin typeface="+mn-lt"/>
                <a:ea typeface="Poppins" panose="00000500000000000000"/>
                <a:cs typeface="+mn-lt"/>
                <a:sym typeface="Poppins" panose="00000500000000000000"/>
              </a:rPr>
              <a:t>.</a:t>
            </a:r>
            <a:endParaRPr lang="en-US" altLang="en-IN" sz="2000" dirty="0">
              <a:solidFill>
                <a:schemeClr val="tx1"/>
              </a:solidFill>
              <a:latin typeface="+mn-lt"/>
              <a:ea typeface="Poppins" panose="00000500000000000000"/>
              <a:cs typeface="+mn-lt"/>
              <a:sym typeface="Poppins" panose="00000500000000000000"/>
            </a:endParaRPr>
          </a:p>
          <a:p>
            <a:pPr marL="342900" indent="-342900">
              <a:buFont typeface="Arial" panose="020B0604020202020204" pitchFamily="34" charset="0"/>
              <a:buChar char="•"/>
            </a:pPr>
            <a:endParaRPr lang="en-IN" sz="2000" dirty="0">
              <a:solidFill>
                <a:schemeClr val="tx1"/>
              </a:solidFill>
              <a:latin typeface="+mn-lt"/>
              <a:ea typeface="Poppins" panose="00000500000000000000"/>
              <a:cs typeface="+mn-lt"/>
              <a:sym typeface="Poppins" panose="00000500000000000000"/>
            </a:endParaRPr>
          </a:p>
          <a:p>
            <a:pPr marL="342900" indent="-342900">
              <a:buFont typeface="Arial" panose="020B0604020202020204" pitchFamily="34" charset="0"/>
              <a:buChar char="•"/>
            </a:pPr>
            <a:r>
              <a:rPr lang="en-US" altLang="en-IN" sz="2000" dirty="0">
                <a:solidFill>
                  <a:schemeClr val="tx1"/>
                </a:solidFill>
                <a:latin typeface="+mn-lt"/>
                <a:ea typeface="Poppins" panose="00000500000000000000"/>
                <a:cs typeface="+mn-lt"/>
                <a:sym typeface="Poppins" panose="00000500000000000000"/>
              </a:rPr>
              <a:t>The </a:t>
            </a:r>
            <a:r>
              <a:rPr lang="en-US" altLang="en-IN" sz="2000" b="1" dirty="0">
                <a:solidFill>
                  <a:schemeClr val="tx1"/>
                </a:solidFill>
                <a:latin typeface="+mn-lt"/>
                <a:ea typeface="Poppins" panose="00000500000000000000"/>
                <a:cs typeface="+mn-lt"/>
                <a:sym typeface="Poppins" panose="00000500000000000000"/>
              </a:rPr>
              <a:t>Honduras</a:t>
            </a:r>
            <a:r>
              <a:rPr lang="en-US" altLang="en-IN" sz="2000" dirty="0">
                <a:solidFill>
                  <a:schemeClr val="tx1"/>
                </a:solidFill>
                <a:latin typeface="+mn-lt"/>
                <a:ea typeface="Poppins" panose="00000500000000000000"/>
                <a:cs typeface="+mn-lt"/>
                <a:sym typeface="Poppins" panose="00000500000000000000"/>
              </a:rPr>
              <a:t> country has seen  the highest sale. </a:t>
            </a:r>
            <a:endParaRPr lang="en-US" altLang="en-IN" sz="2000" dirty="0">
              <a:solidFill>
                <a:schemeClr val="tx1"/>
              </a:solidFill>
              <a:latin typeface="+mn-lt"/>
              <a:ea typeface="Poppins" panose="00000500000000000000"/>
              <a:cs typeface="+mn-lt"/>
              <a:sym typeface="Poppins" panose="00000500000000000000"/>
            </a:endParaRPr>
          </a:p>
          <a:p>
            <a:pPr marL="342900" indent="-342900">
              <a:buFont typeface="Arial" panose="020B0604020202020204" pitchFamily="34" charset="0"/>
              <a:buChar char="•"/>
            </a:pPr>
            <a:endParaRPr lang="en-US" altLang="en-IN" sz="2000" dirty="0">
              <a:solidFill>
                <a:schemeClr val="tx1"/>
              </a:solidFill>
              <a:latin typeface="+mn-lt"/>
              <a:ea typeface="Poppins" panose="00000500000000000000"/>
              <a:cs typeface="+mn-lt"/>
              <a:sym typeface="Poppins" panose="00000500000000000000"/>
            </a:endParaRPr>
          </a:p>
          <a:p>
            <a:pPr marL="342900" indent="-342900">
              <a:buFont typeface="Arial" panose="020B0604020202020204" pitchFamily="34" charset="0"/>
              <a:buChar char="•"/>
            </a:pPr>
            <a:r>
              <a:rPr lang="en-US" altLang="en-IN" sz="2000" dirty="0">
                <a:solidFill>
                  <a:schemeClr val="tx1"/>
                </a:solidFill>
                <a:latin typeface="+mn-lt"/>
                <a:ea typeface="Poppins" panose="00000500000000000000"/>
                <a:cs typeface="+mn-lt"/>
                <a:sym typeface="Poppins" panose="00000500000000000000"/>
              </a:rPr>
              <a:t>The </a:t>
            </a:r>
            <a:r>
              <a:rPr lang="en-US" altLang="en-IN" sz="2000" b="1" dirty="0">
                <a:solidFill>
                  <a:schemeClr val="tx1"/>
                </a:solidFill>
                <a:latin typeface="+mn-lt"/>
                <a:ea typeface="Poppins" panose="00000500000000000000"/>
                <a:cs typeface="+mn-lt"/>
                <a:sym typeface="Poppins" panose="00000500000000000000"/>
              </a:rPr>
              <a:t>Djibouti</a:t>
            </a:r>
            <a:r>
              <a:rPr lang="en-US" altLang="en-IN" sz="2000" dirty="0">
                <a:solidFill>
                  <a:schemeClr val="tx1"/>
                </a:solidFill>
                <a:latin typeface="+mn-lt"/>
                <a:ea typeface="Poppins" panose="00000500000000000000"/>
                <a:cs typeface="+mn-lt"/>
                <a:sym typeface="Poppins" panose="00000500000000000000"/>
              </a:rPr>
              <a:t> country has seen the profit.</a:t>
            </a:r>
            <a:endParaRPr lang="en-IN" sz="2000" dirty="0">
              <a:solidFill>
                <a:schemeClr val="tx1"/>
              </a:solidFill>
              <a:latin typeface="+mn-lt"/>
              <a:ea typeface="Poppins" panose="00000500000000000000"/>
              <a:cs typeface="+mn-lt"/>
              <a:sym typeface="Poppins" panose="00000500000000000000"/>
            </a:endParaRPr>
          </a:p>
          <a:p>
            <a:pPr marL="0" indent="0">
              <a:buFont typeface="Arial" panose="020B0604020202020204" pitchFamily="34" charset="0"/>
              <a:buNone/>
            </a:pPr>
            <a:endParaRPr lang="en-IN" sz="2000" dirty="0">
              <a:solidFill>
                <a:schemeClr val="tx1"/>
              </a:solidFill>
              <a:latin typeface="+mn-lt"/>
              <a:ea typeface="Poppins" panose="00000500000000000000"/>
              <a:cs typeface="+mn-lt"/>
              <a:sym typeface="Poppins" panose="00000500000000000000"/>
            </a:endParaRPr>
          </a:p>
          <a:p>
            <a:pPr marL="342900" indent="-342900">
              <a:buFont typeface="Arial" panose="020B0604020202020204" pitchFamily="34" charset="0"/>
              <a:buChar char="•"/>
            </a:pPr>
            <a:endParaRPr lang="en-IN" sz="2000" dirty="0">
              <a:solidFill>
                <a:schemeClr val="tx1"/>
              </a:solidFill>
              <a:latin typeface="+mn-lt"/>
              <a:ea typeface="Poppins" panose="00000500000000000000"/>
              <a:cs typeface="+mn-lt"/>
              <a:sym typeface="Poppins" panose="00000500000000000000"/>
            </a:endParaRPr>
          </a:p>
          <a:p>
            <a:pPr marL="342900" indent="-342900">
              <a:buFont typeface="Arial" panose="020B0604020202020204" pitchFamily="34" charset="0"/>
              <a:buChar char="•"/>
            </a:pPr>
            <a:endParaRPr lang="en-IN" sz="2000" dirty="0">
              <a:solidFill>
                <a:schemeClr val="tx1"/>
              </a:solidFill>
              <a:latin typeface="+mn-lt"/>
              <a:ea typeface="Poppins" panose="00000500000000000000"/>
              <a:cs typeface="+mn-lt"/>
              <a:sym typeface="Poppins" panose="00000500000000000000"/>
            </a:endParaRPr>
          </a:p>
          <a:p>
            <a:pPr marL="342900" indent="-342900">
              <a:buFont typeface="Arial" panose="020B0604020202020204" pitchFamily="34" charset="0"/>
              <a:buChar char="•"/>
            </a:pPr>
            <a:endParaRPr lang="en-IN" sz="2000" dirty="0">
              <a:solidFill>
                <a:schemeClr val="tx1"/>
              </a:solidFill>
              <a:latin typeface="+mn-lt"/>
              <a:ea typeface="Poppins" panose="00000500000000000000"/>
              <a:cs typeface="+mn-lt"/>
              <a:sym typeface="Poppins" panose="00000500000000000000"/>
            </a:endParaRPr>
          </a:p>
          <a:p>
            <a:pPr marL="342900" indent="-342900">
              <a:buFont typeface="Arial" panose="020B0604020202020204" pitchFamily="34" charset="0"/>
              <a:buChar char="•"/>
            </a:pPr>
            <a:endParaRPr lang="en-IN" sz="2000" dirty="0">
              <a:solidFill>
                <a:schemeClr val="tx1"/>
              </a:solidFill>
              <a:latin typeface="+mn-lt"/>
              <a:ea typeface="Poppins" panose="00000500000000000000"/>
              <a:cs typeface="+mn-lt"/>
              <a:sym typeface="Poppins" panose="0000050000000000000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09" name="Google Shape;209;p3"/>
          <p:cNvSpPr txBox="1">
            <a:spLocks noGrp="1"/>
          </p:cNvSpPr>
          <p:nvPr>
            <p:ph type="body" idx="3"/>
          </p:nvPr>
        </p:nvSpPr>
        <p:spPr>
          <a:xfrm>
            <a:off x="11553668"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19" name="Google Shape;196;p2"/>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panose="020B0604020202020204"/>
              <a:buNone/>
            </a:pPr>
            <a:r>
              <a:rPr lang="en-US" dirty="0">
                <a:solidFill>
                  <a:schemeClr val="tx1"/>
                </a:solidFill>
              </a:rPr>
              <a:t>Summary</a:t>
            </a:r>
            <a:endParaRPr dirty="0">
              <a:solidFill>
                <a:schemeClr val="tx1"/>
              </a:solidFill>
            </a:endParaRPr>
          </a:p>
        </p:txBody>
      </p:sp>
      <p:sp>
        <p:nvSpPr>
          <p:cNvPr id="17" name="Oval 16"/>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p:cNvSpPr txBox="1"/>
          <p:nvPr/>
        </p:nvSpPr>
        <p:spPr>
          <a:xfrm>
            <a:off x="867410" y="1711325"/>
            <a:ext cx="10584180" cy="4627245"/>
          </a:xfrm>
          <a:prstGeom prst="rect">
            <a:avLst/>
          </a:prstGeom>
          <a:solidFill>
            <a:schemeClr val="bg1">
              <a:lumMod val="85000"/>
            </a:schemeClr>
          </a:solidFill>
        </p:spPr>
        <p:txBody>
          <a:bodyPr wrap="square">
            <a:noAutofit/>
          </a:bodyPr>
          <a:lstStyle/>
          <a:p>
            <a:pPr marL="342900" indent="-342900">
              <a:buFont typeface="Arial" panose="020B0604020202020204" pitchFamily="34" charset="0"/>
              <a:buChar char="•"/>
            </a:pPr>
            <a:r>
              <a:rPr lang="en-IN" sz="1800" dirty="0">
                <a:solidFill>
                  <a:schemeClr val="tx1"/>
                </a:solidFill>
                <a:latin typeface="+mn-lt"/>
                <a:ea typeface="Poppins" panose="00000500000000000000"/>
                <a:cs typeface="+mn-lt"/>
                <a:sym typeface="Poppins" panose="00000500000000000000"/>
              </a:rPr>
              <a:t>Cosmetic products are very popular among people of Europe and these products generated the highest profit </a:t>
            </a:r>
            <a:r>
              <a:rPr lang="en-IN" sz="1800" b="1" dirty="0">
                <a:solidFill>
                  <a:schemeClr val="tx1"/>
                </a:solidFill>
                <a:latin typeface="+mn-lt"/>
                <a:ea typeface="Poppins" panose="00000500000000000000"/>
                <a:cs typeface="+mn-lt"/>
                <a:sym typeface="Poppins" panose="00000500000000000000"/>
              </a:rPr>
              <a:t>($14.56 million) </a:t>
            </a:r>
            <a:r>
              <a:rPr lang="en-IN" sz="1800" dirty="0">
                <a:solidFill>
                  <a:schemeClr val="tx1"/>
                </a:solidFill>
                <a:latin typeface="+mn-lt"/>
                <a:ea typeface="Poppins" panose="00000500000000000000"/>
                <a:cs typeface="+mn-lt"/>
                <a:sym typeface="Poppins" panose="00000500000000000000"/>
              </a:rPr>
              <a:t>of all items. So, it is advisable to create some marketing campaigns promoting Cosmetic products.</a:t>
            </a:r>
            <a:endParaRPr lang="en-IN" sz="1800" dirty="0">
              <a:solidFill>
                <a:schemeClr val="tx1"/>
              </a:solidFill>
              <a:latin typeface="+mn-lt"/>
              <a:ea typeface="Poppins" panose="00000500000000000000"/>
              <a:cs typeface="+mn-lt"/>
              <a:sym typeface="Poppins" panose="00000500000000000000"/>
            </a:endParaRPr>
          </a:p>
          <a:p>
            <a:endParaRPr lang="en-IN" sz="1800" dirty="0">
              <a:solidFill>
                <a:schemeClr val="tx1"/>
              </a:solidFill>
              <a:latin typeface="+mn-lt"/>
              <a:ea typeface="Poppins" panose="00000500000000000000"/>
              <a:cs typeface="+mn-lt"/>
              <a:sym typeface="Poppins" panose="00000500000000000000"/>
            </a:endParaRPr>
          </a:p>
          <a:p>
            <a:pPr marL="342900" indent="-342900">
              <a:buFont typeface="Arial" panose="020B0604020202020204" pitchFamily="34" charset="0"/>
              <a:buChar char="•"/>
            </a:pPr>
            <a:r>
              <a:rPr lang="en-IN" sz="1800" dirty="0">
                <a:solidFill>
                  <a:schemeClr val="tx1"/>
                </a:solidFill>
                <a:latin typeface="+mn-lt"/>
                <a:ea typeface="Poppins" panose="00000500000000000000"/>
                <a:cs typeface="+mn-lt"/>
                <a:sym typeface="Poppins" panose="00000500000000000000"/>
              </a:rPr>
              <a:t>Total Population of North America prefer to shop offline as compared to people of Europe, who mostly prefer Online channel for shopping. But because high profits are coming from Online channel, it advisable to </a:t>
            </a:r>
            <a:r>
              <a:rPr lang="en-IN" sz="1800" b="1" dirty="0">
                <a:solidFill>
                  <a:schemeClr val="tx1"/>
                </a:solidFill>
                <a:latin typeface="+mn-lt"/>
                <a:ea typeface="Poppins" panose="00000500000000000000"/>
                <a:cs typeface="+mn-lt"/>
                <a:sym typeface="Poppins" panose="00000500000000000000"/>
              </a:rPr>
              <a:t>promote</a:t>
            </a:r>
            <a:r>
              <a:rPr lang="en-IN" sz="1800" dirty="0">
                <a:solidFill>
                  <a:schemeClr val="tx1"/>
                </a:solidFill>
                <a:latin typeface="+mn-lt"/>
                <a:ea typeface="Poppins" panose="00000500000000000000"/>
                <a:cs typeface="+mn-lt"/>
                <a:sym typeface="Poppins" panose="00000500000000000000"/>
              </a:rPr>
              <a:t> </a:t>
            </a:r>
            <a:r>
              <a:rPr lang="en-IN" sz="1800" b="1" dirty="0">
                <a:solidFill>
                  <a:schemeClr val="tx1"/>
                </a:solidFill>
                <a:latin typeface="+mn-lt"/>
                <a:ea typeface="Poppins" panose="00000500000000000000"/>
                <a:cs typeface="+mn-lt"/>
                <a:sym typeface="Poppins" panose="00000500000000000000"/>
              </a:rPr>
              <a:t>products</a:t>
            </a:r>
            <a:r>
              <a:rPr lang="en-IN" sz="1800" dirty="0">
                <a:solidFill>
                  <a:schemeClr val="tx1"/>
                </a:solidFill>
                <a:latin typeface="+mn-lt"/>
                <a:ea typeface="Poppins" panose="00000500000000000000"/>
                <a:cs typeface="+mn-lt"/>
                <a:sym typeface="Poppins" panose="00000500000000000000"/>
              </a:rPr>
              <a:t> </a:t>
            </a:r>
            <a:r>
              <a:rPr lang="en-IN" sz="1800" b="1" dirty="0">
                <a:solidFill>
                  <a:schemeClr val="tx1"/>
                </a:solidFill>
                <a:latin typeface="+mn-lt"/>
                <a:ea typeface="Poppins" panose="00000500000000000000"/>
                <a:cs typeface="+mn-lt"/>
                <a:sym typeface="Poppins" panose="00000500000000000000"/>
              </a:rPr>
              <a:t>online</a:t>
            </a:r>
            <a:r>
              <a:rPr lang="en-IN" sz="1800" dirty="0">
                <a:solidFill>
                  <a:schemeClr val="tx1"/>
                </a:solidFill>
                <a:latin typeface="+mn-lt"/>
                <a:ea typeface="Poppins" panose="00000500000000000000"/>
                <a:cs typeface="+mn-lt"/>
                <a:sym typeface="Poppins" panose="00000500000000000000"/>
              </a:rPr>
              <a:t>.</a:t>
            </a:r>
            <a:endParaRPr lang="en-IN" sz="1800" dirty="0">
              <a:solidFill>
                <a:schemeClr val="tx1"/>
              </a:solidFill>
              <a:latin typeface="+mn-lt"/>
              <a:ea typeface="Poppins" panose="00000500000000000000"/>
              <a:cs typeface="+mn-lt"/>
              <a:sym typeface="Poppins" panose="00000500000000000000"/>
            </a:endParaRPr>
          </a:p>
          <a:p>
            <a:pPr marL="342900" indent="-342900">
              <a:buFont typeface="Arial" panose="020B0604020202020204" pitchFamily="34" charset="0"/>
              <a:buChar char="•"/>
            </a:pPr>
            <a:endParaRPr lang="en-IN" sz="1800" dirty="0">
              <a:solidFill>
                <a:schemeClr val="tx1"/>
              </a:solidFill>
              <a:latin typeface="+mn-lt"/>
              <a:ea typeface="Poppins" panose="00000500000000000000"/>
              <a:cs typeface="+mn-lt"/>
              <a:sym typeface="Poppins" panose="00000500000000000000"/>
            </a:endParaRPr>
          </a:p>
          <a:p>
            <a:pPr marL="342900" indent="-342900">
              <a:buFont typeface="Arial" panose="020B0604020202020204" pitchFamily="34" charset="0"/>
              <a:buChar char="•"/>
            </a:pPr>
            <a:r>
              <a:rPr lang="en-IN" sz="1800" dirty="0">
                <a:solidFill>
                  <a:schemeClr val="tx1"/>
                </a:solidFill>
                <a:latin typeface="+mn-lt"/>
                <a:ea typeface="Poppins" panose="00000500000000000000"/>
                <a:cs typeface="+mn-lt"/>
                <a:sym typeface="Poppins" panose="00000500000000000000"/>
              </a:rPr>
              <a:t>The Region Sub-Saharan Africa has generated the highest profit where people bought </a:t>
            </a:r>
            <a:r>
              <a:rPr lang="en-IN" sz="1800" b="1" dirty="0">
                <a:solidFill>
                  <a:schemeClr val="tx1"/>
                </a:solidFill>
                <a:latin typeface="+mn-lt"/>
                <a:ea typeface="Poppins" panose="00000500000000000000"/>
                <a:cs typeface="+mn-lt"/>
                <a:sym typeface="Poppins" panose="00000500000000000000"/>
              </a:rPr>
              <a:t>Fruits</a:t>
            </a:r>
            <a:r>
              <a:rPr lang="en-IN" sz="1800" dirty="0">
                <a:solidFill>
                  <a:schemeClr val="tx1"/>
                </a:solidFill>
                <a:latin typeface="+mn-lt"/>
                <a:ea typeface="Poppins" panose="00000500000000000000"/>
                <a:cs typeface="+mn-lt"/>
                <a:sym typeface="Poppins" panose="00000500000000000000"/>
              </a:rPr>
              <a:t> the most, with approx. </a:t>
            </a:r>
            <a:r>
              <a:rPr lang="en-IN" sz="1800" b="1" dirty="0">
                <a:solidFill>
                  <a:schemeClr val="tx1"/>
                </a:solidFill>
                <a:latin typeface="+mn-lt"/>
                <a:ea typeface="Poppins" panose="00000500000000000000"/>
                <a:cs typeface="+mn-lt"/>
                <a:sym typeface="Poppins" panose="00000500000000000000"/>
              </a:rPr>
              <a:t>31</a:t>
            </a:r>
            <a:r>
              <a:rPr lang="en-IN" sz="1800" dirty="0">
                <a:solidFill>
                  <a:schemeClr val="tx1"/>
                </a:solidFill>
                <a:latin typeface="+mn-lt"/>
                <a:ea typeface="Poppins" panose="00000500000000000000"/>
                <a:cs typeface="+mn-lt"/>
                <a:sym typeface="Poppins" panose="00000500000000000000"/>
              </a:rPr>
              <a:t> </a:t>
            </a:r>
            <a:r>
              <a:rPr lang="en-IN" sz="1800" b="1" dirty="0">
                <a:solidFill>
                  <a:schemeClr val="tx1"/>
                </a:solidFill>
                <a:latin typeface="+mn-lt"/>
                <a:ea typeface="Poppins" panose="00000500000000000000"/>
                <a:cs typeface="+mn-lt"/>
                <a:sym typeface="Poppins" panose="00000500000000000000"/>
              </a:rPr>
              <a:t>thousands</a:t>
            </a:r>
            <a:r>
              <a:rPr lang="en-IN" sz="1800" dirty="0">
                <a:solidFill>
                  <a:schemeClr val="tx1"/>
                </a:solidFill>
                <a:latin typeface="+mn-lt"/>
                <a:ea typeface="Poppins" panose="00000500000000000000"/>
                <a:cs typeface="+mn-lt"/>
                <a:sym typeface="Poppins" panose="00000500000000000000"/>
              </a:rPr>
              <a:t> unit sold. Highlight the health benefits of fruits during campaigns and align marketing with local preferences.</a:t>
            </a:r>
            <a:endParaRPr lang="en-IN" sz="1800" dirty="0">
              <a:solidFill>
                <a:schemeClr val="tx1"/>
              </a:solidFill>
              <a:latin typeface="+mn-lt"/>
              <a:ea typeface="Poppins" panose="00000500000000000000"/>
              <a:cs typeface="+mn-lt"/>
              <a:sym typeface="Poppins" panose="00000500000000000000"/>
            </a:endParaRPr>
          </a:p>
          <a:p>
            <a:pPr marL="342900" indent="-342900">
              <a:buFont typeface="Arial" panose="020B0604020202020204" pitchFamily="34" charset="0"/>
              <a:buChar char="•"/>
            </a:pPr>
            <a:endParaRPr lang="en-IN" sz="1800" dirty="0">
              <a:solidFill>
                <a:schemeClr val="tx1"/>
              </a:solidFill>
              <a:latin typeface="+mn-lt"/>
              <a:ea typeface="Poppins" panose="00000500000000000000"/>
              <a:cs typeface="+mn-lt"/>
              <a:sym typeface="Poppins" panose="00000500000000000000"/>
            </a:endParaRPr>
          </a:p>
          <a:p>
            <a:pPr marL="342900" indent="-342900">
              <a:buFont typeface="Arial" panose="020B0604020202020204" pitchFamily="34" charset="0"/>
              <a:buChar char="•"/>
            </a:pPr>
            <a:r>
              <a:rPr lang="en-IN" sz="1800" dirty="0">
                <a:solidFill>
                  <a:schemeClr val="tx1"/>
                </a:solidFill>
                <a:latin typeface="+mn-lt"/>
                <a:ea typeface="Poppins" panose="00000500000000000000"/>
                <a:cs typeface="+mn-lt"/>
                <a:sym typeface="Poppins" panose="00000500000000000000"/>
              </a:rPr>
              <a:t>The second most purchased item, after Cosmetics in Europe is </a:t>
            </a:r>
            <a:r>
              <a:rPr lang="en-IN" sz="1800" b="1" dirty="0">
                <a:solidFill>
                  <a:schemeClr val="tx1"/>
                </a:solidFill>
                <a:latin typeface="+mn-lt"/>
                <a:ea typeface="Poppins" panose="00000500000000000000"/>
                <a:cs typeface="+mn-lt"/>
                <a:sym typeface="Poppins" panose="00000500000000000000"/>
              </a:rPr>
              <a:t>Baby</a:t>
            </a:r>
            <a:r>
              <a:rPr lang="en-IN" sz="1800" dirty="0">
                <a:solidFill>
                  <a:schemeClr val="tx1"/>
                </a:solidFill>
                <a:latin typeface="+mn-lt"/>
                <a:ea typeface="Poppins" panose="00000500000000000000"/>
                <a:cs typeface="+mn-lt"/>
                <a:sym typeface="Poppins" panose="00000500000000000000"/>
              </a:rPr>
              <a:t> </a:t>
            </a:r>
            <a:r>
              <a:rPr lang="en-IN" sz="1800" b="1" dirty="0">
                <a:solidFill>
                  <a:schemeClr val="tx1"/>
                </a:solidFill>
                <a:latin typeface="+mn-lt"/>
                <a:ea typeface="Poppins" panose="00000500000000000000"/>
                <a:cs typeface="+mn-lt"/>
                <a:sym typeface="Poppins" panose="00000500000000000000"/>
              </a:rPr>
              <a:t>Food</a:t>
            </a:r>
            <a:r>
              <a:rPr lang="en-IN" sz="1800" dirty="0">
                <a:solidFill>
                  <a:schemeClr val="tx1"/>
                </a:solidFill>
                <a:latin typeface="+mn-lt"/>
                <a:ea typeface="Poppins" panose="00000500000000000000"/>
                <a:cs typeface="+mn-lt"/>
                <a:sym typeface="Poppins" panose="00000500000000000000"/>
              </a:rPr>
              <a:t>. This insight tells us that majority of people of Europe are newlywed couples. Thus you can </a:t>
            </a:r>
            <a:r>
              <a:rPr lang="en-IN" sz="1800" b="1" dirty="0">
                <a:solidFill>
                  <a:schemeClr val="tx1"/>
                </a:solidFill>
                <a:latin typeface="+mn-lt"/>
                <a:ea typeface="Poppins" panose="00000500000000000000"/>
                <a:cs typeface="+mn-lt"/>
                <a:sym typeface="Poppins" panose="00000500000000000000"/>
              </a:rPr>
              <a:t>promote</a:t>
            </a:r>
            <a:r>
              <a:rPr lang="en-IN" sz="1800" dirty="0">
                <a:solidFill>
                  <a:schemeClr val="tx1"/>
                </a:solidFill>
                <a:latin typeface="+mn-lt"/>
                <a:ea typeface="Poppins" panose="00000500000000000000"/>
                <a:cs typeface="+mn-lt"/>
                <a:sym typeface="Poppins" panose="00000500000000000000"/>
              </a:rPr>
              <a:t> </a:t>
            </a:r>
            <a:r>
              <a:rPr lang="en-IN" sz="1800" b="1" dirty="0">
                <a:solidFill>
                  <a:schemeClr val="tx1"/>
                </a:solidFill>
                <a:latin typeface="+mn-lt"/>
                <a:ea typeface="Poppins" panose="00000500000000000000"/>
                <a:cs typeface="+mn-lt"/>
                <a:sym typeface="Poppins" panose="00000500000000000000"/>
              </a:rPr>
              <a:t>products</a:t>
            </a:r>
            <a:r>
              <a:rPr lang="en-IN" sz="1800" dirty="0">
                <a:solidFill>
                  <a:schemeClr val="tx1"/>
                </a:solidFill>
                <a:latin typeface="+mn-lt"/>
                <a:ea typeface="Poppins" panose="00000500000000000000"/>
                <a:cs typeface="+mn-lt"/>
                <a:sym typeface="Poppins" panose="00000500000000000000"/>
              </a:rPr>
              <a:t> </a:t>
            </a:r>
            <a:r>
              <a:rPr lang="en-IN" sz="1800" b="1" dirty="0">
                <a:solidFill>
                  <a:schemeClr val="tx1"/>
                </a:solidFill>
                <a:latin typeface="+mn-lt"/>
                <a:ea typeface="Poppins" panose="00000500000000000000"/>
                <a:cs typeface="+mn-lt"/>
                <a:sym typeface="Poppins" panose="00000500000000000000"/>
              </a:rPr>
              <a:t>related</a:t>
            </a:r>
            <a:r>
              <a:rPr lang="en-IN" sz="1800" dirty="0">
                <a:solidFill>
                  <a:schemeClr val="tx1"/>
                </a:solidFill>
                <a:latin typeface="+mn-lt"/>
                <a:ea typeface="Poppins" panose="00000500000000000000"/>
                <a:cs typeface="+mn-lt"/>
                <a:sym typeface="Poppins" panose="00000500000000000000"/>
              </a:rPr>
              <a:t> </a:t>
            </a:r>
            <a:r>
              <a:rPr lang="en-IN" sz="1800" b="1" dirty="0">
                <a:solidFill>
                  <a:schemeClr val="tx1"/>
                </a:solidFill>
                <a:latin typeface="+mn-lt"/>
                <a:ea typeface="Poppins" panose="00000500000000000000"/>
                <a:cs typeface="+mn-lt"/>
                <a:sym typeface="Poppins" panose="00000500000000000000"/>
              </a:rPr>
              <a:t>to</a:t>
            </a:r>
            <a:r>
              <a:rPr lang="en-IN" sz="1800" dirty="0">
                <a:solidFill>
                  <a:schemeClr val="tx1"/>
                </a:solidFill>
                <a:latin typeface="+mn-lt"/>
                <a:ea typeface="Poppins" panose="00000500000000000000"/>
                <a:cs typeface="+mn-lt"/>
                <a:sym typeface="Poppins" panose="00000500000000000000"/>
              </a:rPr>
              <a:t> </a:t>
            </a:r>
            <a:r>
              <a:rPr lang="en-IN" sz="1800" b="1" dirty="0">
                <a:solidFill>
                  <a:schemeClr val="tx1"/>
                </a:solidFill>
                <a:latin typeface="+mn-lt"/>
                <a:ea typeface="Poppins" panose="00000500000000000000"/>
                <a:cs typeface="+mn-lt"/>
                <a:sym typeface="Poppins" panose="00000500000000000000"/>
              </a:rPr>
              <a:t>new</a:t>
            </a:r>
            <a:r>
              <a:rPr lang="en-IN" sz="1800" dirty="0">
                <a:solidFill>
                  <a:schemeClr val="tx1"/>
                </a:solidFill>
                <a:latin typeface="+mn-lt"/>
                <a:ea typeface="Poppins" panose="00000500000000000000"/>
                <a:cs typeface="+mn-lt"/>
                <a:sym typeface="Poppins" panose="00000500000000000000"/>
              </a:rPr>
              <a:t> </a:t>
            </a:r>
            <a:r>
              <a:rPr lang="en-IN" sz="1800" b="1" dirty="0">
                <a:solidFill>
                  <a:schemeClr val="tx1"/>
                </a:solidFill>
                <a:latin typeface="+mn-lt"/>
                <a:ea typeface="Poppins" panose="00000500000000000000"/>
                <a:cs typeface="+mn-lt"/>
                <a:sym typeface="Poppins" panose="00000500000000000000"/>
              </a:rPr>
              <a:t>born</a:t>
            </a:r>
            <a:r>
              <a:rPr lang="en-IN" sz="1800" dirty="0">
                <a:solidFill>
                  <a:schemeClr val="tx1"/>
                </a:solidFill>
                <a:latin typeface="+mn-lt"/>
                <a:ea typeface="Poppins" panose="00000500000000000000"/>
                <a:cs typeface="+mn-lt"/>
                <a:sym typeface="Poppins" panose="00000500000000000000"/>
              </a:rPr>
              <a:t> </a:t>
            </a:r>
            <a:r>
              <a:rPr lang="en-IN" sz="1800" b="1" dirty="0">
                <a:solidFill>
                  <a:schemeClr val="tx1"/>
                </a:solidFill>
                <a:latin typeface="+mn-lt"/>
                <a:ea typeface="Poppins" panose="00000500000000000000"/>
                <a:cs typeface="+mn-lt"/>
                <a:sym typeface="Poppins" panose="00000500000000000000"/>
              </a:rPr>
              <a:t>babies</a:t>
            </a:r>
            <a:r>
              <a:rPr lang="en-IN" sz="1800" dirty="0">
                <a:solidFill>
                  <a:schemeClr val="tx1"/>
                </a:solidFill>
                <a:latin typeface="+mn-lt"/>
                <a:ea typeface="Poppins" panose="00000500000000000000"/>
                <a:cs typeface="+mn-lt"/>
                <a:sym typeface="Poppins" panose="00000500000000000000"/>
              </a:rPr>
              <a:t> to these people.</a:t>
            </a:r>
            <a:endParaRPr lang="en-IN" sz="1800" dirty="0">
              <a:solidFill>
                <a:schemeClr val="tx1"/>
              </a:solidFill>
              <a:latin typeface="+mn-lt"/>
              <a:ea typeface="Poppins" panose="00000500000000000000"/>
              <a:cs typeface="+mn-lt"/>
              <a:sym typeface="Poppins" panose="0000050000000000000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9" name="Google Shape;209;p3"/>
          <p:cNvSpPr txBox="1">
            <a:spLocks noGrp="1"/>
          </p:cNvSpPr>
          <p:nvPr>
            <p:ph type="body" idx="3"/>
          </p:nvPr>
        </p:nvSpPr>
        <p:spPr>
          <a:xfrm>
            <a:off x="11553668"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19" name="Google Shape;196;p2"/>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panose="020B0604020202020204"/>
              <a:buNone/>
            </a:pPr>
            <a:r>
              <a:rPr lang="en-US" dirty="0">
                <a:solidFill>
                  <a:schemeClr val="tx1"/>
                </a:solidFill>
              </a:rPr>
              <a:t>Summary</a:t>
            </a:r>
            <a:endParaRPr dirty="0">
              <a:solidFill>
                <a:schemeClr val="tx1"/>
              </a:solidFill>
            </a:endParaRPr>
          </a:p>
        </p:txBody>
      </p:sp>
      <p:sp>
        <p:nvSpPr>
          <p:cNvPr id="17" name="Oval 16"/>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p:cNvSpPr txBox="1"/>
          <p:nvPr/>
        </p:nvSpPr>
        <p:spPr>
          <a:xfrm>
            <a:off x="867410" y="1556385"/>
            <a:ext cx="10436860" cy="4874260"/>
          </a:xfrm>
          <a:prstGeom prst="rect">
            <a:avLst/>
          </a:prstGeom>
          <a:solidFill>
            <a:schemeClr val="bg1">
              <a:lumMod val="85000"/>
            </a:schemeClr>
          </a:solidFill>
        </p:spPr>
        <p:txBody>
          <a:bodyPr wrap="square">
            <a:noAutofit/>
          </a:bodyPr>
          <a:lstStyle/>
          <a:p>
            <a:pPr marL="342900" indent="-342900">
              <a:buFont typeface="Arial" panose="020B0604020202020204" pitchFamily="34" charset="0"/>
              <a:buChar char="•"/>
            </a:pPr>
            <a:r>
              <a:rPr lang="en-IN" sz="1800" b="1" dirty="0">
                <a:solidFill>
                  <a:schemeClr val="tx1"/>
                </a:solidFill>
                <a:latin typeface="+mj-lt"/>
                <a:ea typeface="Poppins" panose="00000500000000000000"/>
                <a:cs typeface="+mj-lt"/>
                <a:sym typeface="Poppins" panose="00000500000000000000"/>
              </a:rPr>
              <a:t>Fruits</a:t>
            </a:r>
            <a:r>
              <a:rPr lang="en-IN" sz="1800" dirty="0">
                <a:solidFill>
                  <a:schemeClr val="tx1"/>
                </a:solidFill>
                <a:latin typeface="+mj-lt"/>
                <a:ea typeface="Poppins" panose="00000500000000000000"/>
                <a:cs typeface="+mj-lt"/>
                <a:sym typeface="Poppins" panose="00000500000000000000"/>
              </a:rPr>
              <a:t> has generated the least profit of all item types which is only </a:t>
            </a:r>
            <a:r>
              <a:rPr lang="en-IN" sz="1800" b="1" dirty="0">
                <a:solidFill>
                  <a:schemeClr val="tx1"/>
                </a:solidFill>
                <a:latin typeface="+mj-lt"/>
                <a:ea typeface="Poppins" panose="00000500000000000000"/>
                <a:cs typeface="+mj-lt"/>
                <a:sym typeface="Poppins" panose="00000500000000000000"/>
              </a:rPr>
              <a:t>$120.50</a:t>
            </a:r>
            <a:r>
              <a:rPr lang="en-IN" sz="1800" dirty="0">
                <a:solidFill>
                  <a:schemeClr val="tx1"/>
                </a:solidFill>
                <a:latin typeface="+mj-lt"/>
                <a:ea typeface="Poppins" panose="00000500000000000000"/>
                <a:cs typeface="+mj-lt"/>
                <a:sym typeface="Poppins" panose="00000500000000000000"/>
              </a:rPr>
              <a:t> thousands. It is advisable to understand the customer needs, adjust the price and analyse the local preference. </a:t>
            </a:r>
            <a:endParaRPr lang="en-IN" sz="1800" dirty="0">
              <a:solidFill>
                <a:schemeClr val="tx1"/>
              </a:solidFill>
              <a:latin typeface="+mj-lt"/>
              <a:ea typeface="Poppins" panose="00000500000000000000"/>
              <a:cs typeface="+mj-lt"/>
              <a:sym typeface="Poppins" panose="00000500000000000000"/>
            </a:endParaRPr>
          </a:p>
          <a:p>
            <a:endParaRPr lang="en-IN" sz="1800" dirty="0">
              <a:solidFill>
                <a:schemeClr val="tx1"/>
              </a:solidFill>
              <a:latin typeface="+mj-lt"/>
              <a:ea typeface="Poppins" panose="00000500000000000000"/>
              <a:cs typeface="+mj-lt"/>
              <a:sym typeface="Poppins" panose="00000500000000000000"/>
            </a:endParaRPr>
          </a:p>
          <a:p>
            <a:pPr marL="342900" indent="-342900">
              <a:buFont typeface="Arial" panose="020B0604020202020204" pitchFamily="34" charset="0"/>
              <a:buChar char="•"/>
            </a:pPr>
            <a:r>
              <a:rPr lang="en-IN" sz="1800" b="1" dirty="0">
                <a:solidFill>
                  <a:schemeClr val="tx1"/>
                </a:solidFill>
                <a:latin typeface="+mj-lt"/>
                <a:ea typeface="Poppins" panose="00000500000000000000"/>
                <a:cs typeface="+mj-lt"/>
                <a:sym typeface="Poppins" panose="00000500000000000000"/>
              </a:rPr>
              <a:t>North</a:t>
            </a:r>
            <a:r>
              <a:rPr lang="en-IN" sz="1800" dirty="0">
                <a:solidFill>
                  <a:schemeClr val="tx1"/>
                </a:solidFill>
                <a:latin typeface="+mj-lt"/>
                <a:ea typeface="Poppins" panose="00000500000000000000"/>
                <a:cs typeface="+mj-lt"/>
                <a:sym typeface="Poppins" panose="00000500000000000000"/>
              </a:rPr>
              <a:t> </a:t>
            </a:r>
            <a:r>
              <a:rPr lang="en-IN" sz="1800" b="1" dirty="0">
                <a:solidFill>
                  <a:schemeClr val="tx1"/>
                </a:solidFill>
                <a:latin typeface="+mj-lt"/>
                <a:ea typeface="Poppins" panose="00000500000000000000"/>
                <a:cs typeface="+mj-lt"/>
                <a:sym typeface="Poppins" panose="00000500000000000000"/>
              </a:rPr>
              <a:t>America</a:t>
            </a:r>
            <a:r>
              <a:rPr lang="en-IN" sz="1800" dirty="0">
                <a:solidFill>
                  <a:schemeClr val="tx1"/>
                </a:solidFill>
                <a:latin typeface="+mj-lt"/>
                <a:ea typeface="Poppins" panose="00000500000000000000"/>
                <a:cs typeface="+mj-lt"/>
                <a:sym typeface="Poppins" panose="00000500000000000000"/>
              </a:rPr>
              <a:t> Region has generated the least profit by selling only </a:t>
            </a:r>
            <a:r>
              <a:rPr lang="en-IN" sz="1800" b="1" dirty="0">
                <a:solidFill>
                  <a:schemeClr val="tx1"/>
                </a:solidFill>
                <a:latin typeface="+mj-lt"/>
                <a:ea typeface="Poppins" panose="00000500000000000000"/>
                <a:cs typeface="+mj-lt"/>
                <a:sym typeface="Poppins" panose="00000500000000000000"/>
              </a:rPr>
              <a:t>Personal</a:t>
            </a:r>
            <a:r>
              <a:rPr lang="en-IN" sz="1800" dirty="0">
                <a:solidFill>
                  <a:schemeClr val="tx1"/>
                </a:solidFill>
                <a:latin typeface="+mj-lt"/>
                <a:ea typeface="Poppins" panose="00000500000000000000"/>
                <a:cs typeface="+mj-lt"/>
                <a:sym typeface="Poppins" panose="00000500000000000000"/>
              </a:rPr>
              <a:t> </a:t>
            </a:r>
            <a:r>
              <a:rPr lang="en-IN" sz="1800" b="1" dirty="0">
                <a:solidFill>
                  <a:schemeClr val="tx1"/>
                </a:solidFill>
                <a:latin typeface="+mj-lt"/>
                <a:ea typeface="Poppins" panose="00000500000000000000"/>
                <a:cs typeface="+mj-lt"/>
                <a:sym typeface="Poppins" panose="00000500000000000000"/>
              </a:rPr>
              <a:t>Care</a:t>
            </a:r>
            <a:r>
              <a:rPr lang="en-IN" sz="1800" dirty="0">
                <a:solidFill>
                  <a:schemeClr val="tx1"/>
                </a:solidFill>
                <a:latin typeface="+mj-lt"/>
                <a:ea typeface="Poppins" panose="00000500000000000000"/>
                <a:cs typeface="+mj-lt"/>
                <a:sym typeface="Poppins" panose="00000500000000000000"/>
              </a:rPr>
              <a:t> and </a:t>
            </a:r>
            <a:r>
              <a:rPr lang="en-IN" sz="1800" b="1" dirty="0">
                <a:solidFill>
                  <a:schemeClr val="tx1"/>
                </a:solidFill>
                <a:latin typeface="+mj-lt"/>
                <a:ea typeface="Poppins" panose="00000500000000000000"/>
                <a:cs typeface="+mj-lt"/>
                <a:sym typeface="Poppins" panose="00000500000000000000"/>
              </a:rPr>
              <a:t>Household</a:t>
            </a:r>
            <a:r>
              <a:rPr lang="en-IN" sz="1800" dirty="0">
                <a:solidFill>
                  <a:schemeClr val="tx1"/>
                </a:solidFill>
                <a:latin typeface="+mj-lt"/>
                <a:ea typeface="Poppins" panose="00000500000000000000"/>
                <a:cs typeface="+mj-lt"/>
                <a:sym typeface="Poppins" panose="00000500000000000000"/>
              </a:rPr>
              <a:t> </a:t>
            </a:r>
            <a:r>
              <a:rPr lang="en-IN" sz="1800" b="1" dirty="0">
                <a:solidFill>
                  <a:schemeClr val="tx1"/>
                </a:solidFill>
                <a:latin typeface="+mj-lt"/>
                <a:ea typeface="Poppins" panose="00000500000000000000"/>
                <a:cs typeface="+mj-lt"/>
                <a:sym typeface="Poppins" panose="00000500000000000000"/>
              </a:rPr>
              <a:t>Items</a:t>
            </a:r>
            <a:r>
              <a:rPr lang="en-IN" sz="1800" dirty="0">
                <a:solidFill>
                  <a:schemeClr val="tx1"/>
                </a:solidFill>
                <a:latin typeface="+mj-lt"/>
                <a:ea typeface="Poppins" panose="00000500000000000000"/>
                <a:cs typeface="+mj-lt"/>
                <a:sym typeface="Poppins" panose="00000500000000000000"/>
              </a:rPr>
              <a:t> through </a:t>
            </a:r>
            <a:r>
              <a:rPr lang="en-IN" sz="1800" b="1" dirty="0">
                <a:solidFill>
                  <a:schemeClr val="tx1"/>
                </a:solidFill>
                <a:latin typeface="+mj-lt"/>
                <a:ea typeface="Poppins" panose="00000500000000000000"/>
                <a:cs typeface="+mj-lt"/>
                <a:sym typeface="Poppins" panose="00000500000000000000"/>
              </a:rPr>
              <a:t>Offline</a:t>
            </a:r>
            <a:r>
              <a:rPr lang="en-IN" sz="1800" dirty="0">
                <a:solidFill>
                  <a:schemeClr val="tx1"/>
                </a:solidFill>
                <a:latin typeface="+mj-lt"/>
                <a:ea typeface="Poppins" panose="00000500000000000000"/>
                <a:cs typeface="+mj-lt"/>
                <a:sym typeface="Poppins" panose="00000500000000000000"/>
              </a:rPr>
              <a:t> Channel. Try to promote products other than both these item types through Online Channel by giving some discounts. Do some survey to find local people’s preferences.</a:t>
            </a:r>
            <a:endParaRPr lang="en-IN" sz="1800" dirty="0">
              <a:solidFill>
                <a:schemeClr val="tx1"/>
              </a:solidFill>
              <a:latin typeface="+mj-lt"/>
              <a:ea typeface="Poppins" panose="00000500000000000000"/>
              <a:cs typeface="+mj-lt"/>
              <a:sym typeface="Poppins" panose="00000500000000000000"/>
            </a:endParaRPr>
          </a:p>
          <a:p>
            <a:endParaRPr lang="en-IN" sz="1800" dirty="0">
              <a:solidFill>
                <a:schemeClr val="tx1"/>
              </a:solidFill>
              <a:latin typeface="+mj-lt"/>
              <a:ea typeface="Poppins" panose="00000500000000000000"/>
              <a:cs typeface="+mj-lt"/>
              <a:sym typeface="Poppins" panose="00000500000000000000"/>
            </a:endParaRPr>
          </a:p>
          <a:p>
            <a:pPr marL="342900" indent="-342900">
              <a:buFont typeface="Arial" panose="020B0604020202020204" pitchFamily="34" charset="0"/>
              <a:buChar char="•"/>
            </a:pPr>
            <a:r>
              <a:rPr lang="en-IN" sz="1800" b="1" dirty="0">
                <a:solidFill>
                  <a:schemeClr val="tx1"/>
                </a:solidFill>
                <a:latin typeface="+mj-lt"/>
                <a:ea typeface="Poppins" panose="00000500000000000000"/>
                <a:cs typeface="+mj-lt"/>
                <a:sym typeface="Poppins" panose="00000500000000000000"/>
              </a:rPr>
              <a:t>Meat</a:t>
            </a:r>
            <a:r>
              <a:rPr lang="en-IN" sz="1800" dirty="0">
                <a:solidFill>
                  <a:schemeClr val="tx1"/>
                </a:solidFill>
                <a:latin typeface="+mj-lt"/>
                <a:ea typeface="Poppins" panose="00000500000000000000"/>
                <a:cs typeface="+mj-lt"/>
                <a:sym typeface="Poppins" panose="00000500000000000000"/>
              </a:rPr>
              <a:t> is the least sold item type with </a:t>
            </a:r>
            <a:r>
              <a:rPr lang="en-IN" sz="1800" b="1" dirty="0">
                <a:solidFill>
                  <a:schemeClr val="tx1"/>
                </a:solidFill>
                <a:latin typeface="+mj-lt"/>
                <a:ea typeface="Poppins" panose="00000500000000000000"/>
                <a:cs typeface="+mj-lt"/>
                <a:sym typeface="Poppins" panose="00000500000000000000"/>
              </a:rPr>
              <a:t>11</a:t>
            </a:r>
            <a:r>
              <a:rPr lang="en-IN" sz="1800" dirty="0">
                <a:solidFill>
                  <a:schemeClr val="tx1"/>
                </a:solidFill>
                <a:latin typeface="+mj-lt"/>
                <a:ea typeface="Poppins" panose="00000500000000000000"/>
                <a:cs typeface="+mj-lt"/>
                <a:sym typeface="Poppins" panose="00000500000000000000"/>
              </a:rPr>
              <a:t> </a:t>
            </a:r>
            <a:r>
              <a:rPr lang="en-IN" sz="1800" b="1" dirty="0">
                <a:solidFill>
                  <a:schemeClr val="tx1"/>
                </a:solidFill>
                <a:latin typeface="+mj-lt"/>
                <a:ea typeface="Poppins" panose="00000500000000000000"/>
                <a:cs typeface="+mj-lt"/>
                <a:sym typeface="Poppins" panose="00000500000000000000"/>
              </a:rPr>
              <a:t>thousands</a:t>
            </a:r>
            <a:r>
              <a:rPr lang="en-IN" sz="1800" dirty="0">
                <a:solidFill>
                  <a:schemeClr val="tx1"/>
                </a:solidFill>
                <a:latin typeface="+mj-lt"/>
                <a:ea typeface="Poppins" panose="00000500000000000000"/>
                <a:cs typeface="+mj-lt"/>
                <a:sym typeface="Poppins" panose="00000500000000000000"/>
              </a:rPr>
              <a:t> units sold in Australia and Oceania and Sub-Saharan Africa Region using only </a:t>
            </a:r>
            <a:r>
              <a:rPr lang="en-IN" sz="1800" b="1" dirty="0">
                <a:solidFill>
                  <a:schemeClr val="tx1"/>
                </a:solidFill>
                <a:latin typeface="+mj-lt"/>
                <a:ea typeface="Poppins" panose="00000500000000000000"/>
                <a:cs typeface="+mj-lt"/>
                <a:sym typeface="Poppins" panose="00000500000000000000"/>
              </a:rPr>
              <a:t>Online</a:t>
            </a:r>
            <a:r>
              <a:rPr lang="en-IN" sz="1800" dirty="0">
                <a:solidFill>
                  <a:schemeClr val="tx1"/>
                </a:solidFill>
                <a:latin typeface="+mj-lt"/>
                <a:ea typeface="Poppins" panose="00000500000000000000"/>
                <a:cs typeface="+mj-lt"/>
                <a:sym typeface="Poppins" panose="00000500000000000000"/>
              </a:rPr>
              <a:t> Channel. Consider selling different kinds of meat products and adjust the prices.</a:t>
            </a:r>
            <a:endParaRPr lang="en-IN" sz="1800" dirty="0">
              <a:solidFill>
                <a:schemeClr val="tx1"/>
              </a:solidFill>
              <a:latin typeface="+mj-lt"/>
              <a:ea typeface="Poppins" panose="00000500000000000000"/>
              <a:cs typeface="+mj-lt"/>
              <a:sym typeface="Poppins" panose="00000500000000000000"/>
            </a:endParaRPr>
          </a:p>
          <a:p>
            <a:pPr marL="342900" indent="-342900">
              <a:buFont typeface="Arial" panose="020B0604020202020204" pitchFamily="34" charset="0"/>
              <a:buChar char="•"/>
            </a:pPr>
            <a:endParaRPr lang="en-IN" sz="1800" dirty="0">
              <a:solidFill>
                <a:schemeClr val="tx1"/>
              </a:solidFill>
              <a:latin typeface="+mj-lt"/>
              <a:ea typeface="Poppins" panose="00000500000000000000"/>
              <a:cs typeface="+mj-lt"/>
              <a:sym typeface="Poppins" panose="00000500000000000000"/>
            </a:endParaRPr>
          </a:p>
          <a:p>
            <a:pPr marL="342900" indent="-342900">
              <a:buFont typeface="Arial" panose="020B0604020202020204" pitchFamily="34" charset="0"/>
              <a:buChar char="•"/>
            </a:pPr>
            <a:r>
              <a:rPr lang="en-IN" sz="1800" b="1" dirty="0">
                <a:solidFill>
                  <a:schemeClr val="tx1"/>
                </a:solidFill>
                <a:latin typeface="+mj-lt"/>
                <a:ea typeface="Poppins" panose="00000500000000000000"/>
                <a:cs typeface="+mj-lt"/>
                <a:sym typeface="Poppins" panose="00000500000000000000"/>
              </a:rPr>
              <a:t>Household</a:t>
            </a:r>
            <a:r>
              <a:rPr lang="en-IN" sz="1800" dirty="0">
                <a:solidFill>
                  <a:schemeClr val="tx1"/>
                </a:solidFill>
                <a:latin typeface="+mj-lt"/>
                <a:ea typeface="Poppins" panose="00000500000000000000"/>
                <a:cs typeface="+mj-lt"/>
                <a:sym typeface="Poppins" panose="00000500000000000000"/>
              </a:rPr>
              <a:t> </a:t>
            </a:r>
            <a:r>
              <a:rPr lang="en-IN" sz="1800" b="1" dirty="0">
                <a:solidFill>
                  <a:schemeClr val="tx1"/>
                </a:solidFill>
                <a:latin typeface="+mj-lt"/>
                <a:ea typeface="Poppins" panose="00000500000000000000"/>
                <a:cs typeface="+mj-lt"/>
                <a:sym typeface="Poppins" panose="00000500000000000000"/>
              </a:rPr>
              <a:t>Items</a:t>
            </a:r>
            <a:r>
              <a:rPr lang="en-IN" sz="1800" dirty="0">
                <a:solidFill>
                  <a:schemeClr val="tx1"/>
                </a:solidFill>
                <a:latin typeface="+mj-lt"/>
                <a:ea typeface="Poppins" panose="00000500000000000000"/>
                <a:cs typeface="+mj-lt"/>
                <a:sym typeface="Poppins" panose="00000500000000000000"/>
              </a:rPr>
              <a:t> and </a:t>
            </a:r>
            <a:r>
              <a:rPr lang="en-IN" sz="1800" b="1" dirty="0">
                <a:solidFill>
                  <a:schemeClr val="tx1"/>
                </a:solidFill>
                <a:latin typeface="+mj-lt"/>
                <a:ea typeface="Poppins" panose="00000500000000000000"/>
                <a:cs typeface="+mj-lt"/>
                <a:sym typeface="Poppins" panose="00000500000000000000"/>
              </a:rPr>
              <a:t>Cosmetic</a:t>
            </a:r>
            <a:r>
              <a:rPr lang="en-IN" sz="1800" dirty="0">
                <a:solidFill>
                  <a:schemeClr val="tx1"/>
                </a:solidFill>
                <a:latin typeface="+mj-lt"/>
                <a:ea typeface="Poppins" panose="00000500000000000000"/>
                <a:cs typeface="+mj-lt"/>
                <a:sym typeface="Poppins" panose="00000500000000000000"/>
              </a:rPr>
              <a:t> </a:t>
            </a:r>
            <a:r>
              <a:rPr lang="en-IN" sz="1800" b="1" dirty="0">
                <a:solidFill>
                  <a:schemeClr val="tx1"/>
                </a:solidFill>
                <a:latin typeface="+mj-lt"/>
                <a:ea typeface="Poppins" panose="00000500000000000000"/>
                <a:cs typeface="+mj-lt"/>
                <a:sym typeface="Poppins" panose="00000500000000000000"/>
              </a:rPr>
              <a:t>Products</a:t>
            </a:r>
            <a:r>
              <a:rPr lang="en-IN" sz="1800" dirty="0">
                <a:solidFill>
                  <a:schemeClr val="tx1"/>
                </a:solidFill>
                <a:latin typeface="+mj-lt"/>
                <a:ea typeface="Poppins" panose="00000500000000000000"/>
                <a:cs typeface="+mj-lt"/>
                <a:sym typeface="Poppins" panose="00000500000000000000"/>
              </a:rPr>
              <a:t> are sold the most through </a:t>
            </a:r>
            <a:r>
              <a:rPr lang="en-IN" sz="1800" b="1" dirty="0">
                <a:solidFill>
                  <a:schemeClr val="tx1"/>
                </a:solidFill>
                <a:latin typeface="+mj-lt"/>
                <a:ea typeface="Poppins" panose="00000500000000000000"/>
                <a:cs typeface="+mj-lt"/>
                <a:sym typeface="Poppins" panose="00000500000000000000"/>
              </a:rPr>
              <a:t>Offline</a:t>
            </a:r>
            <a:r>
              <a:rPr lang="en-IN" sz="1800" dirty="0">
                <a:solidFill>
                  <a:schemeClr val="tx1"/>
                </a:solidFill>
                <a:latin typeface="+mj-lt"/>
                <a:ea typeface="Poppins" panose="00000500000000000000"/>
                <a:cs typeface="+mj-lt"/>
                <a:sym typeface="Poppins" panose="00000500000000000000"/>
              </a:rPr>
              <a:t> and </a:t>
            </a:r>
            <a:r>
              <a:rPr lang="en-IN" sz="1800" b="1" dirty="0">
                <a:solidFill>
                  <a:schemeClr val="tx1"/>
                </a:solidFill>
                <a:latin typeface="+mj-lt"/>
                <a:ea typeface="Poppins" panose="00000500000000000000"/>
                <a:cs typeface="+mj-lt"/>
                <a:sym typeface="Poppins" panose="00000500000000000000"/>
              </a:rPr>
              <a:t>Online</a:t>
            </a:r>
            <a:r>
              <a:rPr lang="en-IN" sz="1800" dirty="0">
                <a:solidFill>
                  <a:schemeClr val="tx1"/>
                </a:solidFill>
                <a:latin typeface="+mj-lt"/>
                <a:ea typeface="Poppins" panose="00000500000000000000"/>
                <a:cs typeface="+mj-lt"/>
                <a:sym typeface="Poppins" panose="00000500000000000000"/>
              </a:rPr>
              <a:t> Channels respectively. Enhance physical stores with attractive displays and promotions for Household Items. Run targeted ads and make the website more user friendly for Cosmetic products.</a:t>
            </a:r>
            <a:endParaRPr lang="en-IN" sz="1800" dirty="0">
              <a:solidFill>
                <a:schemeClr val="tx1"/>
              </a:solidFill>
              <a:latin typeface="+mj-lt"/>
              <a:ea typeface="Poppins" panose="00000500000000000000"/>
              <a:cs typeface="+mj-lt"/>
              <a:sym typeface="Poppins" panose="0000050000000000000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7"/>
          <p:cNvSpPr txBox="1">
            <a:spLocks noGrp="1"/>
          </p:cNvSpPr>
          <p:nvPr>
            <p:ph type="ctrTitle"/>
          </p:nvPr>
        </p:nvSpPr>
        <p:spPr>
          <a:xfrm>
            <a:off x="3585845" y="1313180"/>
            <a:ext cx="6645275"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panose="020B0604020202020204"/>
              <a:buNone/>
            </a:pPr>
            <a:r>
              <a:rPr lang="en-US" sz="6000" b="1"/>
              <a:t>Thank you</a:t>
            </a:r>
            <a:endParaRPr lang="en-US" sz="60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panose="020B0604020202020204"/>
              <a:buNone/>
            </a:pPr>
            <a:r>
              <a:rPr lang="en-US" dirty="0"/>
              <a:t>Objectives</a:t>
            </a:r>
            <a:endParaRPr dirty="0"/>
          </a:p>
        </p:txBody>
      </p:sp>
      <p:sp>
        <p:nvSpPr>
          <p:cNvPr id="200" name="Google Shape;200;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2" name="Google Shape;196;p2"/>
          <p:cNvSpPr txBox="1"/>
          <p:nvPr/>
        </p:nvSpPr>
        <p:spPr>
          <a:xfrm>
            <a:off x="553085" y="1875155"/>
            <a:ext cx="11374755" cy="4201160"/>
          </a:xfrm>
          <a:prstGeom prst="rect">
            <a:avLst/>
          </a:prstGeom>
          <a:solidFill>
            <a:schemeClr val="bg2">
              <a:lumMod val="40000"/>
              <a:lumOff val="60000"/>
            </a:schemeClr>
          </a:solid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panose="020B0604020202020204"/>
              <a:buNone/>
              <a:defRPr sz="48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342900" indent="-342900">
              <a:buFont typeface="Arial" panose="020B0604020202020204" pitchFamily="34" charset="0"/>
              <a:buChar char="•"/>
            </a:pPr>
            <a:r>
              <a:rPr lang="en-US" sz="1800" b="0" dirty="0">
                <a:solidFill>
                  <a:schemeClr val="tx1"/>
                </a:solidFill>
                <a:latin typeface="+mn-lt"/>
                <a:cs typeface="+mn-lt"/>
              </a:rPr>
              <a:t>To calculate total sales, total profit, net profit margin </a:t>
            </a:r>
            <a:endParaRPr lang="en-US" sz="1800" b="0" dirty="0">
              <a:solidFill>
                <a:schemeClr val="tx1"/>
              </a:solidFill>
              <a:latin typeface="+mn-lt"/>
              <a:cs typeface="+mn-lt"/>
            </a:endParaRPr>
          </a:p>
          <a:p>
            <a:pPr marL="342900" indent="-342900">
              <a:buFont typeface="Arial" panose="020B0604020202020204" pitchFamily="34" charset="0"/>
              <a:buChar char="•"/>
            </a:pPr>
            <a:endParaRPr lang="en-US" sz="1800" b="0" dirty="0">
              <a:solidFill>
                <a:schemeClr val="tx1"/>
              </a:solidFill>
              <a:latin typeface="+mn-lt"/>
              <a:cs typeface="+mn-lt"/>
            </a:endParaRPr>
          </a:p>
          <a:p>
            <a:pPr marL="342900" indent="-342900">
              <a:buFont typeface="Arial" panose="020B0604020202020204" pitchFamily="34" charset="0"/>
              <a:buChar char="•"/>
            </a:pPr>
            <a:r>
              <a:rPr lang="en-US" sz="1800" b="0" dirty="0">
                <a:solidFill>
                  <a:schemeClr val="tx1"/>
                </a:solidFill>
                <a:latin typeface="+mn-lt"/>
                <a:cs typeface="+mn-lt"/>
              </a:rPr>
              <a:t>To find which order priority gave highest sales</a:t>
            </a:r>
            <a:endParaRPr lang="en-US" sz="1800" b="0" dirty="0">
              <a:solidFill>
                <a:schemeClr val="tx1"/>
              </a:solidFill>
              <a:latin typeface="+mn-lt"/>
              <a:cs typeface="+mn-lt"/>
            </a:endParaRPr>
          </a:p>
          <a:p>
            <a:pPr marL="342900" indent="-342900">
              <a:buFont typeface="Arial" panose="020B0604020202020204" pitchFamily="34" charset="0"/>
              <a:buChar char="•"/>
            </a:pPr>
            <a:endParaRPr lang="en-IN" sz="2400" b="0" dirty="0">
              <a:solidFill>
                <a:schemeClr val="tx1"/>
              </a:solidFill>
              <a:latin typeface="+mn-lt"/>
              <a:cs typeface="+mn-lt"/>
            </a:endParaRPr>
          </a:p>
          <a:p>
            <a:pPr marL="342900" indent="-342900">
              <a:buFont typeface="Arial" panose="020B0604020202020204" pitchFamily="34" charset="0"/>
              <a:buChar char="•"/>
            </a:pPr>
            <a:r>
              <a:rPr lang="en-US" sz="1800" b="0" dirty="0">
                <a:solidFill>
                  <a:schemeClr val="tx1"/>
                </a:solidFill>
                <a:latin typeface="+mn-lt"/>
                <a:cs typeface="+mn-lt"/>
              </a:rPr>
              <a:t>To find which is the bestseller Item type</a:t>
            </a:r>
            <a:endParaRPr lang="en-US" sz="1800" b="0" dirty="0">
              <a:solidFill>
                <a:schemeClr val="tx1"/>
              </a:solidFill>
              <a:latin typeface="+mn-lt"/>
              <a:cs typeface="+mn-lt"/>
            </a:endParaRPr>
          </a:p>
          <a:p>
            <a:pPr marL="342900" indent="-342900">
              <a:buFont typeface="Arial" panose="020B0604020202020204" pitchFamily="34" charset="0"/>
              <a:buChar char="•"/>
            </a:pPr>
            <a:endParaRPr lang="en-US" sz="1800" b="0" dirty="0">
              <a:solidFill>
                <a:schemeClr val="tx1"/>
              </a:solidFill>
              <a:latin typeface="+mn-lt"/>
              <a:cs typeface="+mn-lt"/>
            </a:endParaRPr>
          </a:p>
          <a:p>
            <a:pPr marL="342900" indent="-342900">
              <a:buFont typeface="Arial" panose="020B0604020202020204" pitchFamily="34" charset="0"/>
              <a:buChar char="•"/>
            </a:pPr>
            <a:r>
              <a:rPr lang="en-US" sz="1800" b="0" dirty="0">
                <a:solidFill>
                  <a:schemeClr val="tx1"/>
                </a:solidFill>
                <a:latin typeface="+mn-lt"/>
                <a:cs typeface="+mn-lt"/>
              </a:rPr>
              <a:t>To find which mode of channel generated maximum sales</a:t>
            </a:r>
            <a:endParaRPr lang="en-US" sz="1800" b="0" dirty="0">
              <a:solidFill>
                <a:schemeClr val="tx1"/>
              </a:solidFill>
              <a:latin typeface="+mn-lt"/>
              <a:cs typeface="+mn-lt"/>
            </a:endParaRPr>
          </a:p>
          <a:p>
            <a:pPr marL="342900" indent="-342900">
              <a:buFont typeface="Arial" panose="020B0604020202020204" pitchFamily="34" charset="0"/>
              <a:buChar char="•"/>
            </a:pPr>
            <a:endParaRPr lang="en-US" sz="1800" b="0" dirty="0">
              <a:solidFill>
                <a:schemeClr val="tx1"/>
              </a:solidFill>
              <a:latin typeface="+mn-lt"/>
              <a:cs typeface="+mn-lt"/>
            </a:endParaRPr>
          </a:p>
          <a:p>
            <a:pPr marL="342900" indent="-342900">
              <a:buFont typeface="Arial" panose="020B0604020202020204" pitchFamily="34" charset="0"/>
              <a:buChar char="•"/>
            </a:pPr>
            <a:r>
              <a:rPr lang="en-US" sz="1800" b="0" dirty="0">
                <a:solidFill>
                  <a:schemeClr val="tx1"/>
                </a:solidFill>
                <a:latin typeface="+mn-lt"/>
                <a:cs typeface="+mn-lt"/>
              </a:rPr>
              <a:t>To find yearly total sales</a:t>
            </a:r>
            <a:endParaRPr lang="en-US" sz="1800" b="0" dirty="0">
              <a:solidFill>
                <a:schemeClr val="tx1"/>
              </a:solidFill>
              <a:latin typeface="+mn-lt"/>
              <a:cs typeface="+mn-lt"/>
            </a:endParaRPr>
          </a:p>
          <a:p>
            <a:pPr marL="342900" indent="-342900">
              <a:buFont typeface="Arial" panose="020B0604020202020204" pitchFamily="34" charset="0"/>
              <a:buChar char="•"/>
            </a:pPr>
            <a:endParaRPr lang="en-US" sz="1800" b="0" dirty="0">
              <a:solidFill>
                <a:schemeClr val="tx1"/>
              </a:solidFill>
              <a:latin typeface="+mn-lt"/>
              <a:cs typeface="+mn-lt"/>
            </a:endParaRPr>
          </a:p>
          <a:p>
            <a:pPr marL="342900" indent="-342900">
              <a:buFont typeface="Arial" panose="020B0604020202020204" pitchFamily="34" charset="0"/>
              <a:buChar char="•"/>
            </a:pPr>
            <a:r>
              <a:rPr lang="en-US" sz="1800" b="0" dirty="0">
                <a:solidFill>
                  <a:schemeClr val="tx1"/>
                </a:solidFill>
                <a:latin typeface="+mn-lt"/>
                <a:cs typeface="+mn-lt"/>
              </a:rPr>
              <a:t>To find total sales and total profit by region</a:t>
            </a:r>
            <a:endParaRPr lang="en-US" sz="1800" b="0" dirty="0">
              <a:solidFill>
                <a:schemeClr val="tx1"/>
              </a:solidFill>
              <a:latin typeface="+mn-lt"/>
              <a:cs typeface="+mn-lt"/>
            </a:endParaRPr>
          </a:p>
          <a:p>
            <a:pPr marL="342900" indent="-342900">
              <a:buFont typeface="Arial" panose="020B0604020202020204" pitchFamily="34" charset="0"/>
              <a:buChar char="•"/>
            </a:pPr>
            <a:endParaRPr lang="en-US" sz="1800" b="0" dirty="0">
              <a:solidFill>
                <a:schemeClr val="tx1"/>
              </a:solidFill>
              <a:latin typeface="+mn-lt"/>
              <a:cs typeface="+mn-lt"/>
            </a:endParaRPr>
          </a:p>
          <a:p>
            <a:pPr marL="342900" indent="-342900">
              <a:buFont typeface="Arial" panose="020B0604020202020204" pitchFamily="34" charset="0"/>
              <a:buChar char="•"/>
            </a:pPr>
            <a:r>
              <a:rPr lang="en-US" sz="1800" b="0" dirty="0">
                <a:solidFill>
                  <a:schemeClr val="tx1"/>
                </a:solidFill>
                <a:latin typeface="+mn-lt"/>
                <a:cs typeface="+mn-lt"/>
              </a:rPr>
              <a:t>To find the number of units sold of a particular item type</a:t>
            </a:r>
            <a:endParaRPr lang="en-US" sz="1800" b="0" dirty="0">
              <a:solidFill>
                <a:schemeClr val="tx1"/>
              </a:solidFill>
              <a:latin typeface="+mn-lt"/>
              <a:cs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19" name="Google Shape;196;p2"/>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panose="020B0604020202020204"/>
              <a:buNone/>
            </a:pPr>
            <a:r>
              <a:rPr lang="en-US" dirty="0"/>
              <a:t>The Process</a:t>
            </a:r>
            <a:endParaRPr dirty="0"/>
          </a:p>
        </p:txBody>
      </p:sp>
      <p:sp>
        <p:nvSpPr>
          <p:cNvPr id="20" name="Google Shape;196;p2"/>
          <p:cNvSpPr txBox="1"/>
          <p:nvPr/>
        </p:nvSpPr>
        <p:spPr>
          <a:xfrm>
            <a:off x="641350" y="1991995"/>
            <a:ext cx="11155680" cy="4079875"/>
          </a:xfrm>
          <a:prstGeom prst="rect">
            <a:avLst/>
          </a:prstGeom>
          <a:solidFill>
            <a:schemeClr val="bg1">
              <a:lumMod val="85000"/>
            </a:schemeClr>
          </a:solid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panose="020B0604020202020204"/>
              <a:buNone/>
              <a:defRPr sz="48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457200" indent="-457200">
              <a:buFont typeface="Arial" panose="020B0604020202020204" pitchFamily="34" charset="0"/>
              <a:buChar char="•"/>
            </a:pPr>
            <a:r>
              <a:rPr lang="en-US" sz="2400" b="0" dirty="0">
                <a:solidFill>
                  <a:schemeClr val="tx1"/>
                </a:solidFill>
                <a:latin typeface="+mn-lt"/>
                <a:cs typeface="+mn-lt"/>
              </a:rPr>
              <a:t>Data Collection</a:t>
            </a:r>
            <a:endParaRPr lang="en-US" sz="2400" b="0" dirty="0">
              <a:solidFill>
                <a:schemeClr val="tx1"/>
              </a:solidFill>
              <a:latin typeface="+mn-lt"/>
              <a:cs typeface="+mn-lt"/>
            </a:endParaRPr>
          </a:p>
          <a:p>
            <a:pPr marL="457200" indent="-457200">
              <a:buFont typeface="Arial" panose="020B0604020202020204" pitchFamily="34" charset="0"/>
              <a:buChar char="•"/>
            </a:pPr>
            <a:endParaRPr lang="en-US" sz="2400" b="0" dirty="0">
              <a:solidFill>
                <a:schemeClr val="tx1"/>
              </a:solidFill>
              <a:latin typeface="+mn-lt"/>
              <a:cs typeface="+mn-lt"/>
            </a:endParaRPr>
          </a:p>
          <a:p>
            <a:pPr marL="457200" indent="-457200">
              <a:buFont typeface="Arial" panose="020B0604020202020204" pitchFamily="34" charset="0"/>
              <a:buChar char="•"/>
            </a:pPr>
            <a:r>
              <a:rPr lang="en-US" sz="2400" b="0" dirty="0">
                <a:solidFill>
                  <a:schemeClr val="tx1"/>
                </a:solidFill>
                <a:latin typeface="+mn-lt"/>
                <a:cs typeface="+mn-lt"/>
              </a:rPr>
              <a:t>Data Cleaning</a:t>
            </a:r>
            <a:endParaRPr lang="en-US" sz="2400" b="0" dirty="0">
              <a:solidFill>
                <a:schemeClr val="tx1"/>
              </a:solidFill>
              <a:latin typeface="+mn-lt"/>
              <a:cs typeface="+mn-lt"/>
            </a:endParaRPr>
          </a:p>
          <a:p>
            <a:pPr marL="457200" indent="-457200">
              <a:buFont typeface="Arial" panose="020B0604020202020204" pitchFamily="34" charset="0"/>
              <a:buChar char="•"/>
            </a:pPr>
            <a:endParaRPr lang="en-US" sz="2400" b="0" dirty="0">
              <a:solidFill>
                <a:schemeClr val="tx1"/>
              </a:solidFill>
              <a:latin typeface="+mn-lt"/>
              <a:cs typeface="+mn-lt"/>
            </a:endParaRPr>
          </a:p>
          <a:p>
            <a:pPr marL="457200" indent="-457200">
              <a:buFont typeface="Arial" panose="020B0604020202020204" pitchFamily="34" charset="0"/>
              <a:buChar char="•"/>
            </a:pPr>
            <a:r>
              <a:rPr lang="en-US" sz="2400" b="0" dirty="0">
                <a:solidFill>
                  <a:schemeClr val="tx1"/>
                </a:solidFill>
                <a:latin typeface="+mn-lt"/>
                <a:cs typeface="+mn-lt"/>
              </a:rPr>
              <a:t>Data Analysis</a:t>
            </a:r>
            <a:endParaRPr lang="en-US" sz="2400" b="0" dirty="0">
              <a:solidFill>
                <a:schemeClr val="tx1"/>
              </a:solidFill>
              <a:latin typeface="+mn-lt"/>
              <a:cs typeface="+mn-lt"/>
            </a:endParaRPr>
          </a:p>
          <a:p>
            <a:pPr marL="457200" indent="-457200">
              <a:buFont typeface="Arial" panose="020B0604020202020204" pitchFamily="34" charset="0"/>
              <a:buChar char="•"/>
            </a:pPr>
            <a:endParaRPr lang="en-US" sz="2400" b="0" dirty="0">
              <a:solidFill>
                <a:schemeClr val="tx1"/>
              </a:solidFill>
              <a:latin typeface="+mn-lt"/>
              <a:cs typeface="+mn-lt"/>
            </a:endParaRPr>
          </a:p>
          <a:p>
            <a:pPr marL="457200" indent="-457200">
              <a:buFont typeface="Arial" panose="020B0604020202020204" pitchFamily="34" charset="0"/>
              <a:buChar char="•"/>
            </a:pPr>
            <a:r>
              <a:rPr lang="en-US" sz="2400" b="0" dirty="0">
                <a:solidFill>
                  <a:schemeClr val="tx1"/>
                </a:solidFill>
                <a:latin typeface="+mn-lt"/>
                <a:cs typeface="+mn-lt"/>
              </a:rPr>
              <a:t>Insights</a:t>
            </a:r>
            <a:endParaRPr lang="en-US" sz="2400" b="0" dirty="0">
              <a:solidFill>
                <a:schemeClr val="tx1"/>
              </a:solidFill>
              <a:latin typeface="+mn-lt"/>
              <a:cs typeface="+mn-lt"/>
            </a:endParaRPr>
          </a:p>
          <a:p>
            <a:pPr marL="457200" indent="-457200">
              <a:buFont typeface="Arial" panose="020B0604020202020204" pitchFamily="34" charset="0"/>
              <a:buChar char="•"/>
            </a:pPr>
            <a:endParaRPr lang="en-US" sz="2400" b="0" dirty="0">
              <a:solidFill>
                <a:schemeClr val="tx1"/>
              </a:solidFill>
              <a:latin typeface="+mn-lt"/>
              <a:cs typeface="+mn-lt"/>
            </a:endParaRPr>
          </a:p>
          <a:p>
            <a:pPr marL="457200" indent="-457200">
              <a:buFont typeface="Arial" panose="020B0604020202020204" pitchFamily="34" charset="0"/>
              <a:buChar char="•"/>
            </a:pPr>
            <a:r>
              <a:rPr lang="en-US" sz="2400" b="0" dirty="0">
                <a:solidFill>
                  <a:schemeClr val="tx1"/>
                </a:solidFill>
                <a:latin typeface="+mn-lt"/>
                <a:cs typeface="+mn-lt"/>
              </a:rPr>
              <a:t>Summary</a:t>
            </a:r>
            <a:endParaRPr lang="en-US" sz="2400" b="0" dirty="0">
              <a:solidFill>
                <a:schemeClr val="tx1"/>
              </a:solidFill>
              <a:latin typeface="+mn-lt"/>
              <a:cs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19" name="Google Shape;196;p2"/>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panose="020B0604020202020204"/>
              <a:buNone/>
            </a:pPr>
            <a:r>
              <a:rPr lang="en-US" dirty="0">
                <a:solidFill>
                  <a:schemeClr val="tx1"/>
                </a:solidFill>
              </a:rPr>
              <a:t>Data Collection</a:t>
            </a:r>
            <a:endParaRPr dirty="0">
              <a:solidFill>
                <a:schemeClr val="tx1"/>
              </a:solidFill>
            </a:endParaRPr>
          </a:p>
        </p:txBody>
      </p:sp>
      <p:sp>
        <p:nvSpPr>
          <p:cNvPr id="10" name="TextBox 9"/>
          <p:cNvSpPr txBox="1"/>
          <p:nvPr/>
        </p:nvSpPr>
        <p:spPr>
          <a:xfrm>
            <a:off x="728980" y="1924050"/>
            <a:ext cx="10810875" cy="2279650"/>
          </a:xfrm>
          <a:prstGeom prst="rect">
            <a:avLst/>
          </a:prstGeom>
          <a:solidFill>
            <a:schemeClr val="bg1">
              <a:lumMod val="85000"/>
            </a:schemeClr>
          </a:solidFill>
        </p:spPr>
        <p:txBody>
          <a:bodyPr wrap="square" rtlCol="0">
            <a:noAutofit/>
          </a:bodyPr>
          <a:lstStyle/>
          <a:p>
            <a:r>
              <a:rPr lang="en-IN" sz="2400" dirty="0">
                <a:solidFill>
                  <a:schemeClr val="tx1"/>
                </a:solidFill>
                <a:latin typeface="Arial" panose="020B0604020202020204" pitchFamily="34" charset="0"/>
                <a:ea typeface="Poppins" panose="00000500000000000000"/>
                <a:cs typeface="Arial" panose="020B0604020202020204" pitchFamily="34" charset="0"/>
                <a:sym typeface="Poppins" panose="00000500000000000000"/>
              </a:rPr>
              <a:t>The Data has been collected in the form of a CSV file named “</a:t>
            </a:r>
            <a:r>
              <a:rPr lang="en-IN" sz="2400" b="1" dirty="0">
                <a:solidFill>
                  <a:schemeClr val="tx1"/>
                </a:solidFill>
                <a:latin typeface="Arial" panose="020B0604020202020204" pitchFamily="34" charset="0"/>
                <a:ea typeface="Poppins" panose="00000500000000000000"/>
                <a:cs typeface="Arial" panose="020B0604020202020204" pitchFamily="34" charset="0"/>
                <a:sym typeface="Poppins" panose="00000500000000000000"/>
              </a:rPr>
              <a:t>Amazon</a:t>
            </a:r>
            <a:r>
              <a:rPr lang="en-IN" sz="2400" dirty="0">
                <a:solidFill>
                  <a:schemeClr val="tx1"/>
                </a:solidFill>
                <a:latin typeface="Arial" panose="020B0604020202020204" pitchFamily="34" charset="0"/>
                <a:ea typeface="Poppins" panose="00000500000000000000"/>
                <a:cs typeface="Arial" panose="020B0604020202020204" pitchFamily="34" charset="0"/>
                <a:sym typeface="Poppins" panose="00000500000000000000"/>
              </a:rPr>
              <a:t> </a:t>
            </a:r>
            <a:r>
              <a:rPr lang="en-IN" sz="2400" b="1" dirty="0">
                <a:solidFill>
                  <a:schemeClr val="tx1"/>
                </a:solidFill>
                <a:latin typeface="Arial" panose="020B0604020202020204" pitchFamily="34" charset="0"/>
                <a:ea typeface="Poppins" panose="00000500000000000000"/>
                <a:cs typeface="Arial" panose="020B0604020202020204" pitchFamily="34" charset="0"/>
                <a:sym typeface="Poppins" panose="00000500000000000000"/>
              </a:rPr>
              <a:t>Sales</a:t>
            </a:r>
            <a:r>
              <a:rPr lang="en-IN" sz="2400" dirty="0">
                <a:solidFill>
                  <a:schemeClr val="tx1"/>
                </a:solidFill>
                <a:latin typeface="Arial" panose="020B0604020202020204" pitchFamily="34" charset="0"/>
                <a:ea typeface="Poppins" panose="00000500000000000000"/>
                <a:cs typeface="Arial" panose="020B0604020202020204" pitchFamily="34" charset="0"/>
                <a:sym typeface="Poppins" panose="00000500000000000000"/>
              </a:rPr>
              <a:t> </a:t>
            </a:r>
            <a:r>
              <a:rPr lang="en-IN" sz="2400" b="1" dirty="0">
                <a:solidFill>
                  <a:schemeClr val="tx1"/>
                </a:solidFill>
                <a:latin typeface="Arial" panose="020B0604020202020204" pitchFamily="34" charset="0"/>
                <a:ea typeface="Poppins" panose="00000500000000000000"/>
                <a:cs typeface="Arial" panose="020B0604020202020204" pitchFamily="34" charset="0"/>
                <a:sym typeface="Poppins" panose="00000500000000000000"/>
              </a:rPr>
              <a:t>Data.csv</a:t>
            </a:r>
            <a:r>
              <a:rPr lang="en-IN" sz="2400" dirty="0">
                <a:solidFill>
                  <a:schemeClr val="tx1"/>
                </a:solidFill>
                <a:latin typeface="Arial" panose="020B0604020202020204" pitchFamily="34" charset="0"/>
                <a:ea typeface="Poppins" panose="00000500000000000000"/>
                <a:cs typeface="Arial" panose="020B0604020202020204" pitchFamily="34" charset="0"/>
                <a:sym typeface="Poppins" panose="00000500000000000000"/>
              </a:rPr>
              <a:t>”. </a:t>
            </a:r>
            <a:endParaRPr lang="en-IN" sz="2400" dirty="0">
              <a:solidFill>
                <a:schemeClr val="tx1"/>
              </a:solidFill>
              <a:latin typeface="Arial" panose="020B0604020202020204" pitchFamily="34" charset="0"/>
              <a:ea typeface="Poppins" panose="00000500000000000000"/>
              <a:cs typeface="Arial" panose="020B0604020202020204" pitchFamily="34" charset="0"/>
              <a:sym typeface="Poppins" panose="00000500000000000000"/>
            </a:endParaRPr>
          </a:p>
          <a:p>
            <a:endParaRPr lang="en-IN" sz="2400" dirty="0">
              <a:solidFill>
                <a:schemeClr val="tx1"/>
              </a:solidFill>
              <a:latin typeface="Arial" panose="020B0604020202020204" pitchFamily="34" charset="0"/>
              <a:ea typeface="Poppins" panose="00000500000000000000"/>
              <a:cs typeface="Arial" panose="020B0604020202020204" pitchFamily="34" charset="0"/>
              <a:sym typeface="Poppins" panose="00000500000000000000"/>
            </a:endParaRPr>
          </a:p>
          <a:p>
            <a:r>
              <a:rPr lang="en-IN" sz="2400" dirty="0">
                <a:solidFill>
                  <a:schemeClr val="tx1"/>
                </a:solidFill>
                <a:latin typeface="Arial" panose="020B0604020202020204" pitchFamily="34" charset="0"/>
                <a:ea typeface="Poppins" panose="00000500000000000000"/>
                <a:cs typeface="Arial" panose="020B0604020202020204" pitchFamily="34" charset="0"/>
                <a:sym typeface="Poppins" panose="00000500000000000000"/>
              </a:rPr>
              <a:t>The CSV file has the data of sales of products during the timespan of </a:t>
            </a:r>
            <a:r>
              <a:rPr lang="en-IN" sz="2400" b="1" dirty="0">
                <a:solidFill>
                  <a:schemeClr val="tx1"/>
                </a:solidFill>
                <a:latin typeface="Arial" panose="020B0604020202020204" pitchFamily="34" charset="0"/>
                <a:ea typeface="Poppins" panose="00000500000000000000"/>
                <a:cs typeface="Arial" panose="020B0604020202020204" pitchFamily="34" charset="0"/>
                <a:sym typeface="Poppins" panose="00000500000000000000"/>
              </a:rPr>
              <a:t>2010</a:t>
            </a:r>
            <a:r>
              <a:rPr lang="en-IN" sz="2400" dirty="0">
                <a:solidFill>
                  <a:schemeClr val="tx1"/>
                </a:solidFill>
                <a:latin typeface="Arial" panose="020B0604020202020204" pitchFamily="34" charset="0"/>
                <a:ea typeface="Poppins" panose="00000500000000000000"/>
                <a:cs typeface="Arial" panose="020B0604020202020204" pitchFamily="34" charset="0"/>
                <a:sym typeface="Poppins" panose="00000500000000000000"/>
              </a:rPr>
              <a:t> and </a:t>
            </a:r>
            <a:r>
              <a:rPr lang="en-IN" sz="2400" b="1" dirty="0">
                <a:solidFill>
                  <a:schemeClr val="tx1"/>
                </a:solidFill>
                <a:latin typeface="Arial" panose="020B0604020202020204" pitchFamily="34" charset="0"/>
                <a:ea typeface="Poppins" panose="00000500000000000000"/>
                <a:cs typeface="Arial" panose="020B0604020202020204" pitchFamily="34" charset="0"/>
                <a:sym typeface="Poppins" panose="00000500000000000000"/>
              </a:rPr>
              <a:t>2017</a:t>
            </a:r>
            <a:r>
              <a:rPr lang="en-IN" sz="2400" dirty="0">
                <a:solidFill>
                  <a:schemeClr val="tx1"/>
                </a:solidFill>
                <a:latin typeface="Arial" panose="020B0604020202020204" pitchFamily="34" charset="0"/>
                <a:ea typeface="Poppins" panose="00000500000000000000"/>
                <a:cs typeface="Arial" panose="020B0604020202020204" pitchFamily="34" charset="0"/>
                <a:sym typeface="Poppins" panose="00000500000000000000"/>
              </a:rPr>
              <a:t>. </a:t>
            </a:r>
            <a:endParaRPr lang="en-IN" sz="2400" dirty="0">
              <a:solidFill>
                <a:schemeClr val="tx1"/>
              </a:solidFill>
              <a:latin typeface="Arial" panose="020B0604020202020204" pitchFamily="34" charset="0"/>
              <a:ea typeface="Poppins" panose="00000500000000000000"/>
              <a:cs typeface="Arial" panose="020B0604020202020204" pitchFamily="34" charset="0"/>
              <a:sym typeface="Poppins" panose="00000500000000000000"/>
            </a:endParaRPr>
          </a:p>
          <a:p>
            <a:endParaRPr lang="en-IN" sz="2400" dirty="0">
              <a:solidFill>
                <a:schemeClr val="tx1"/>
              </a:solidFill>
              <a:latin typeface="Arial" panose="020B0604020202020204" pitchFamily="34" charset="0"/>
              <a:ea typeface="Poppins" panose="00000500000000000000"/>
              <a:cs typeface="Arial" panose="020B0604020202020204" pitchFamily="34" charset="0"/>
              <a:sym typeface="Poppins" panose="000005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19" name="Google Shape;196;p2"/>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panose="020B0604020202020204"/>
              <a:buNone/>
            </a:pPr>
            <a:r>
              <a:rPr lang="en-US" dirty="0">
                <a:solidFill>
                  <a:schemeClr val="tx1"/>
                </a:solidFill>
              </a:rPr>
              <a:t>Data Cleaning</a:t>
            </a:r>
            <a:endParaRPr dirty="0">
              <a:solidFill>
                <a:schemeClr val="tx1"/>
              </a:solidFill>
            </a:endParaRPr>
          </a:p>
        </p:txBody>
      </p:sp>
      <p:sp>
        <p:nvSpPr>
          <p:cNvPr id="10" name="TextBox 9"/>
          <p:cNvSpPr txBox="1"/>
          <p:nvPr/>
        </p:nvSpPr>
        <p:spPr>
          <a:xfrm>
            <a:off x="1167765" y="2341880"/>
            <a:ext cx="9779000" cy="2360295"/>
          </a:xfrm>
          <a:prstGeom prst="rect">
            <a:avLst/>
          </a:prstGeom>
          <a:solidFill>
            <a:schemeClr val="bg1">
              <a:lumMod val="85000"/>
            </a:schemeClr>
          </a:solidFill>
        </p:spPr>
        <p:txBody>
          <a:bodyPr wrap="square" rtlCol="0">
            <a:noAutofit/>
          </a:bodyPr>
          <a:lstStyle/>
          <a:p>
            <a:r>
              <a:rPr lang="en-IN" sz="2400" dirty="0">
                <a:solidFill>
                  <a:schemeClr val="tx1"/>
                </a:solidFill>
                <a:latin typeface="Arial" panose="020B0604020202020204" pitchFamily="34" charset="0"/>
                <a:ea typeface="Poppins" panose="00000500000000000000"/>
                <a:cs typeface="Arial" panose="020B0604020202020204" pitchFamily="34" charset="0"/>
                <a:sym typeface="Poppins" panose="00000500000000000000"/>
              </a:rPr>
              <a:t>There were no Null values or blank fields</a:t>
            </a:r>
            <a:endParaRPr lang="en-IN" sz="2400" dirty="0">
              <a:solidFill>
                <a:schemeClr val="tx1"/>
              </a:solidFill>
              <a:latin typeface="Arial" panose="020B0604020202020204" pitchFamily="34" charset="0"/>
              <a:ea typeface="Poppins" panose="00000500000000000000"/>
              <a:cs typeface="Arial" panose="020B0604020202020204" pitchFamily="34" charset="0"/>
              <a:sym typeface="Poppins" panose="00000500000000000000"/>
            </a:endParaRPr>
          </a:p>
          <a:p>
            <a:endParaRPr lang="en-IN" sz="2400" dirty="0">
              <a:solidFill>
                <a:schemeClr val="tx1"/>
              </a:solidFill>
              <a:latin typeface="Arial" panose="020B0604020202020204" pitchFamily="34" charset="0"/>
              <a:cs typeface="Arial" panose="020B0604020202020204" pitchFamily="34" charset="0"/>
              <a:sym typeface="Poppins" panose="00000500000000000000"/>
            </a:endParaRPr>
          </a:p>
          <a:p>
            <a:r>
              <a:rPr lang="en-IN" sz="2400" dirty="0">
                <a:solidFill>
                  <a:schemeClr val="tx1"/>
                </a:solidFill>
                <a:latin typeface="Arial" panose="020B0604020202020204" pitchFamily="34" charset="0"/>
                <a:cs typeface="Arial" panose="020B0604020202020204" pitchFamily="34" charset="0"/>
                <a:sym typeface="Poppins" panose="00000500000000000000"/>
              </a:rPr>
              <a:t>Some values in ‘</a:t>
            </a:r>
            <a:r>
              <a:rPr lang="en-IN" sz="2400" b="1" dirty="0">
                <a:solidFill>
                  <a:schemeClr val="tx1"/>
                </a:solidFill>
                <a:latin typeface="Arial" panose="020B0604020202020204" pitchFamily="34" charset="0"/>
                <a:cs typeface="Arial" panose="020B0604020202020204" pitchFamily="34" charset="0"/>
                <a:sym typeface="Poppins" panose="00000500000000000000"/>
              </a:rPr>
              <a:t>Order</a:t>
            </a:r>
            <a:r>
              <a:rPr lang="en-IN" sz="2400" dirty="0">
                <a:solidFill>
                  <a:schemeClr val="tx1"/>
                </a:solidFill>
                <a:latin typeface="Arial" panose="020B0604020202020204" pitchFamily="34" charset="0"/>
                <a:cs typeface="Arial" panose="020B0604020202020204" pitchFamily="34" charset="0"/>
                <a:sym typeface="Poppins" panose="00000500000000000000"/>
              </a:rPr>
              <a:t> </a:t>
            </a:r>
            <a:r>
              <a:rPr lang="en-IN" sz="2400" b="1" dirty="0">
                <a:solidFill>
                  <a:schemeClr val="tx1"/>
                </a:solidFill>
                <a:latin typeface="Arial" panose="020B0604020202020204" pitchFamily="34" charset="0"/>
                <a:cs typeface="Arial" panose="020B0604020202020204" pitchFamily="34" charset="0"/>
                <a:sym typeface="Poppins" panose="00000500000000000000"/>
              </a:rPr>
              <a:t>Date</a:t>
            </a:r>
            <a:r>
              <a:rPr lang="en-IN" sz="2400" dirty="0">
                <a:solidFill>
                  <a:schemeClr val="tx1"/>
                </a:solidFill>
                <a:latin typeface="Arial" panose="020B0604020202020204" pitchFamily="34" charset="0"/>
                <a:cs typeface="Arial" panose="020B0604020202020204" pitchFamily="34" charset="0"/>
                <a:sym typeface="Poppins" panose="00000500000000000000"/>
              </a:rPr>
              <a:t>’ and ‘</a:t>
            </a:r>
            <a:r>
              <a:rPr lang="en-IN" sz="2400" b="1" dirty="0">
                <a:solidFill>
                  <a:schemeClr val="tx1"/>
                </a:solidFill>
                <a:latin typeface="Arial" panose="020B0604020202020204" pitchFamily="34" charset="0"/>
                <a:cs typeface="Arial" panose="020B0604020202020204" pitchFamily="34" charset="0"/>
                <a:sym typeface="Poppins" panose="00000500000000000000"/>
              </a:rPr>
              <a:t>Ship</a:t>
            </a:r>
            <a:r>
              <a:rPr lang="en-IN" sz="2400" dirty="0">
                <a:solidFill>
                  <a:schemeClr val="tx1"/>
                </a:solidFill>
                <a:latin typeface="Arial" panose="020B0604020202020204" pitchFamily="34" charset="0"/>
                <a:cs typeface="Arial" panose="020B0604020202020204" pitchFamily="34" charset="0"/>
                <a:sym typeface="Poppins" panose="00000500000000000000"/>
              </a:rPr>
              <a:t> </a:t>
            </a:r>
            <a:r>
              <a:rPr lang="en-IN" sz="2400" b="1" dirty="0">
                <a:solidFill>
                  <a:schemeClr val="tx1"/>
                </a:solidFill>
                <a:latin typeface="Arial" panose="020B0604020202020204" pitchFamily="34" charset="0"/>
                <a:cs typeface="Arial" panose="020B0604020202020204" pitchFamily="34" charset="0"/>
                <a:sym typeface="Poppins" panose="00000500000000000000"/>
              </a:rPr>
              <a:t>Date</a:t>
            </a:r>
            <a:r>
              <a:rPr lang="en-IN" sz="2400" dirty="0">
                <a:solidFill>
                  <a:schemeClr val="tx1"/>
                </a:solidFill>
                <a:latin typeface="Arial" panose="020B0604020202020204" pitchFamily="34" charset="0"/>
                <a:cs typeface="Arial" panose="020B0604020202020204" pitchFamily="34" charset="0"/>
                <a:sym typeface="Poppins" panose="00000500000000000000"/>
              </a:rPr>
              <a:t>’ columns are in String datatype. So we converted them to </a:t>
            </a:r>
            <a:r>
              <a:rPr lang="en-IN" sz="2400" b="1" dirty="0">
                <a:solidFill>
                  <a:schemeClr val="tx1"/>
                </a:solidFill>
                <a:latin typeface="Arial" panose="020B0604020202020204" pitchFamily="34" charset="0"/>
                <a:cs typeface="Arial" panose="020B0604020202020204" pitchFamily="34" charset="0"/>
                <a:sym typeface="Poppins" panose="00000500000000000000"/>
              </a:rPr>
              <a:t>datetime</a:t>
            </a:r>
            <a:r>
              <a:rPr lang="en-IN" sz="2400" dirty="0">
                <a:solidFill>
                  <a:schemeClr val="tx1"/>
                </a:solidFill>
                <a:latin typeface="Arial" panose="020B0604020202020204" pitchFamily="34" charset="0"/>
                <a:cs typeface="Arial" panose="020B0604020202020204" pitchFamily="34" charset="0"/>
                <a:sym typeface="Poppins" panose="00000500000000000000"/>
              </a:rPr>
              <a:t> datatype using </a:t>
            </a:r>
            <a:r>
              <a:rPr lang="en-IN" sz="2400" b="1" dirty="0">
                <a:solidFill>
                  <a:schemeClr val="tx1"/>
                </a:solidFill>
                <a:latin typeface="Arial" panose="020B0604020202020204" pitchFamily="34" charset="0"/>
                <a:cs typeface="Arial" panose="020B0604020202020204" pitchFamily="34" charset="0"/>
                <a:sym typeface="Poppins" panose="00000500000000000000"/>
              </a:rPr>
              <a:t>Python</a:t>
            </a:r>
            <a:endParaRPr lang="en-IN" sz="2400" b="1" dirty="0">
              <a:solidFill>
                <a:schemeClr val="tx1"/>
              </a:solidFill>
              <a:latin typeface="Arial" panose="020B0604020202020204" pitchFamily="34" charset="0"/>
              <a:cs typeface="Arial" panose="020B0604020202020204" pitchFamily="34" charset="0"/>
              <a:sym typeface="Poppins" panose="00000500000000000000"/>
            </a:endParaRPr>
          </a:p>
          <a:p>
            <a:endParaRPr lang="en-IN" sz="2400" dirty="0">
              <a:solidFill>
                <a:schemeClr val="tx1"/>
              </a:solidFill>
              <a:latin typeface="Poppins" panose="00000500000000000000"/>
              <a:cs typeface="Poppins" panose="00000500000000000000"/>
              <a:sym typeface="Poppins" panose="00000500000000000000"/>
            </a:endParaRPr>
          </a:p>
          <a:p>
            <a:endParaRPr lang="en-IN" sz="2400" b="1" dirty="0">
              <a:solidFill>
                <a:schemeClr val="tx1"/>
              </a:solidFill>
              <a:latin typeface="Poppins" panose="00000500000000000000"/>
              <a:cs typeface="Poppins" panose="00000500000000000000"/>
              <a:sym typeface="Poppins" panose="000005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lide Number Placeholder 2"/>
          <p:cNvSpPr>
            <a:spLocks noGrp="1"/>
          </p:cNvSpPr>
          <p:nvPr>
            <p:ph type="sldNum" sz="quarter" idx="12"/>
          </p:nvPr>
        </p:nvSpPr>
        <p:spPr/>
        <p:txBody>
          <a:bodyPr/>
          <a:p>
            <a:fld id="{B3561BA9-CDCF-4958-B8AB-66F3BF063E13}" type="slidenum">
              <a:rPr lang="en-US" smtClean="0"/>
            </a:fld>
            <a:endParaRPr lang="en-US"/>
          </a:p>
        </p:txBody>
      </p:sp>
      <p:sp>
        <p:nvSpPr>
          <p:cNvPr id="4" name="Text Box 3"/>
          <p:cNvSpPr txBox="1"/>
          <p:nvPr/>
        </p:nvSpPr>
        <p:spPr>
          <a:xfrm>
            <a:off x="695960" y="2623185"/>
            <a:ext cx="10799445" cy="2139315"/>
          </a:xfrm>
          <a:prstGeom prst="rect">
            <a:avLst/>
          </a:prstGeom>
          <a:noFill/>
        </p:spPr>
        <p:txBody>
          <a:bodyPr wrap="square" rtlCol="0">
            <a:noAutofit/>
            <a:scene3d>
              <a:camera prst="orthographicFront"/>
              <a:lightRig rig="threePt" dir="t"/>
            </a:scene3d>
          </a:bodyPr>
          <a:p>
            <a:pPr algn="ctr"/>
            <a:r>
              <a:rPr lang="en-US" sz="7200">
                <a:ln/>
                <a:solidFill>
                  <a:schemeClr val="bg2"/>
                </a:solidFill>
                <a:effectLst>
                  <a:innerShdw blurRad="63500" dist="50800" dir="13500000">
                    <a:srgbClr val="000000">
                      <a:alpha val="50000"/>
                    </a:srgbClr>
                  </a:innerShdw>
                </a:effectLst>
              </a:rPr>
              <a:t>Data Visuals</a:t>
            </a:r>
            <a:endParaRPr lang="en-US" sz="7200">
              <a:ln/>
              <a:solidFill>
                <a:schemeClr val="bg2"/>
              </a:solidFill>
              <a:effectLst>
                <a:innerShdw blurRad="63500" dist="50800" dir="13500000">
                  <a:srgbClr val="000000">
                    <a:alpha val="50000"/>
                  </a:srgbClr>
                </a:innerShdw>
              </a:effectLst>
            </a:endParaRPr>
          </a:p>
          <a:p>
            <a:pPr algn="ctr"/>
            <a:r>
              <a:rPr lang="en-US" sz="5400">
                <a:ln/>
                <a:solidFill>
                  <a:schemeClr val="bg2"/>
                </a:solidFill>
                <a:effectLst>
                  <a:innerShdw blurRad="63500" dist="50800" dir="13500000">
                    <a:srgbClr val="000000">
                      <a:alpha val="50000"/>
                    </a:srgbClr>
                  </a:innerShdw>
                </a:effectLst>
              </a:rPr>
              <a:t>(Dashboards)</a:t>
            </a:r>
            <a:br>
              <a:rPr lang="en-US" sz="7200">
                <a:ln/>
                <a:solidFill>
                  <a:schemeClr val="bg2"/>
                </a:solidFill>
                <a:effectLst>
                  <a:innerShdw blurRad="63500" dist="50800" dir="13500000">
                    <a:srgbClr val="000000">
                      <a:alpha val="50000"/>
                    </a:srgbClr>
                  </a:innerShdw>
                </a:effectLst>
              </a:rPr>
            </a:br>
            <a:endParaRPr lang="en-US" sz="7200">
              <a:ln/>
              <a:solidFill>
                <a:schemeClr val="bg2"/>
              </a:solidFill>
              <a:effectLst>
                <a:innerShdw blurRad="63500" dist="50800" dir="13500000">
                  <a:srgbClr val="000000">
                    <a:alpha val="50000"/>
                  </a:srgbClr>
                </a:innerShdw>
              </a:effectLst>
            </a:endParaRPr>
          </a:p>
        </p:txBody>
      </p:sp>
      <p:sp>
        <p:nvSpPr>
          <p:cNvPr id="5" name="Text Box 4"/>
          <p:cNvSpPr txBox="1"/>
          <p:nvPr/>
        </p:nvSpPr>
        <p:spPr>
          <a:xfrm>
            <a:off x="659765" y="439420"/>
            <a:ext cx="7707630" cy="822960"/>
          </a:xfrm>
          <a:prstGeom prst="rect">
            <a:avLst/>
          </a:prstGeom>
          <a:noFill/>
        </p:spPr>
        <p:txBody>
          <a:bodyPr wrap="square" rtlCol="0">
            <a:noAutofit/>
          </a:bodyPr>
          <a:p>
            <a:r>
              <a:rPr lang="en-US" sz="4400" kern="1200" dirty="0">
                <a:solidFill>
                  <a:schemeClr val="tx1"/>
                </a:solidFill>
                <a:latin typeface="+mj-lt"/>
                <a:ea typeface="+mj-ea"/>
                <a:cs typeface="+mj-cs"/>
              </a:rPr>
              <a:t>Data Analysis</a:t>
            </a:r>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17" name="Oval 16"/>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5" name="Picture 4"/>
          <p:cNvPicPr>
            <a:picLocks noChangeAspect="1"/>
          </p:cNvPicPr>
          <p:nvPr>
            <p:custDataLst>
              <p:tags r:id="rId1"/>
            </p:custDataLst>
          </p:nvPr>
        </p:nvPicPr>
        <p:blipFill>
          <a:blip r:embed="rId2"/>
          <a:stretch>
            <a:fillRect/>
          </a:stretch>
        </p:blipFill>
        <p:spPr>
          <a:xfrm>
            <a:off x="-635" y="635"/>
            <a:ext cx="12192000" cy="68567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17" name="Oval 16"/>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r:id="rId1" p14:bwMode="auto">
            <p14:nvContentPartPr>
              <p14:cNvPr id="9" name="Ink 8"/>
              <p14:cNvContentPartPr/>
              <p14:nvPr/>
            </p14:nvContentPartPr>
            <p14:xfrm>
              <a:off x="11021634" y="5885937"/>
              <a:ext cx="357480" cy="313200"/>
            </p14:xfrm>
          </p:contentPart>
        </mc:Choice>
        <mc:Fallback xmlns="">
          <p:pic>
            <p:nvPicPr>
              <p:cNvPr id="9" name="Ink 8"/>
            </p:nvPicPr>
            <p:blipFill>
              <a:blip r:embed="rId2"/>
            </p:blipFill>
            <p:spPr>
              <a:xfrm>
                <a:off x="11021634" y="5885937"/>
                <a:ext cx="357480" cy="3132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11" name="Ink 10"/>
              <p14:cNvContentPartPr/>
              <p14:nvPr/>
            </p14:nvContentPartPr>
            <p14:xfrm>
              <a:off x="11001474" y="6091497"/>
              <a:ext cx="119520" cy="193320"/>
            </p14:xfrm>
          </p:contentPart>
        </mc:Choice>
        <mc:Fallback xmlns="">
          <p:pic>
            <p:nvPicPr>
              <p:cNvPr id="11" name="Ink 10"/>
            </p:nvPicPr>
            <p:blipFill>
              <a:blip r:embed="rId4"/>
            </p:blipFill>
            <p:spPr>
              <a:xfrm>
                <a:off x="11001474" y="6091497"/>
                <a:ext cx="119520" cy="19332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3" name="Ink 12"/>
              <p14:cNvContentPartPr/>
              <p14:nvPr/>
            </p14:nvContentPartPr>
            <p14:xfrm>
              <a:off x="10888794" y="5790897"/>
              <a:ext cx="457200" cy="401040"/>
            </p14:xfrm>
          </p:contentPart>
        </mc:Choice>
        <mc:Fallback xmlns="">
          <p:pic>
            <p:nvPicPr>
              <p:cNvPr id="13" name="Ink 12"/>
            </p:nvPicPr>
            <p:blipFill>
              <a:blip r:embed="rId6"/>
            </p:blipFill>
            <p:spPr>
              <a:xfrm>
                <a:off x="10888794" y="5790897"/>
                <a:ext cx="457200" cy="40104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4" name="Ink 13"/>
              <p14:cNvContentPartPr/>
              <p14:nvPr/>
            </p14:nvContentPartPr>
            <p14:xfrm>
              <a:off x="11060514" y="5811057"/>
              <a:ext cx="292680" cy="297720"/>
            </p14:xfrm>
          </p:contentPart>
        </mc:Choice>
        <mc:Fallback xmlns="">
          <p:pic>
            <p:nvPicPr>
              <p:cNvPr id="14" name="Ink 13"/>
            </p:nvPicPr>
            <p:blipFill>
              <a:blip r:embed="rId8"/>
            </p:blipFill>
            <p:spPr>
              <a:xfrm>
                <a:off x="11060514" y="5811057"/>
                <a:ext cx="292680" cy="29772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5" name="Ink 14"/>
              <p14:cNvContentPartPr/>
              <p14:nvPr/>
            </p14:nvContentPartPr>
            <p14:xfrm>
              <a:off x="10856034" y="5738337"/>
              <a:ext cx="556200" cy="488160"/>
            </p14:xfrm>
          </p:contentPart>
        </mc:Choice>
        <mc:Fallback xmlns="">
          <p:pic>
            <p:nvPicPr>
              <p:cNvPr id="15" name="Ink 14"/>
            </p:nvPicPr>
            <p:blipFill>
              <a:blip r:embed="rId10"/>
            </p:blipFill>
            <p:spPr>
              <a:xfrm>
                <a:off x="10856034" y="5738337"/>
                <a:ext cx="556200" cy="48816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20" name="Ink 19"/>
              <p14:cNvContentPartPr/>
              <p14:nvPr/>
            </p14:nvContentPartPr>
            <p14:xfrm>
              <a:off x="10943514" y="5723577"/>
              <a:ext cx="468720" cy="459360"/>
            </p14:xfrm>
          </p:contentPart>
        </mc:Choice>
        <mc:Fallback xmlns="">
          <p:pic>
            <p:nvPicPr>
              <p:cNvPr id="20" name="Ink 19"/>
            </p:nvPicPr>
            <p:blipFill>
              <a:blip r:embed="rId12"/>
            </p:blipFill>
            <p:spPr>
              <a:xfrm>
                <a:off x="10943514" y="5723577"/>
                <a:ext cx="468720" cy="459360"/>
              </a:xfrm>
              <a:prstGeom prst="rect"/>
            </p:spPr>
          </p:pic>
        </mc:Fallback>
      </mc:AlternateContent>
      <p:pic>
        <p:nvPicPr>
          <p:cNvPr id="5" name="Picture 4"/>
          <p:cNvPicPr>
            <a:picLocks noChangeAspect="1"/>
          </p:cNvPicPr>
          <p:nvPr>
            <p:custDataLst>
              <p:tags r:id="rId13"/>
            </p:custDataLst>
          </p:nvPr>
        </p:nvPicPr>
        <p:blipFill>
          <a:blip r:embed="rId14"/>
          <a:stretch>
            <a:fillRect/>
          </a:stretch>
        </p:blipFill>
        <p:spPr>
          <a:xfrm>
            <a:off x="25400" y="0"/>
            <a:ext cx="12167235" cy="68433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17" name="Oval 16"/>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4" name="Picture 3"/>
          <p:cNvPicPr>
            <a:picLocks noChangeAspect="1"/>
          </p:cNvPicPr>
          <p:nvPr>
            <p:custDataLst>
              <p:tags r:id="rId1"/>
            </p:custDataLst>
          </p:nvPr>
        </p:nvPicPr>
        <p:blipFill>
          <a:blip r:embed="rId2"/>
          <a:stretch>
            <a:fillRect/>
          </a:stretch>
        </p:blipFill>
        <p:spPr>
          <a:xfrm>
            <a:off x="-635" y="85090"/>
            <a:ext cx="12193270" cy="6866255"/>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3800</Words>
  <Application>WPS Presentation</Application>
  <PresentationFormat>Widescreen</PresentationFormat>
  <Paragraphs>215</Paragraphs>
  <Slides>16</Slides>
  <Notes>18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Arial</vt:lpstr>
      <vt:lpstr>SimSun</vt:lpstr>
      <vt:lpstr>Wingdings</vt:lpstr>
      <vt:lpstr>Arial</vt:lpstr>
      <vt:lpstr>Calibri</vt:lpstr>
      <vt:lpstr>Poppins</vt:lpstr>
      <vt:lpstr>Segoe Print</vt:lpstr>
      <vt:lpstr>Poppins</vt:lpstr>
      <vt:lpstr>Microsoft YaHei</vt:lpstr>
      <vt:lpstr>Arial Unicode MS</vt:lpstr>
      <vt:lpstr>Business Cooperate</vt:lpstr>
      <vt:lpstr>Amazon Sales Data Analysis</vt:lpstr>
      <vt:lpstr>Objectives</vt:lpstr>
      <vt:lpstr>The Process</vt:lpstr>
      <vt:lpstr>Data Collection</vt:lpstr>
      <vt:lpstr>Data Cleaning</vt:lpstr>
      <vt:lpstr>PowerPoint 演示文稿</vt:lpstr>
      <vt:lpstr>Data Analysis</vt:lpstr>
      <vt:lpstr>Data Analysis</vt:lpstr>
      <vt:lpstr>Data Analysis</vt:lpstr>
      <vt:lpstr>Data Analysis</vt:lpstr>
      <vt:lpstr>Data Analysis</vt:lpstr>
      <vt:lpstr>PowerPoint 演示文稿</vt:lpstr>
      <vt:lpstr>Insights</vt:lpstr>
      <vt:lpstr>Summary</vt:lpstr>
      <vt:lpstr>Summary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 Analysis</dc:title>
  <dc:creator>NAVEEN SRINIVASAN</dc:creator>
  <cp:lastModifiedBy>Lucky Jangra</cp:lastModifiedBy>
  <cp:revision>45</cp:revision>
  <dcterms:created xsi:type="dcterms:W3CDTF">2022-12-29T06:36:00Z</dcterms:created>
  <dcterms:modified xsi:type="dcterms:W3CDTF">2024-06-25T20:42:34Z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38CC273EF0B944C6A0930556F6833EAA_13</vt:lpwstr>
  </property>
  <property fmtid="{D5CDD505-2E9C-101B-9397-08002B2CF9AE}" pid="4" name="KSOProductBuildVer">
    <vt:lpwstr>1033-12.2.0.17119</vt:lpwstr>
  </property>
</Properties>
</file>