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64" r:id="rId6"/>
    <p:sldId id="271" r:id="rId7"/>
    <p:sldId id="273" r:id="rId8"/>
    <p:sldId id="275" r:id="rId9"/>
    <p:sldId id="277" r:id="rId10"/>
    <p:sldId id="278" r:id="rId11"/>
    <p:sldId id="281" r:id="rId12"/>
    <p:sldId id="282" r:id="rId13"/>
    <p:sldId id="279" r:id="rId14"/>
    <p:sldId id="280" r:id="rId15"/>
    <p:sldId id="274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41E55-6B6C-4651-9E67-13DFE60F5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41E55-6B6C-4651-9E67-13DFE60F5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41E55-6B6C-4651-9E67-13DFE60F5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41E55-6B6C-4651-9E67-13DFE60F5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41E55-6B6C-4651-9E67-13DFE60F5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41E55-6B6C-4651-9E67-13DFE60F5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41E55-6B6C-4651-9E67-13DFE60F5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41E55-6B6C-4651-9E67-13DFE60F5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41E55-6B6C-4651-9E67-13DFE60F5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41E55-6B6C-4651-9E67-13DFE60F5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41E55-6B6C-4651-9E67-13DFE60F5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41E55-6B6C-4651-9E67-13DFE60F5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41E55-6B6C-4651-9E67-13DFE60F5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hyperlink" Target="https://getbootstrap.com/docs/4.5/getting-started/browsers-devices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modyqyw.top/front-end/roadmap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cli.vuejs.org/zh/guide/deployment.html#&#26412;&#22320;&#39044;&#35272;" TargetMode="Externa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/>
          <p:cNvPicPr>
            <a:picLocks noGrp="1" noChangeAspect="1"/>
          </p:cNvPicPr>
          <p:nvPr>
            <p:ph type="pic" sz="quarter" idx="1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-1" y="-1"/>
            <a:ext cx="12192000" cy="6858000"/>
          </a:xfrm>
        </p:spPr>
      </p:pic>
      <p:grpSp>
        <p:nvGrpSpPr>
          <p:cNvPr id="25" name="组合 24"/>
          <p:cNvGrpSpPr/>
          <p:nvPr/>
        </p:nvGrpSpPr>
        <p:grpSpPr>
          <a:xfrm>
            <a:off x="-1" y="-1"/>
            <a:ext cx="12192001" cy="6858000"/>
            <a:chOff x="-1" y="-1"/>
            <a:chExt cx="12192001" cy="6858000"/>
          </a:xfrm>
        </p:grpSpPr>
        <p:sp>
          <p:nvSpPr>
            <p:cNvPr id="8" name="Rectangle 7"/>
            <p:cNvSpPr/>
            <p:nvPr/>
          </p:nvSpPr>
          <p:spPr>
            <a:xfrm>
              <a:off x="260554" y="272844"/>
              <a:ext cx="11670890" cy="631231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7" name="Frame 6"/>
            <p:cNvSpPr/>
            <p:nvPr/>
          </p:nvSpPr>
          <p:spPr>
            <a:xfrm>
              <a:off x="-1" y="-1"/>
              <a:ext cx="12192001" cy="6858000"/>
            </a:xfrm>
            <a:prstGeom prst="frame">
              <a:avLst>
                <a:gd name="adj1" fmla="val 11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50780" y="567817"/>
              <a:ext cx="58352" cy="4141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50780" y="5876062"/>
              <a:ext cx="58352" cy="4141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1217709" y="3245940"/>
              <a:ext cx="58352" cy="4141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10915940" y="3245940"/>
              <a:ext cx="58352" cy="4141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807987" y="2630858"/>
            <a:ext cx="4576027" cy="2087675"/>
            <a:chOff x="3116358" y="2460109"/>
            <a:chExt cx="5791580" cy="2087675"/>
          </a:xfrm>
        </p:grpSpPr>
        <p:sp>
          <p:nvSpPr>
            <p:cNvPr id="21" name="Rectangle 3"/>
            <p:cNvSpPr/>
            <p:nvPr/>
          </p:nvSpPr>
          <p:spPr>
            <a:xfrm>
              <a:off x="3189001" y="3717839"/>
              <a:ext cx="5646294" cy="82994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id-ID" sz="2400" b="1" dirty="0">
                  <a:cs typeface="+mn-ea"/>
                  <a:sym typeface="+mn-lt"/>
                </a:rPr>
                <a:t>吴睿</a:t>
              </a:r>
              <a:endParaRPr lang="zh-CN" altLang="id-ID" sz="2400" b="1" dirty="0">
                <a:cs typeface="+mn-ea"/>
                <a:sym typeface="+mn-lt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cs typeface="+mn-ea"/>
                  <a:sym typeface="+mn-lt"/>
                </a:rPr>
                <a:t>wurui7@mail3.sysu.edu.cn</a:t>
              </a:r>
              <a:endParaRPr lang="en-US" altLang="zh-CN" sz="2400" b="1" dirty="0">
                <a:cs typeface="+mn-ea"/>
                <a:sym typeface="+mn-lt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3116358" y="2460109"/>
              <a:ext cx="5791580" cy="119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704020202090204" pitchFamily="34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704020202090204" pitchFamily="34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704020202090204" pitchFamily="34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7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7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7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7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7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7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7200" b="1" dirty="0">
                  <a:latin typeface="+mn-lt"/>
                  <a:cs typeface="+mn-ea"/>
                  <a:sym typeface="+mn-lt"/>
                </a:rPr>
                <a:t>01.</a:t>
              </a:r>
              <a:r>
                <a:rPr lang="zh-CN" altLang="en-US" sz="7200" b="1" dirty="0">
                  <a:latin typeface="+mn-lt"/>
                  <a:cs typeface="+mn-ea"/>
                  <a:sym typeface="+mn-lt"/>
                </a:rPr>
                <a:t>准备</a:t>
              </a:r>
              <a:endParaRPr lang="zh-CN" altLang="en-US" sz="7200" b="1" dirty="0">
                <a:latin typeface="+mn-lt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11"/>
          <p:cNvSpPr txBox="1"/>
          <p:nvPr/>
        </p:nvSpPr>
        <p:spPr>
          <a:xfrm>
            <a:off x="264160" y="802005"/>
            <a:ext cx="11675745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5" b="1" spc="-200" dirty="0">
                <a:cs typeface="+mn-ea"/>
                <a:sym typeface="+mn-lt"/>
              </a:rPr>
              <a:t>1. </a:t>
            </a:r>
            <a:r>
              <a:rPr lang="zh-CN" altLang="en-US" sz="3735" b="1" spc="-200" dirty="0">
                <a:cs typeface="+mn-ea"/>
                <a:sym typeface="+mn-lt"/>
              </a:rPr>
              <a:t>优先官方文档</a:t>
            </a:r>
            <a:endParaRPr lang="zh-CN" altLang="en-US" sz="3735" b="1" spc="-200" dirty="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4160" y="1595755"/>
            <a:ext cx="116763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704020202090204" pitchFamily="34" charset="0"/>
              <a:buChar char="•"/>
            </a:pPr>
            <a:r>
              <a:rPr lang="zh-CN" altLang="en-US" sz="2800" b="1">
                <a:sym typeface="+mn-ea"/>
              </a:rPr>
              <a:t>源码是一手信息，你可以阅读源码获取所有想知道的东西</a:t>
            </a:r>
            <a:endParaRPr lang="zh-CN" altLang="en-US" sz="2800" b="1"/>
          </a:p>
          <a:p>
            <a:pPr marL="285750" indent="-285750">
              <a:buFont typeface="Arial" panose="020B0704020202090204" pitchFamily="34" charset="0"/>
              <a:buChar char="•"/>
            </a:pPr>
            <a:r>
              <a:rPr lang="zh-CN" altLang="en-US" sz="2800" b="1">
                <a:sym typeface="+mn-ea"/>
              </a:rPr>
              <a:t>水平不够时，可以阅读官方文档（二手信息），</a:t>
            </a:r>
            <a:r>
              <a:rPr lang="en-US" altLang="zh-CN" sz="2800" b="1">
                <a:sym typeface="+mn-ea"/>
              </a:rPr>
              <a:t>80%</a:t>
            </a:r>
            <a:r>
              <a:rPr lang="zh-CN" altLang="en-US" sz="2800" b="1">
                <a:sym typeface="+mn-ea"/>
              </a:rPr>
              <a:t>左右的问题都在官方文档上有解答，翻译推荐使用</a:t>
            </a:r>
            <a:r>
              <a:rPr lang="en-US" altLang="zh-CN" sz="2800" b="1">
                <a:sym typeface="+mn-ea"/>
              </a:rPr>
              <a:t>deepl/google/bing</a:t>
            </a:r>
            <a:endParaRPr lang="zh-CN" altLang="en-US" sz="2800" b="1"/>
          </a:p>
        </p:txBody>
      </p:sp>
      <p:sp>
        <p:nvSpPr>
          <p:cNvPr id="4" name="文本框 3"/>
          <p:cNvSpPr txBox="1"/>
          <p:nvPr/>
        </p:nvSpPr>
        <p:spPr>
          <a:xfrm>
            <a:off x="3186431" y="4322445"/>
            <a:ext cx="58191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800" b="1">
                <a:hlinkClick r:id="rId1" action="ppaction://hlinkfile"/>
              </a:rPr>
              <a:t>bootstrap</a:t>
            </a:r>
            <a:r>
              <a:rPr lang="zh-CN" altLang="en-US" sz="2800" b="1">
                <a:hlinkClick r:id="rId1" action="ppaction://hlinkfile"/>
              </a:rPr>
              <a:t>文档</a:t>
            </a:r>
            <a:r>
              <a:rPr lang="en-US" altLang="zh-CN" sz="2800" b="1">
                <a:hlinkClick r:id="rId1" action="ppaction://hlinkfile"/>
              </a:rPr>
              <a:t>-browsers&amp;devices</a:t>
            </a:r>
            <a:endParaRPr lang="en-US" altLang="zh-CN" sz="28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2979420"/>
            <a:ext cx="9639300" cy="13430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11"/>
          <p:cNvSpPr txBox="1"/>
          <p:nvPr/>
        </p:nvSpPr>
        <p:spPr>
          <a:xfrm>
            <a:off x="264160" y="802005"/>
            <a:ext cx="11675745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5" b="1" spc="-200" dirty="0">
                <a:cs typeface="+mn-ea"/>
                <a:sym typeface="+mn-lt"/>
              </a:rPr>
              <a:t>2. </a:t>
            </a:r>
            <a:r>
              <a:rPr lang="zh-CN" altLang="en-US" sz="3735" b="1" spc="-200" dirty="0">
                <a:cs typeface="+mn-ea"/>
                <a:sym typeface="+mn-lt"/>
              </a:rPr>
              <a:t>优质平台很重要</a:t>
            </a:r>
            <a:endParaRPr lang="zh-CN" altLang="en-US" sz="3735" b="1" spc="-200" dirty="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4160" y="1595755"/>
            <a:ext cx="1167638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704020202090204" pitchFamily="34" charset="0"/>
              <a:buChar char="•"/>
            </a:pPr>
            <a:r>
              <a:rPr lang="zh-CN" altLang="en-US" sz="2800" b="1">
                <a:sym typeface="+mn-ea"/>
              </a:rPr>
              <a:t>官方文档也不能解决问题的时候，搜索相关的博客</a:t>
            </a:r>
            <a:r>
              <a:rPr lang="en-US" altLang="zh-CN" sz="2800" b="1">
                <a:sym typeface="+mn-ea"/>
              </a:rPr>
              <a:t>/</a:t>
            </a:r>
            <a:r>
              <a:rPr lang="zh-CN" altLang="en-US" sz="2800" b="1">
                <a:sym typeface="+mn-ea"/>
              </a:rPr>
              <a:t>解读</a:t>
            </a:r>
            <a:r>
              <a:rPr lang="en-US" altLang="zh-CN" sz="2800" b="1">
                <a:sym typeface="+mn-ea"/>
              </a:rPr>
              <a:t>/</a:t>
            </a:r>
            <a:r>
              <a:rPr lang="zh-CN" altLang="en-US" sz="2800" b="1">
                <a:sym typeface="+mn-ea"/>
              </a:rPr>
              <a:t>分析</a:t>
            </a:r>
            <a:endParaRPr lang="zh-CN" altLang="en-US" sz="2800" b="1">
              <a:sym typeface="+mn-ea"/>
            </a:endParaRPr>
          </a:p>
          <a:p>
            <a:pPr marL="285750" indent="-285750">
              <a:buFont typeface="Arial" panose="020B0704020202090204" pitchFamily="34" charset="0"/>
              <a:buChar char="•"/>
            </a:pPr>
            <a:r>
              <a:rPr lang="zh-CN" altLang="en-US" sz="2800" b="1">
                <a:sym typeface="+mn-ea"/>
              </a:rPr>
              <a:t>前面给的前端学习路径汇总就属于这一类，汇总了带有主观色彩的资料供参考（也可以用来拓展视野）</a:t>
            </a:r>
            <a:endParaRPr lang="zh-CN" altLang="en-US" sz="2800" b="1">
              <a:sym typeface="+mn-ea"/>
            </a:endParaRPr>
          </a:p>
          <a:p>
            <a:pPr marL="285750" indent="-285750">
              <a:buFont typeface="Arial" panose="020B0704020202090204" pitchFamily="34" charset="0"/>
              <a:buChar char="•"/>
            </a:pPr>
            <a:r>
              <a:rPr lang="zh-CN" altLang="en-US" sz="2800" b="1">
                <a:sym typeface="+mn-ea"/>
              </a:rPr>
              <a:t>推荐平台：</a:t>
            </a:r>
            <a:r>
              <a:rPr lang="en-US" altLang="zh-CN" sz="2800" b="1">
                <a:sym typeface="+mn-ea"/>
              </a:rPr>
              <a:t>Github</a:t>
            </a:r>
            <a:r>
              <a:rPr lang="zh-CN" altLang="en-US" sz="2800" b="1">
                <a:sym typeface="+mn-ea"/>
              </a:rPr>
              <a:t>，掘金（相对来说较为纯粹，好与坏有直观的表现），</a:t>
            </a:r>
            <a:r>
              <a:rPr lang="en-US" altLang="zh-CN" sz="2800" b="1">
                <a:sym typeface="+mn-ea"/>
              </a:rPr>
              <a:t>MDN</a:t>
            </a:r>
            <a:r>
              <a:rPr lang="zh-CN" altLang="en-US" sz="2800" b="1">
                <a:sym typeface="+mn-ea"/>
              </a:rPr>
              <a:t>（专业团队维护，有保障的文档），</a:t>
            </a:r>
            <a:r>
              <a:rPr lang="en-US" altLang="zh-CN" sz="2800" b="1">
                <a:sym typeface="+mn-ea"/>
              </a:rPr>
              <a:t>google&amp;bing</a:t>
            </a:r>
            <a:endParaRPr lang="en-US" altLang="zh-CN" sz="2800" b="1">
              <a:sym typeface="+mn-ea"/>
            </a:endParaRPr>
          </a:p>
          <a:p>
            <a:pPr marL="285750" indent="-285750">
              <a:buFont typeface="Arial" panose="020B0704020202090204" pitchFamily="34" charset="0"/>
              <a:buChar char="•"/>
            </a:pPr>
            <a:r>
              <a:rPr lang="zh-CN" altLang="en-US" sz="2800" b="1">
                <a:sym typeface="+mn-ea"/>
              </a:rPr>
              <a:t>不推荐平台：简书，</a:t>
            </a:r>
            <a:r>
              <a:rPr lang="en-US" altLang="zh-CN" sz="2800" b="1">
                <a:sym typeface="+mn-ea"/>
              </a:rPr>
              <a:t>CSDN</a:t>
            </a:r>
            <a:r>
              <a:rPr lang="zh-CN" altLang="en-US" sz="2800" b="1">
                <a:sym typeface="+mn-ea"/>
              </a:rPr>
              <a:t>，博客园（内容大部分比较低质，且缺乏直观的判断标准），</a:t>
            </a:r>
            <a:r>
              <a:rPr lang="en-US" altLang="zh-CN" sz="2800" b="1">
                <a:sym typeface="+mn-ea"/>
              </a:rPr>
              <a:t>Bilibili</a:t>
            </a:r>
            <a:r>
              <a:rPr lang="zh-CN" altLang="en-US" sz="2800" b="1">
                <a:sym typeface="+mn-ea"/>
              </a:rPr>
              <a:t>（内容质量参差不齐，缺乏直观的判断标准），百度</a:t>
            </a:r>
            <a:endParaRPr lang="zh-CN" altLang="en-US" sz="2800" b="1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11"/>
          <p:cNvSpPr txBox="1"/>
          <p:nvPr/>
        </p:nvSpPr>
        <p:spPr>
          <a:xfrm>
            <a:off x="264160" y="802005"/>
            <a:ext cx="11675745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5" b="1" spc="-200" dirty="0">
                <a:cs typeface="+mn-ea"/>
                <a:sym typeface="+mn-lt"/>
              </a:rPr>
              <a:t>3. </a:t>
            </a:r>
            <a:r>
              <a:rPr lang="zh-CN" altLang="en-US" sz="3735" b="1" spc="-200" dirty="0">
                <a:cs typeface="+mn-ea"/>
                <a:sym typeface="+mn-lt"/>
              </a:rPr>
              <a:t>学会思考</a:t>
            </a:r>
            <a:endParaRPr lang="zh-CN" altLang="en-US" sz="3735" b="1" spc="-200" dirty="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4160" y="1595755"/>
            <a:ext cx="1167638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704020202090204" pitchFamily="34" charset="0"/>
              <a:buChar char="•"/>
            </a:pPr>
            <a:r>
              <a:rPr lang="zh-CN" altLang="en-US" sz="2800" b="1">
                <a:sym typeface="+mn-ea"/>
              </a:rPr>
              <a:t>多问自己是什么、为什么、怎么用</a:t>
            </a:r>
            <a:endParaRPr lang="zh-CN" altLang="en-US" sz="2800" b="1">
              <a:sym typeface="+mn-ea"/>
            </a:endParaRPr>
          </a:p>
          <a:p>
            <a:pPr marL="285750" indent="-285750">
              <a:buFont typeface="Arial" panose="020B0704020202090204" pitchFamily="34" charset="0"/>
              <a:buChar char="•"/>
            </a:pPr>
            <a:r>
              <a:rPr lang="en-US" altLang="zh-CN" sz="2800" b="1">
                <a:sym typeface="+mn-ea"/>
              </a:rPr>
              <a:t>jQuery</a:t>
            </a:r>
            <a:r>
              <a:rPr lang="zh-CN" altLang="en-US" sz="2800" b="1">
                <a:sym typeface="+mn-ea"/>
              </a:rPr>
              <a:t>初阶自问：</a:t>
            </a:r>
            <a:r>
              <a:rPr lang="en-US" altLang="zh-CN" sz="2800" b="1">
                <a:sym typeface="+mn-ea"/>
              </a:rPr>
              <a:t>jQuery</a:t>
            </a:r>
            <a:r>
              <a:rPr lang="zh-CN" altLang="en-US" sz="2800" b="1">
                <a:sym typeface="+mn-ea"/>
              </a:rPr>
              <a:t>是什么，为什么要用</a:t>
            </a:r>
            <a:r>
              <a:rPr lang="en-US" altLang="zh-CN" sz="2800" b="1">
                <a:sym typeface="+mn-ea"/>
              </a:rPr>
              <a:t>jQuery</a:t>
            </a:r>
            <a:r>
              <a:rPr lang="zh-CN" altLang="en-US" sz="2800" b="1">
                <a:sym typeface="+mn-ea"/>
              </a:rPr>
              <a:t>，</a:t>
            </a:r>
            <a:r>
              <a:rPr lang="en-US" altLang="zh-CN" sz="2800" b="1">
                <a:sym typeface="+mn-ea"/>
              </a:rPr>
              <a:t>jQuery</a:t>
            </a:r>
            <a:r>
              <a:rPr lang="zh-CN" altLang="en-US" sz="2800" b="1">
                <a:sym typeface="+mn-ea"/>
              </a:rPr>
              <a:t>的某个</a:t>
            </a:r>
            <a:r>
              <a:rPr lang="en-US" altLang="zh-CN" sz="2800" b="1">
                <a:sym typeface="+mn-ea"/>
              </a:rPr>
              <a:t>api</a:t>
            </a:r>
            <a:r>
              <a:rPr lang="zh-CN" altLang="en-US" sz="2800" b="1">
                <a:sym typeface="+mn-ea"/>
              </a:rPr>
              <a:t>要怎么用，</a:t>
            </a:r>
            <a:r>
              <a:rPr lang="en-US" altLang="zh-CN" sz="2800" b="1">
                <a:sym typeface="+mn-ea"/>
              </a:rPr>
              <a:t>jQuery</a:t>
            </a:r>
            <a:r>
              <a:rPr lang="zh-CN" altLang="en-US" sz="2800" b="1">
                <a:sym typeface="+mn-ea"/>
              </a:rPr>
              <a:t>的</a:t>
            </a:r>
            <a:r>
              <a:rPr lang="en-US" altLang="zh-CN" sz="2800" b="1">
                <a:sym typeface="+mn-ea"/>
              </a:rPr>
              <a:t>api</a:t>
            </a:r>
            <a:r>
              <a:rPr lang="zh-CN" altLang="en-US" sz="2800" b="1">
                <a:sym typeface="+mn-ea"/>
              </a:rPr>
              <a:t>要怎么组合使用</a:t>
            </a:r>
            <a:endParaRPr lang="zh-CN" altLang="en-US" sz="2800" b="1">
              <a:sym typeface="+mn-ea"/>
            </a:endParaRPr>
          </a:p>
          <a:p>
            <a:pPr marL="285750" indent="-285750">
              <a:buFont typeface="Arial" panose="020B0704020202090204" pitchFamily="34" charset="0"/>
              <a:buChar char="•"/>
            </a:pPr>
            <a:r>
              <a:rPr lang="en-US" altLang="zh-CN" sz="2800" b="1">
                <a:sym typeface="+mn-ea"/>
              </a:rPr>
              <a:t>jQuery</a:t>
            </a:r>
            <a:r>
              <a:rPr lang="zh-CN" altLang="en-US" sz="2800" b="1">
                <a:sym typeface="+mn-ea"/>
              </a:rPr>
              <a:t>进阶自问</a:t>
            </a:r>
            <a:endParaRPr lang="zh-CN" altLang="en-US" sz="2800" b="1">
              <a:sym typeface="+mn-ea"/>
            </a:endParaRPr>
          </a:p>
          <a:p>
            <a:pPr marL="742950" lvl="1" indent="-285750">
              <a:buFont typeface="Arial" panose="020B0704020202090204" pitchFamily="34" charset="0"/>
              <a:buChar char="•"/>
            </a:pPr>
            <a:r>
              <a:rPr lang="zh-CN" altLang="en-US" sz="2800" b="1">
                <a:sym typeface="+mn-ea"/>
              </a:rPr>
              <a:t>怎么实现一个</a:t>
            </a:r>
            <a:r>
              <a:rPr lang="en-US" altLang="zh-CN" sz="2800" b="1">
                <a:sym typeface="+mn-ea"/>
              </a:rPr>
              <a:t>jQuery</a:t>
            </a:r>
            <a:r>
              <a:rPr lang="zh-CN" altLang="en-US" sz="2800" b="1">
                <a:sym typeface="+mn-ea"/>
              </a:rPr>
              <a:t>的功能</a:t>
            </a:r>
            <a:endParaRPr lang="zh-CN" altLang="en-US" sz="2800" b="1">
              <a:sym typeface="+mn-ea"/>
            </a:endParaRPr>
          </a:p>
          <a:p>
            <a:pPr marL="742950" lvl="1" indent="-285750">
              <a:buFont typeface="Arial" panose="020B0704020202090204" pitchFamily="34" charset="0"/>
              <a:buChar char="•"/>
            </a:pPr>
            <a:r>
              <a:rPr lang="zh-CN" altLang="en-US" sz="2800" b="1">
                <a:sym typeface="+mn-ea"/>
              </a:rPr>
              <a:t>怎么实现一整个</a:t>
            </a:r>
            <a:r>
              <a:rPr lang="en-US" altLang="zh-CN" sz="2800" b="1">
                <a:sym typeface="+mn-ea"/>
              </a:rPr>
              <a:t>jQuery</a:t>
            </a:r>
            <a:endParaRPr lang="en-US" altLang="zh-CN" sz="2800" b="1">
              <a:sym typeface="+mn-ea"/>
            </a:endParaRPr>
          </a:p>
          <a:p>
            <a:pPr marL="742950" lvl="1" indent="-285750">
              <a:buFont typeface="Arial" panose="020B0704020202090204" pitchFamily="34" charset="0"/>
              <a:buChar char="•"/>
            </a:pPr>
            <a:r>
              <a:rPr lang="en-US" altLang="zh-CN" sz="2800" b="1">
                <a:sym typeface="+mn-ea"/>
              </a:rPr>
              <a:t>jQuery</a:t>
            </a:r>
            <a:r>
              <a:rPr lang="zh-CN" altLang="en-US" sz="2800" b="1">
                <a:sym typeface="+mn-ea"/>
              </a:rPr>
              <a:t>是怎么设计的</a:t>
            </a:r>
            <a:endParaRPr lang="zh-CN" altLang="en-US" sz="2800" b="1">
              <a:sym typeface="+mn-ea"/>
            </a:endParaRPr>
          </a:p>
          <a:p>
            <a:pPr marL="742950" lvl="1" indent="-285750">
              <a:buFont typeface="Arial" panose="020B0704020202090204" pitchFamily="34" charset="0"/>
              <a:buChar char="•"/>
            </a:pPr>
            <a:r>
              <a:rPr lang="en-US" altLang="zh-CN" sz="2800" b="1">
                <a:sym typeface="+mn-ea"/>
              </a:rPr>
              <a:t>jQuery</a:t>
            </a:r>
            <a:r>
              <a:rPr lang="zh-CN" altLang="en-US" sz="2800" b="1">
                <a:sym typeface="+mn-ea"/>
              </a:rPr>
              <a:t>用到了什么设计模式</a:t>
            </a:r>
            <a:r>
              <a:rPr lang="en-US" altLang="zh-CN" sz="2800" b="1">
                <a:sym typeface="+mn-ea"/>
              </a:rPr>
              <a:t>/</a:t>
            </a:r>
            <a:r>
              <a:rPr lang="zh-CN" altLang="en-US" sz="2800" b="1">
                <a:sym typeface="+mn-ea"/>
              </a:rPr>
              <a:t>编程思想</a:t>
            </a:r>
            <a:endParaRPr lang="zh-CN" altLang="en-US" sz="2800" b="1">
              <a:sym typeface="+mn-ea"/>
            </a:endParaRPr>
          </a:p>
          <a:p>
            <a:pPr marL="742950" lvl="1" indent="-285750">
              <a:buFont typeface="Arial" panose="020B0704020202090204" pitchFamily="34" charset="0"/>
              <a:buChar char="•"/>
            </a:pPr>
            <a:r>
              <a:rPr lang="zh-CN" altLang="en-US" sz="2800" b="1">
                <a:sym typeface="+mn-ea"/>
              </a:rPr>
              <a:t>有什么相似的库</a:t>
            </a:r>
            <a:endParaRPr lang="zh-CN" altLang="en-US" sz="2800" b="1">
              <a:sym typeface="+mn-ea"/>
            </a:endParaRPr>
          </a:p>
          <a:p>
            <a:pPr marL="742950" lvl="1" indent="-285750">
              <a:buFont typeface="Arial" panose="020B0704020202090204" pitchFamily="34" charset="0"/>
              <a:buChar char="•"/>
            </a:pPr>
            <a:r>
              <a:rPr lang="zh-CN" altLang="en-US" sz="2800" b="1">
                <a:sym typeface="+mn-ea"/>
              </a:rPr>
              <a:t>为什么现在国内很多人在用</a:t>
            </a:r>
            <a:r>
              <a:rPr lang="en-US" altLang="zh-CN" sz="2800" b="1">
                <a:sym typeface="+mn-ea"/>
              </a:rPr>
              <a:t>vue/react</a:t>
            </a:r>
            <a:r>
              <a:rPr lang="zh-CN" altLang="en-US" sz="2800" b="1">
                <a:sym typeface="+mn-ea"/>
              </a:rPr>
              <a:t>而不是继续用</a:t>
            </a:r>
            <a:r>
              <a:rPr lang="en-US" altLang="zh-CN" sz="2800" b="1">
                <a:sym typeface="+mn-ea"/>
              </a:rPr>
              <a:t>jQuery</a:t>
            </a:r>
            <a:r>
              <a:rPr lang="zh-CN" altLang="en-US" sz="2800" b="1">
                <a:sym typeface="+mn-ea"/>
              </a:rPr>
              <a:t>，它们之间的相似和不同处是什么，可以用</a:t>
            </a:r>
            <a:r>
              <a:rPr lang="en-US" altLang="zh-CN" sz="2800" b="1">
                <a:sym typeface="+mn-ea"/>
              </a:rPr>
              <a:t>jQuery</a:t>
            </a:r>
            <a:r>
              <a:rPr lang="zh-CN" altLang="en-US" sz="2800" b="1">
                <a:sym typeface="+mn-ea"/>
              </a:rPr>
              <a:t>的思维写</a:t>
            </a:r>
            <a:r>
              <a:rPr lang="en-US" altLang="zh-CN" sz="2800" b="1">
                <a:sym typeface="+mn-ea"/>
              </a:rPr>
              <a:t>vue/react</a:t>
            </a:r>
            <a:r>
              <a:rPr lang="zh-CN" altLang="en-US" sz="2800" b="1">
                <a:sym typeface="+mn-ea"/>
              </a:rPr>
              <a:t>吗</a:t>
            </a:r>
            <a:endParaRPr lang="en-US" altLang="zh-CN" sz="2800" b="1">
              <a:sym typeface="+mn-ea"/>
            </a:endParaRPr>
          </a:p>
          <a:p>
            <a:pPr marL="742950" lvl="1" indent="-285750">
              <a:buFont typeface="Arial" panose="020B0704020202090204" pitchFamily="34" charset="0"/>
              <a:buChar char="•"/>
            </a:pPr>
            <a:r>
              <a:rPr lang="en-US" altLang="zh-CN" sz="2800" b="1">
                <a:sym typeface="+mn-ea"/>
              </a:rPr>
              <a:t>...</a:t>
            </a:r>
            <a:endParaRPr lang="en-US" altLang="zh-CN" sz="2800" b="1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/>
          <p:cNvPicPr>
            <a:picLocks noGrp="1" noChangeAspect="1"/>
          </p:cNvPicPr>
          <p:nvPr>
            <p:ph type="pic" sz="quarter" idx="1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-1" y="-1"/>
            <a:ext cx="12192000" cy="6858000"/>
          </a:xfrm>
        </p:spPr>
      </p:pic>
      <p:grpSp>
        <p:nvGrpSpPr>
          <p:cNvPr id="2" name="组合 1"/>
          <p:cNvGrpSpPr/>
          <p:nvPr/>
        </p:nvGrpSpPr>
        <p:grpSpPr>
          <a:xfrm>
            <a:off x="-1" y="-1"/>
            <a:ext cx="12192001" cy="6858000"/>
            <a:chOff x="-1" y="-1"/>
            <a:chExt cx="12192001" cy="6858000"/>
          </a:xfrm>
        </p:grpSpPr>
        <p:sp>
          <p:nvSpPr>
            <p:cNvPr id="8" name="Rectangle 7"/>
            <p:cNvSpPr/>
            <p:nvPr/>
          </p:nvSpPr>
          <p:spPr>
            <a:xfrm>
              <a:off x="260554" y="272844"/>
              <a:ext cx="11670890" cy="631231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7" name="Frame 6"/>
            <p:cNvSpPr/>
            <p:nvPr/>
          </p:nvSpPr>
          <p:spPr>
            <a:xfrm>
              <a:off x="-1" y="-1"/>
              <a:ext cx="12192001" cy="6858000"/>
            </a:xfrm>
            <a:prstGeom prst="frame">
              <a:avLst>
                <a:gd name="adj1" fmla="val 11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50780" y="567817"/>
              <a:ext cx="58352" cy="4141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50780" y="5876062"/>
              <a:ext cx="58352" cy="4141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1217709" y="3245940"/>
              <a:ext cx="58352" cy="4141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10915940" y="3245940"/>
              <a:ext cx="58352" cy="4141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</p:grp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105150" y="2921754"/>
            <a:ext cx="598170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704020202090204" pitchFamily="34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704020202090204" pitchFamily="34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704020202090204" pitchFamily="34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704020202090204" pitchFamily="34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704020202090204" pitchFamily="34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90204" pitchFamily="34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90204" pitchFamily="34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90204" pitchFamily="34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90204" pitchFamily="34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6000" b="1" dirty="0">
                <a:latin typeface="+mn-lt"/>
                <a:cs typeface="+mn-ea"/>
                <a:sym typeface="+mn-lt"/>
              </a:rPr>
              <a:t>Q&amp;A</a:t>
            </a:r>
            <a:endParaRPr lang="en-US" altLang="zh-CN" sz="6000" b="1" dirty="0"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/>
          <p:cNvPicPr>
            <a:picLocks noGrp="1" noChangeAspect="1"/>
          </p:cNvPicPr>
          <p:nvPr>
            <p:ph type="pic" sz="quarter" idx="1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-1" y="-1"/>
            <a:ext cx="12192000" cy="6858000"/>
          </a:xfrm>
        </p:spPr>
      </p:pic>
      <p:sp>
        <p:nvSpPr>
          <p:cNvPr id="8" name="Rectangle 7"/>
          <p:cNvSpPr/>
          <p:nvPr/>
        </p:nvSpPr>
        <p:spPr>
          <a:xfrm>
            <a:off x="260554" y="272844"/>
            <a:ext cx="11670890" cy="631231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7" name="Frame 6"/>
          <p:cNvSpPr/>
          <p:nvPr/>
        </p:nvSpPr>
        <p:spPr>
          <a:xfrm>
            <a:off x="-1" y="-1"/>
            <a:ext cx="12192001" cy="6858000"/>
          </a:xfrm>
          <a:prstGeom prst="frame">
            <a:avLst>
              <a:gd name="adj1" fmla="val 110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50780" y="567817"/>
            <a:ext cx="58352" cy="4141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0780" y="5876062"/>
            <a:ext cx="58352" cy="4141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12" name="Rectangle 11"/>
          <p:cNvSpPr/>
          <p:nvPr/>
        </p:nvSpPr>
        <p:spPr>
          <a:xfrm rot="5400000">
            <a:off x="1217709" y="3245940"/>
            <a:ext cx="58352" cy="4141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>
              <a:cs typeface="+mn-ea"/>
              <a:sym typeface="+mn-lt"/>
            </a:endParaRPr>
          </a:p>
        </p:txBody>
      </p:sp>
      <p:sp>
        <p:nvSpPr>
          <p:cNvPr id="13" name="Rectangle 12"/>
          <p:cNvSpPr/>
          <p:nvPr/>
        </p:nvSpPr>
        <p:spPr>
          <a:xfrm rot="5400000">
            <a:off x="10915940" y="3245940"/>
            <a:ext cx="58352" cy="4141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97689" y="1814544"/>
            <a:ext cx="3980576" cy="189928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875" tIns="136525" rIns="269875" bIns="136525" rtlCol="0" anchor="ctr" anchorCtr="1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000" b="1" dirty="0">
                <a:solidFill>
                  <a:schemeClr val="tx1"/>
                </a:solidFill>
                <a:cs typeface="+mn-ea"/>
                <a:sym typeface="+mn-lt"/>
              </a:rPr>
              <a:t>01</a:t>
            </a:r>
            <a:endParaRPr lang="en-US" altLang="zh-CN" sz="6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04606" y="3707837"/>
            <a:ext cx="3166745" cy="110680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CN" sz="6000" b="1" spc="100" dirty="0">
                <a:cs typeface="+mn-ea"/>
                <a:sym typeface="+mn-lt"/>
              </a:rPr>
              <a:t>VSCode</a:t>
            </a:r>
            <a:endParaRPr lang="en-US" altLang="zh-CN" sz="6000" b="1" spc="100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/>
          <p:cNvPicPr>
            <a:picLocks noGrp="1" noChangeAspect="1"/>
          </p:cNvPicPr>
          <p:nvPr>
            <p:ph type="pic" sz="quarter" idx="1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-1" y="-1"/>
            <a:ext cx="12192000" cy="6858000"/>
          </a:xfrm>
        </p:spPr>
      </p:pic>
      <p:sp>
        <p:nvSpPr>
          <p:cNvPr id="8" name="Rectangle 7"/>
          <p:cNvSpPr/>
          <p:nvPr/>
        </p:nvSpPr>
        <p:spPr>
          <a:xfrm>
            <a:off x="260554" y="272844"/>
            <a:ext cx="11670890" cy="631231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7" name="Frame 6"/>
          <p:cNvSpPr/>
          <p:nvPr/>
        </p:nvSpPr>
        <p:spPr>
          <a:xfrm>
            <a:off x="-1" y="-1"/>
            <a:ext cx="12192001" cy="6858000"/>
          </a:xfrm>
          <a:prstGeom prst="frame">
            <a:avLst>
              <a:gd name="adj1" fmla="val 110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50780" y="567817"/>
            <a:ext cx="58352" cy="4141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0780" y="5876062"/>
            <a:ext cx="58352" cy="4141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12" name="Rectangle 11"/>
          <p:cNvSpPr/>
          <p:nvPr/>
        </p:nvSpPr>
        <p:spPr>
          <a:xfrm rot="5400000">
            <a:off x="1217709" y="3245940"/>
            <a:ext cx="58352" cy="4141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13" name="Rectangle 12"/>
          <p:cNvSpPr/>
          <p:nvPr/>
        </p:nvSpPr>
        <p:spPr>
          <a:xfrm rot="5400000">
            <a:off x="10915940" y="3245940"/>
            <a:ext cx="58352" cy="4141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97689" y="1814544"/>
            <a:ext cx="3980576" cy="189928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875" tIns="136525" rIns="269875" bIns="136525" rtlCol="0" anchor="ctr" anchorCtr="1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000" b="1" dirty="0">
                <a:solidFill>
                  <a:schemeClr val="tx1"/>
                </a:solidFill>
                <a:cs typeface="+mn-ea"/>
                <a:sym typeface="+mn-lt"/>
              </a:rPr>
              <a:t>02</a:t>
            </a:r>
            <a:endParaRPr lang="en-US" altLang="zh-CN" sz="6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42681" y="3707837"/>
            <a:ext cx="3490595" cy="110680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CN" sz="6000" b="1" spc="100" dirty="0">
                <a:cs typeface="+mn-ea"/>
                <a:sym typeface="+mn-lt"/>
              </a:rPr>
              <a:t>Git</a:t>
            </a:r>
            <a:r>
              <a:rPr lang="zh-CN" altLang="en-US" sz="6000" b="1" spc="100" dirty="0">
                <a:cs typeface="+mn-ea"/>
                <a:sym typeface="+mn-lt"/>
              </a:rPr>
              <a:t>和</a:t>
            </a:r>
            <a:r>
              <a:rPr lang="en-US" altLang="zh-CN" sz="6000" b="1" spc="100" dirty="0">
                <a:cs typeface="+mn-ea"/>
                <a:sym typeface="+mn-lt"/>
              </a:rPr>
              <a:t>TFS</a:t>
            </a:r>
            <a:endParaRPr lang="en-US" altLang="zh-CN" sz="6000" b="1" spc="100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/>
          <p:cNvPicPr>
            <a:picLocks noGrp="1" noChangeAspect="1"/>
          </p:cNvPicPr>
          <p:nvPr>
            <p:ph type="pic" sz="quarter" idx="1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-1" y="-1"/>
            <a:ext cx="12192000" cy="6858000"/>
          </a:xfrm>
        </p:spPr>
      </p:pic>
      <p:sp>
        <p:nvSpPr>
          <p:cNvPr id="8" name="Rectangle 7"/>
          <p:cNvSpPr/>
          <p:nvPr/>
        </p:nvSpPr>
        <p:spPr>
          <a:xfrm>
            <a:off x="260554" y="272844"/>
            <a:ext cx="11670890" cy="631231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7" name="Frame 6"/>
          <p:cNvSpPr/>
          <p:nvPr/>
        </p:nvSpPr>
        <p:spPr>
          <a:xfrm>
            <a:off x="-1" y="-1"/>
            <a:ext cx="12192001" cy="6858000"/>
          </a:xfrm>
          <a:prstGeom prst="frame">
            <a:avLst>
              <a:gd name="adj1" fmla="val 110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50780" y="567817"/>
            <a:ext cx="58352" cy="4141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0780" y="5876062"/>
            <a:ext cx="58352" cy="4141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12" name="Rectangle 11"/>
          <p:cNvSpPr/>
          <p:nvPr/>
        </p:nvSpPr>
        <p:spPr>
          <a:xfrm rot="5400000">
            <a:off x="1217709" y="3245940"/>
            <a:ext cx="58352" cy="4141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13" name="Rectangle 12"/>
          <p:cNvSpPr/>
          <p:nvPr/>
        </p:nvSpPr>
        <p:spPr>
          <a:xfrm rot="5400000">
            <a:off x="10915940" y="3245940"/>
            <a:ext cx="58352" cy="4141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97689" y="1814544"/>
            <a:ext cx="3980576" cy="189928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875" tIns="136525" rIns="269875" bIns="136525" rtlCol="0" anchor="ctr" anchorCtr="1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000" b="1" dirty="0">
                <a:solidFill>
                  <a:schemeClr val="tx1"/>
                </a:solidFill>
                <a:cs typeface="+mn-ea"/>
                <a:sym typeface="+mn-lt"/>
              </a:rPr>
              <a:t>03</a:t>
            </a:r>
            <a:endParaRPr lang="en-US" altLang="zh-CN" sz="6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44598" y="3707837"/>
            <a:ext cx="3286760" cy="110680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zh-CN" altLang="en-US" sz="6000" b="1" spc="100" dirty="0">
                <a:cs typeface="+mn-ea"/>
                <a:sym typeface="+mn-lt"/>
              </a:rPr>
              <a:t>课程安排</a:t>
            </a:r>
            <a:endParaRPr lang="zh-CN" altLang="en-US" sz="6000" b="1" spc="100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5"/>
          <p:cNvSpPr/>
          <p:nvPr/>
        </p:nvSpPr>
        <p:spPr bwMode="auto">
          <a:xfrm>
            <a:off x="901700" y="2357755"/>
            <a:ext cx="2828925" cy="1084580"/>
          </a:xfrm>
          <a:custGeom>
            <a:avLst/>
            <a:gdLst>
              <a:gd name="T0" fmla="*/ 304 w 395"/>
              <a:gd name="T1" fmla="*/ 283 h 298"/>
              <a:gd name="T2" fmla="*/ 274 w 395"/>
              <a:gd name="T3" fmla="*/ 298 h 298"/>
              <a:gd name="T4" fmla="*/ 13 w 395"/>
              <a:gd name="T5" fmla="*/ 298 h 298"/>
              <a:gd name="T6" fmla="*/ 6 w 395"/>
              <a:gd name="T7" fmla="*/ 283 h 298"/>
              <a:gd name="T8" fmla="*/ 92 w 395"/>
              <a:gd name="T9" fmla="*/ 164 h 298"/>
              <a:gd name="T10" fmla="*/ 92 w 395"/>
              <a:gd name="T11" fmla="*/ 134 h 298"/>
              <a:gd name="T12" fmla="*/ 6 w 395"/>
              <a:gd name="T13" fmla="*/ 15 h 298"/>
              <a:gd name="T14" fmla="*/ 13 w 395"/>
              <a:gd name="T15" fmla="*/ 0 h 298"/>
              <a:gd name="T16" fmla="*/ 274 w 395"/>
              <a:gd name="T17" fmla="*/ 0 h 298"/>
              <a:gd name="T18" fmla="*/ 304 w 395"/>
              <a:gd name="T19" fmla="*/ 15 h 298"/>
              <a:gd name="T20" fmla="*/ 390 w 395"/>
              <a:gd name="T21" fmla="*/ 134 h 298"/>
              <a:gd name="T22" fmla="*/ 390 w 395"/>
              <a:gd name="T23" fmla="*/ 164 h 298"/>
              <a:gd name="T24" fmla="*/ 304 w 395"/>
              <a:gd name="T25" fmla="*/ 283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5" h="298">
                <a:moveTo>
                  <a:pt x="304" y="283"/>
                </a:moveTo>
                <a:cubicBezTo>
                  <a:pt x="298" y="291"/>
                  <a:pt x="285" y="298"/>
                  <a:pt x="274" y="298"/>
                </a:cubicBezTo>
                <a:cubicBezTo>
                  <a:pt x="13" y="298"/>
                  <a:pt x="13" y="298"/>
                  <a:pt x="13" y="298"/>
                </a:cubicBezTo>
                <a:cubicBezTo>
                  <a:pt x="3" y="298"/>
                  <a:pt x="0" y="291"/>
                  <a:pt x="6" y="283"/>
                </a:cubicBezTo>
                <a:cubicBezTo>
                  <a:pt x="92" y="164"/>
                  <a:pt x="92" y="164"/>
                  <a:pt x="92" y="164"/>
                </a:cubicBezTo>
                <a:cubicBezTo>
                  <a:pt x="97" y="156"/>
                  <a:pt x="97" y="142"/>
                  <a:pt x="92" y="134"/>
                </a:cubicBezTo>
                <a:cubicBezTo>
                  <a:pt x="6" y="15"/>
                  <a:pt x="6" y="15"/>
                  <a:pt x="6" y="15"/>
                </a:cubicBezTo>
                <a:cubicBezTo>
                  <a:pt x="0" y="7"/>
                  <a:pt x="3" y="0"/>
                  <a:pt x="13" y="0"/>
                </a:cubicBezTo>
                <a:cubicBezTo>
                  <a:pt x="274" y="0"/>
                  <a:pt x="274" y="0"/>
                  <a:pt x="274" y="0"/>
                </a:cubicBezTo>
                <a:cubicBezTo>
                  <a:pt x="285" y="0"/>
                  <a:pt x="298" y="7"/>
                  <a:pt x="304" y="15"/>
                </a:cubicBezTo>
                <a:cubicBezTo>
                  <a:pt x="390" y="134"/>
                  <a:pt x="390" y="134"/>
                  <a:pt x="390" y="134"/>
                </a:cubicBezTo>
                <a:cubicBezTo>
                  <a:pt x="395" y="142"/>
                  <a:pt x="395" y="156"/>
                  <a:pt x="390" y="164"/>
                </a:cubicBezTo>
                <a:lnTo>
                  <a:pt x="304" y="283"/>
                </a:lnTo>
                <a:close/>
              </a:path>
            </a:pathLst>
          </a:custGeom>
          <a:solidFill>
            <a:schemeClr val="tx1"/>
          </a:solidFill>
          <a:ln w="38100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22" name="Freeform 6"/>
          <p:cNvSpPr/>
          <p:nvPr/>
        </p:nvSpPr>
        <p:spPr bwMode="auto">
          <a:xfrm>
            <a:off x="3418205" y="2357755"/>
            <a:ext cx="2838450" cy="1084580"/>
          </a:xfrm>
          <a:custGeom>
            <a:avLst/>
            <a:gdLst>
              <a:gd name="T0" fmla="*/ 304 w 396"/>
              <a:gd name="T1" fmla="*/ 283 h 298"/>
              <a:gd name="T2" fmla="*/ 275 w 396"/>
              <a:gd name="T3" fmla="*/ 298 h 298"/>
              <a:gd name="T4" fmla="*/ 14 w 396"/>
              <a:gd name="T5" fmla="*/ 298 h 298"/>
              <a:gd name="T6" fmla="*/ 6 w 396"/>
              <a:gd name="T7" fmla="*/ 283 h 298"/>
              <a:gd name="T8" fmla="*/ 92 w 396"/>
              <a:gd name="T9" fmla="*/ 164 h 298"/>
              <a:gd name="T10" fmla="*/ 92 w 396"/>
              <a:gd name="T11" fmla="*/ 134 h 298"/>
              <a:gd name="T12" fmla="*/ 6 w 396"/>
              <a:gd name="T13" fmla="*/ 15 h 298"/>
              <a:gd name="T14" fmla="*/ 14 w 396"/>
              <a:gd name="T15" fmla="*/ 0 h 298"/>
              <a:gd name="T16" fmla="*/ 275 w 396"/>
              <a:gd name="T17" fmla="*/ 0 h 298"/>
              <a:gd name="T18" fmla="*/ 304 w 396"/>
              <a:gd name="T19" fmla="*/ 15 h 298"/>
              <a:gd name="T20" fmla="*/ 390 w 396"/>
              <a:gd name="T21" fmla="*/ 134 h 298"/>
              <a:gd name="T22" fmla="*/ 390 w 396"/>
              <a:gd name="T23" fmla="*/ 164 h 298"/>
              <a:gd name="T24" fmla="*/ 304 w 396"/>
              <a:gd name="T25" fmla="*/ 283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6" h="298">
                <a:moveTo>
                  <a:pt x="304" y="283"/>
                </a:moveTo>
                <a:cubicBezTo>
                  <a:pt x="298" y="291"/>
                  <a:pt x="285" y="298"/>
                  <a:pt x="275" y="298"/>
                </a:cubicBezTo>
                <a:cubicBezTo>
                  <a:pt x="14" y="298"/>
                  <a:pt x="14" y="298"/>
                  <a:pt x="14" y="298"/>
                </a:cubicBezTo>
                <a:cubicBezTo>
                  <a:pt x="4" y="298"/>
                  <a:pt x="0" y="291"/>
                  <a:pt x="6" y="283"/>
                </a:cubicBezTo>
                <a:cubicBezTo>
                  <a:pt x="92" y="164"/>
                  <a:pt x="92" y="164"/>
                  <a:pt x="92" y="164"/>
                </a:cubicBezTo>
                <a:cubicBezTo>
                  <a:pt x="98" y="156"/>
                  <a:pt x="98" y="142"/>
                  <a:pt x="92" y="134"/>
                </a:cubicBezTo>
                <a:cubicBezTo>
                  <a:pt x="6" y="15"/>
                  <a:pt x="6" y="15"/>
                  <a:pt x="6" y="15"/>
                </a:cubicBezTo>
                <a:cubicBezTo>
                  <a:pt x="0" y="7"/>
                  <a:pt x="4" y="0"/>
                  <a:pt x="14" y="0"/>
                </a:cubicBezTo>
                <a:cubicBezTo>
                  <a:pt x="275" y="0"/>
                  <a:pt x="275" y="0"/>
                  <a:pt x="275" y="0"/>
                </a:cubicBezTo>
                <a:cubicBezTo>
                  <a:pt x="285" y="0"/>
                  <a:pt x="298" y="7"/>
                  <a:pt x="304" y="15"/>
                </a:cubicBezTo>
                <a:cubicBezTo>
                  <a:pt x="390" y="134"/>
                  <a:pt x="390" y="134"/>
                  <a:pt x="390" y="134"/>
                </a:cubicBezTo>
                <a:cubicBezTo>
                  <a:pt x="396" y="142"/>
                  <a:pt x="396" y="156"/>
                  <a:pt x="390" y="164"/>
                </a:cubicBezTo>
                <a:lnTo>
                  <a:pt x="304" y="28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20" name="Freeform 7"/>
          <p:cNvSpPr/>
          <p:nvPr/>
        </p:nvSpPr>
        <p:spPr bwMode="auto">
          <a:xfrm>
            <a:off x="5941060" y="2357755"/>
            <a:ext cx="2834640" cy="1084580"/>
          </a:xfrm>
          <a:custGeom>
            <a:avLst/>
            <a:gdLst>
              <a:gd name="T0" fmla="*/ 304 w 396"/>
              <a:gd name="T1" fmla="*/ 283 h 298"/>
              <a:gd name="T2" fmla="*/ 275 w 396"/>
              <a:gd name="T3" fmla="*/ 298 h 298"/>
              <a:gd name="T4" fmla="*/ 14 w 396"/>
              <a:gd name="T5" fmla="*/ 298 h 298"/>
              <a:gd name="T6" fmla="*/ 6 w 396"/>
              <a:gd name="T7" fmla="*/ 283 h 298"/>
              <a:gd name="T8" fmla="*/ 92 w 396"/>
              <a:gd name="T9" fmla="*/ 164 h 298"/>
              <a:gd name="T10" fmla="*/ 92 w 396"/>
              <a:gd name="T11" fmla="*/ 134 h 298"/>
              <a:gd name="T12" fmla="*/ 6 w 396"/>
              <a:gd name="T13" fmla="*/ 15 h 298"/>
              <a:gd name="T14" fmla="*/ 14 w 396"/>
              <a:gd name="T15" fmla="*/ 0 h 298"/>
              <a:gd name="T16" fmla="*/ 275 w 396"/>
              <a:gd name="T17" fmla="*/ 0 h 298"/>
              <a:gd name="T18" fmla="*/ 304 w 396"/>
              <a:gd name="T19" fmla="*/ 15 h 298"/>
              <a:gd name="T20" fmla="*/ 390 w 396"/>
              <a:gd name="T21" fmla="*/ 134 h 298"/>
              <a:gd name="T22" fmla="*/ 390 w 396"/>
              <a:gd name="T23" fmla="*/ 164 h 298"/>
              <a:gd name="T24" fmla="*/ 304 w 396"/>
              <a:gd name="T25" fmla="*/ 283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6" h="298">
                <a:moveTo>
                  <a:pt x="304" y="283"/>
                </a:moveTo>
                <a:cubicBezTo>
                  <a:pt x="298" y="291"/>
                  <a:pt x="285" y="298"/>
                  <a:pt x="275" y="298"/>
                </a:cubicBezTo>
                <a:cubicBezTo>
                  <a:pt x="14" y="298"/>
                  <a:pt x="14" y="298"/>
                  <a:pt x="14" y="298"/>
                </a:cubicBezTo>
                <a:cubicBezTo>
                  <a:pt x="4" y="298"/>
                  <a:pt x="0" y="291"/>
                  <a:pt x="6" y="283"/>
                </a:cubicBezTo>
                <a:cubicBezTo>
                  <a:pt x="92" y="164"/>
                  <a:pt x="92" y="164"/>
                  <a:pt x="92" y="164"/>
                </a:cubicBezTo>
                <a:cubicBezTo>
                  <a:pt x="98" y="156"/>
                  <a:pt x="98" y="142"/>
                  <a:pt x="92" y="134"/>
                </a:cubicBezTo>
                <a:cubicBezTo>
                  <a:pt x="6" y="15"/>
                  <a:pt x="6" y="15"/>
                  <a:pt x="6" y="15"/>
                </a:cubicBezTo>
                <a:cubicBezTo>
                  <a:pt x="0" y="7"/>
                  <a:pt x="4" y="0"/>
                  <a:pt x="14" y="0"/>
                </a:cubicBezTo>
                <a:cubicBezTo>
                  <a:pt x="275" y="0"/>
                  <a:pt x="275" y="0"/>
                  <a:pt x="275" y="0"/>
                </a:cubicBezTo>
                <a:cubicBezTo>
                  <a:pt x="285" y="0"/>
                  <a:pt x="298" y="7"/>
                  <a:pt x="304" y="15"/>
                </a:cubicBezTo>
                <a:cubicBezTo>
                  <a:pt x="390" y="134"/>
                  <a:pt x="390" y="134"/>
                  <a:pt x="390" y="134"/>
                </a:cubicBezTo>
                <a:cubicBezTo>
                  <a:pt x="396" y="142"/>
                  <a:pt x="396" y="156"/>
                  <a:pt x="390" y="164"/>
                </a:cubicBezTo>
                <a:lnTo>
                  <a:pt x="304" y="283"/>
                </a:lnTo>
                <a:close/>
              </a:path>
            </a:pathLst>
          </a:custGeom>
          <a:solidFill>
            <a:schemeClr val="tx1"/>
          </a:solidFill>
          <a:ln w="38100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72328" y="4013921"/>
            <a:ext cx="2244164" cy="1209772"/>
            <a:chOff x="1380894" y="2712229"/>
            <a:chExt cx="2918589" cy="1209772"/>
          </a:xfrm>
        </p:grpSpPr>
        <p:sp>
          <p:nvSpPr>
            <p:cNvPr id="27" name="Text Box 10"/>
            <p:cNvSpPr txBox="1">
              <a:spLocks noChangeArrowheads="1"/>
            </p:cNvSpPr>
            <p:nvPr/>
          </p:nvSpPr>
          <p:spPr bwMode="auto">
            <a:xfrm>
              <a:off x="1421087" y="3030461"/>
              <a:ext cx="2849463" cy="8915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0960" tIns="30480" rIns="60960" bIns="3048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450975">
                <a:lnSpc>
                  <a:spcPct val="150000"/>
                </a:lnSpc>
              </a:pPr>
              <a:r>
                <a:rPr lang="en-US" altLang="zh-CN" sz="1200" b="1" dirty="0">
                  <a:cs typeface="+mn-ea"/>
                  <a:sym typeface="+mn-lt"/>
                </a:rPr>
                <a:t>jQuery</a:t>
              </a:r>
              <a:r>
                <a:rPr lang="zh-CN" altLang="en-US" sz="1200" b="1" dirty="0">
                  <a:cs typeface="+mn-ea"/>
                  <a:sym typeface="+mn-lt"/>
                </a:rPr>
                <a:t>是什么？</a:t>
              </a:r>
              <a:endParaRPr lang="zh-CN" altLang="en-US" sz="1200" b="1" dirty="0">
                <a:cs typeface="+mn-ea"/>
                <a:sym typeface="+mn-lt"/>
              </a:endParaRPr>
            </a:p>
            <a:p>
              <a:pPr defTabSz="1450975">
                <a:lnSpc>
                  <a:spcPct val="150000"/>
                </a:lnSpc>
              </a:pPr>
              <a:r>
                <a:rPr lang="zh-CN" altLang="en-US" sz="1200" b="1" dirty="0">
                  <a:cs typeface="+mn-ea"/>
                  <a:sym typeface="+mn-lt"/>
                </a:rPr>
                <a:t>为什么要用</a:t>
              </a:r>
              <a:r>
                <a:rPr lang="en-US" altLang="zh-CN" sz="1200" b="1" dirty="0">
                  <a:cs typeface="+mn-ea"/>
                  <a:sym typeface="+mn-lt"/>
                </a:rPr>
                <a:t>jQuery</a:t>
              </a:r>
              <a:r>
                <a:rPr lang="zh-CN" altLang="en-US" sz="1200" b="1" dirty="0">
                  <a:cs typeface="+mn-ea"/>
                  <a:sym typeface="+mn-lt"/>
                </a:rPr>
                <a:t>？</a:t>
              </a:r>
              <a:endParaRPr lang="zh-CN" altLang="en-US" sz="1200" b="1" dirty="0">
                <a:cs typeface="+mn-ea"/>
                <a:sym typeface="+mn-lt"/>
              </a:endParaRPr>
            </a:p>
            <a:p>
              <a:pPr defTabSz="1450975">
                <a:lnSpc>
                  <a:spcPct val="150000"/>
                </a:lnSpc>
              </a:pPr>
              <a:r>
                <a:rPr lang="zh-CN" altLang="en-US" sz="1200" b="1" dirty="0">
                  <a:cs typeface="+mn-ea"/>
                  <a:sym typeface="+mn-lt"/>
                </a:rPr>
                <a:t>怎么用？</a:t>
              </a:r>
              <a:endParaRPr lang="zh-CN" altLang="en-US" sz="1200" b="1" dirty="0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380894" y="2712229"/>
              <a:ext cx="2918589" cy="33718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>
                  <a:cs typeface="+mn-ea"/>
                  <a:sym typeface="+mn-lt"/>
                </a:rPr>
                <a:t>jQuery3</a:t>
              </a:r>
              <a:endParaRPr lang="en-US" altLang="zh-CN" sz="1600" b="1" dirty="0"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489169" y="4013921"/>
            <a:ext cx="2244164" cy="1209772"/>
            <a:chOff x="1380894" y="2712229"/>
            <a:chExt cx="2918589" cy="1209772"/>
          </a:xfrm>
        </p:grpSpPr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1421087" y="3030461"/>
              <a:ext cx="2849463" cy="8915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0960" tIns="30480" rIns="60960" bIns="3048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450975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cs typeface="+mn-ea"/>
                  <a:sym typeface="+mn-lt"/>
                </a:rPr>
                <a:t>Bootstrap</a:t>
              </a:r>
              <a:r>
                <a:rPr lang="zh-CN" altLang="en-US" sz="1200" b="1" dirty="0">
                  <a:solidFill>
                    <a:schemeClr val="tx1"/>
                  </a:solidFill>
                  <a:cs typeface="+mn-ea"/>
                  <a:sym typeface="+mn-lt"/>
                </a:rPr>
                <a:t>是什么？</a:t>
              </a:r>
              <a:endParaRPr lang="zh-CN" altLang="en-US" sz="1200" b="1" dirty="0">
                <a:solidFill>
                  <a:schemeClr val="tx1"/>
                </a:solidFill>
                <a:cs typeface="+mn-ea"/>
                <a:sym typeface="+mn-lt"/>
              </a:endParaRPr>
            </a:p>
            <a:p>
              <a:pPr defTabSz="1450975"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tx1"/>
                  </a:solidFill>
                  <a:cs typeface="+mn-ea"/>
                  <a:sym typeface="+mn-lt"/>
                </a:rPr>
                <a:t>为什么要用它？</a:t>
              </a:r>
              <a:endParaRPr lang="zh-CN" altLang="en-US" sz="1200" b="1" dirty="0">
                <a:solidFill>
                  <a:schemeClr val="tx1"/>
                </a:solidFill>
                <a:cs typeface="+mn-ea"/>
                <a:sym typeface="+mn-lt"/>
              </a:endParaRPr>
            </a:p>
            <a:p>
              <a:pPr defTabSz="1450975"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tx1"/>
                  </a:solidFill>
                  <a:cs typeface="+mn-ea"/>
                  <a:sym typeface="+mn-lt"/>
                </a:rPr>
                <a:t>怎么用？</a:t>
              </a:r>
              <a:endParaRPr lang="zh-CN" altLang="en-US" sz="12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380894" y="2712229"/>
              <a:ext cx="2918589" cy="33718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>
                  <a:cs typeface="+mn-ea"/>
                  <a:sym typeface="+mn-lt"/>
                </a:rPr>
                <a:t>Bootstrap4</a:t>
              </a:r>
              <a:endParaRPr lang="en-US" altLang="zh-CN" sz="1600" b="1" dirty="0">
                <a:cs typeface="+mn-ea"/>
                <a:sym typeface="+mn-l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944726" y="4013921"/>
            <a:ext cx="2244164" cy="1486632"/>
            <a:chOff x="1380894" y="2712229"/>
            <a:chExt cx="2918589" cy="1486632"/>
          </a:xfrm>
        </p:grpSpPr>
        <p:sp>
          <p:nvSpPr>
            <p:cNvPr id="37" name="Text Box 10"/>
            <p:cNvSpPr txBox="1">
              <a:spLocks noChangeArrowheads="1"/>
            </p:cNvSpPr>
            <p:nvPr/>
          </p:nvSpPr>
          <p:spPr bwMode="auto">
            <a:xfrm>
              <a:off x="1421087" y="3030461"/>
              <a:ext cx="2849463" cy="11684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0960" tIns="30480" rIns="60960" bIns="3048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450975"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tx1"/>
                  </a:solidFill>
                  <a:cs typeface="+mn-ea"/>
                  <a:sym typeface="+mn-lt"/>
                </a:rPr>
                <a:t>如何找资料</a:t>
              </a:r>
              <a:endParaRPr lang="zh-CN" altLang="en-US" sz="1200" b="1" dirty="0">
                <a:solidFill>
                  <a:schemeClr val="tx1"/>
                </a:solidFill>
                <a:cs typeface="+mn-ea"/>
                <a:sym typeface="+mn-lt"/>
              </a:endParaRPr>
            </a:p>
            <a:p>
              <a:pPr defTabSz="1450975"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tx1"/>
                  </a:solidFill>
                  <a:cs typeface="+mn-ea"/>
                  <a:sym typeface="+mn-lt"/>
                </a:rPr>
                <a:t>如何思考</a:t>
              </a:r>
              <a:endParaRPr lang="en-US" altLang="zh-CN" sz="1200" b="1" dirty="0">
                <a:solidFill>
                  <a:schemeClr val="tx1"/>
                </a:solidFill>
                <a:cs typeface="+mn-ea"/>
                <a:sym typeface="+mn-lt"/>
              </a:endParaRPr>
            </a:p>
            <a:p>
              <a:pPr defTabSz="1450975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cs typeface="+mn-ea"/>
                  <a:sym typeface="+mn-lt"/>
                </a:rPr>
                <a:t>BootstrapTable</a:t>
              </a:r>
              <a:r>
                <a:rPr lang="zh-CN" altLang="en-US" sz="1200" b="1" dirty="0">
                  <a:solidFill>
                    <a:schemeClr val="tx1"/>
                  </a:solidFill>
                  <a:cs typeface="+mn-ea"/>
                  <a:sym typeface="+mn-lt"/>
                </a:rPr>
                <a:t>？</a:t>
              </a:r>
              <a:r>
                <a:rPr lang="en-US" altLang="zh-CN" sz="1200" b="1" dirty="0">
                  <a:solidFill>
                    <a:schemeClr val="tx1"/>
                  </a:solidFill>
                  <a:cs typeface="+mn-ea"/>
                  <a:sym typeface="+mn-lt"/>
                </a:rPr>
                <a:t> RecordRTC</a:t>
              </a:r>
              <a:r>
                <a:rPr lang="zh-CN" altLang="en-US" sz="1200" b="1" dirty="0">
                  <a:solidFill>
                    <a:schemeClr val="tx1"/>
                  </a:solidFill>
                  <a:cs typeface="+mn-ea"/>
                  <a:sym typeface="+mn-lt"/>
                </a:rPr>
                <a:t>？</a:t>
              </a:r>
              <a:endParaRPr lang="zh-CN" altLang="en-US" sz="12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380894" y="2712229"/>
              <a:ext cx="2918589" cy="33718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>
                  <a:cs typeface="+mn-ea"/>
                  <a:sym typeface="+mn-lt"/>
                </a:rPr>
                <a:t>拓展</a:t>
              </a:r>
              <a:endParaRPr lang="zh-CN" altLang="en-US" sz="1600" b="1" dirty="0">
                <a:cs typeface="+mn-ea"/>
                <a:sym typeface="+mn-lt"/>
              </a:endParaRPr>
            </a:p>
          </p:txBody>
        </p:sp>
      </p:grpSp>
      <p:sp>
        <p:nvSpPr>
          <p:cNvPr id="43" name="TextBox 11"/>
          <p:cNvSpPr txBox="1"/>
          <p:nvPr/>
        </p:nvSpPr>
        <p:spPr>
          <a:xfrm>
            <a:off x="4055251" y="802145"/>
            <a:ext cx="4081497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35" b="1" spc="-200" dirty="0">
                <a:cs typeface="+mn-ea"/>
                <a:sym typeface="+mn-lt"/>
              </a:rPr>
              <a:t>课程安排</a:t>
            </a:r>
            <a:endParaRPr lang="zh-CN" altLang="en-US" sz="3735" b="1" spc="-200" dirty="0">
              <a:cs typeface="+mn-ea"/>
              <a:sym typeface="+mn-lt"/>
            </a:endParaRPr>
          </a:p>
        </p:txBody>
      </p:sp>
      <p:pic>
        <p:nvPicPr>
          <p:cNvPr id="2" name="图片 1" descr="jQuery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6140" y="2715895"/>
            <a:ext cx="360000" cy="360000"/>
          </a:xfrm>
          <a:prstGeom prst="rect">
            <a:avLst/>
          </a:prstGeom>
        </p:spPr>
      </p:pic>
      <p:pic>
        <p:nvPicPr>
          <p:cNvPr id="3" name="图片 2" descr="Bootstrap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725" y="2720340"/>
            <a:ext cx="360000" cy="360000"/>
          </a:xfrm>
          <a:prstGeom prst="rect">
            <a:avLst/>
          </a:prstGeom>
        </p:spPr>
      </p:pic>
      <p:pic>
        <p:nvPicPr>
          <p:cNvPr id="5" name="图片 4" descr="拓展市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040" y="2715895"/>
            <a:ext cx="360000" cy="360000"/>
          </a:xfrm>
          <a:prstGeom prst="rect">
            <a:avLst/>
          </a:prstGeom>
        </p:spPr>
      </p:pic>
      <p:sp>
        <p:nvSpPr>
          <p:cNvPr id="6" name="Freeform 6"/>
          <p:cNvSpPr/>
          <p:nvPr/>
        </p:nvSpPr>
        <p:spPr bwMode="auto">
          <a:xfrm>
            <a:off x="8452485" y="2358390"/>
            <a:ext cx="2838450" cy="1084580"/>
          </a:xfrm>
          <a:custGeom>
            <a:avLst/>
            <a:gdLst>
              <a:gd name="T0" fmla="*/ 304 w 396"/>
              <a:gd name="T1" fmla="*/ 283 h 298"/>
              <a:gd name="T2" fmla="*/ 275 w 396"/>
              <a:gd name="T3" fmla="*/ 298 h 298"/>
              <a:gd name="T4" fmla="*/ 14 w 396"/>
              <a:gd name="T5" fmla="*/ 298 h 298"/>
              <a:gd name="T6" fmla="*/ 6 w 396"/>
              <a:gd name="T7" fmla="*/ 283 h 298"/>
              <a:gd name="T8" fmla="*/ 92 w 396"/>
              <a:gd name="T9" fmla="*/ 164 h 298"/>
              <a:gd name="T10" fmla="*/ 92 w 396"/>
              <a:gd name="T11" fmla="*/ 134 h 298"/>
              <a:gd name="T12" fmla="*/ 6 w 396"/>
              <a:gd name="T13" fmla="*/ 15 h 298"/>
              <a:gd name="T14" fmla="*/ 14 w 396"/>
              <a:gd name="T15" fmla="*/ 0 h 298"/>
              <a:gd name="T16" fmla="*/ 275 w 396"/>
              <a:gd name="T17" fmla="*/ 0 h 298"/>
              <a:gd name="T18" fmla="*/ 304 w 396"/>
              <a:gd name="T19" fmla="*/ 15 h 298"/>
              <a:gd name="T20" fmla="*/ 390 w 396"/>
              <a:gd name="T21" fmla="*/ 134 h 298"/>
              <a:gd name="T22" fmla="*/ 390 w 396"/>
              <a:gd name="T23" fmla="*/ 164 h 298"/>
              <a:gd name="T24" fmla="*/ 304 w 396"/>
              <a:gd name="T25" fmla="*/ 283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6" h="298">
                <a:moveTo>
                  <a:pt x="304" y="283"/>
                </a:moveTo>
                <a:cubicBezTo>
                  <a:pt x="298" y="291"/>
                  <a:pt x="285" y="298"/>
                  <a:pt x="275" y="298"/>
                </a:cubicBezTo>
                <a:cubicBezTo>
                  <a:pt x="14" y="298"/>
                  <a:pt x="14" y="298"/>
                  <a:pt x="14" y="298"/>
                </a:cubicBezTo>
                <a:cubicBezTo>
                  <a:pt x="4" y="298"/>
                  <a:pt x="0" y="291"/>
                  <a:pt x="6" y="283"/>
                </a:cubicBezTo>
                <a:cubicBezTo>
                  <a:pt x="92" y="164"/>
                  <a:pt x="92" y="164"/>
                  <a:pt x="92" y="164"/>
                </a:cubicBezTo>
                <a:cubicBezTo>
                  <a:pt x="98" y="156"/>
                  <a:pt x="98" y="142"/>
                  <a:pt x="92" y="134"/>
                </a:cubicBezTo>
                <a:cubicBezTo>
                  <a:pt x="6" y="15"/>
                  <a:pt x="6" y="15"/>
                  <a:pt x="6" y="15"/>
                </a:cubicBezTo>
                <a:cubicBezTo>
                  <a:pt x="0" y="7"/>
                  <a:pt x="4" y="0"/>
                  <a:pt x="14" y="0"/>
                </a:cubicBezTo>
                <a:cubicBezTo>
                  <a:pt x="275" y="0"/>
                  <a:pt x="275" y="0"/>
                  <a:pt x="275" y="0"/>
                </a:cubicBezTo>
                <a:cubicBezTo>
                  <a:pt x="285" y="0"/>
                  <a:pt x="298" y="7"/>
                  <a:pt x="304" y="15"/>
                </a:cubicBezTo>
                <a:cubicBezTo>
                  <a:pt x="390" y="134"/>
                  <a:pt x="390" y="134"/>
                  <a:pt x="390" y="134"/>
                </a:cubicBezTo>
                <a:cubicBezTo>
                  <a:pt x="396" y="142"/>
                  <a:pt x="396" y="156"/>
                  <a:pt x="390" y="164"/>
                </a:cubicBezTo>
                <a:lnTo>
                  <a:pt x="304" y="28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452341" y="4013921"/>
            <a:ext cx="2244164" cy="2594707"/>
            <a:chOff x="1380894" y="2712229"/>
            <a:chExt cx="2918589" cy="2594707"/>
          </a:xfrm>
        </p:grpSpPr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1421087" y="3030461"/>
              <a:ext cx="2849463" cy="22764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0960" tIns="30480" rIns="60960" bIns="3048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450975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cs typeface="+mn-ea"/>
                  <a:sym typeface="+mn-lt"/>
                </a:rPr>
                <a:t>vue uni-app react taro rax remax angular...</a:t>
              </a:r>
              <a:endParaRPr lang="en-US" altLang="zh-CN" sz="1200" b="1" dirty="0">
                <a:solidFill>
                  <a:schemeClr val="tx1"/>
                </a:solidFill>
                <a:cs typeface="+mn-ea"/>
                <a:sym typeface="+mn-lt"/>
              </a:endParaRPr>
            </a:p>
            <a:p>
              <a:pPr defTabSz="1450975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cs typeface="+mn-ea"/>
                  <a:sym typeface="+mn-lt"/>
                </a:rPr>
                <a:t>vuetify antdv antd material-ui...</a:t>
              </a:r>
              <a:endParaRPr lang="en-US" altLang="zh-CN" sz="1200" b="1" dirty="0">
                <a:solidFill>
                  <a:schemeClr val="tx1"/>
                </a:solidFill>
                <a:cs typeface="+mn-ea"/>
                <a:sym typeface="+mn-lt"/>
              </a:endParaRPr>
            </a:p>
            <a:p>
              <a:pPr defTabSz="1450975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cs typeface="+mn-ea"/>
                  <a:sym typeface="+mn-lt"/>
                </a:rPr>
                <a:t>webpack rollup parcel poi snowpack vite...</a:t>
              </a:r>
              <a:endParaRPr lang="en-US" altLang="zh-CN" sz="1200" b="1" dirty="0">
                <a:solidFill>
                  <a:schemeClr val="tx1"/>
                </a:solidFill>
                <a:cs typeface="+mn-ea"/>
                <a:sym typeface="+mn-lt"/>
              </a:endParaRPr>
            </a:p>
            <a:p>
              <a:pPr defTabSz="1450975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cs typeface="+mn-ea"/>
                  <a:sym typeface="+mn-lt"/>
                </a:rPr>
                <a:t>prettier eslint stylelint commitlint ls-lint...</a:t>
              </a:r>
              <a:endParaRPr lang="en-US" altLang="zh-CN" sz="12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380894" y="2712229"/>
              <a:ext cx="2918589" cy="33718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>
                  <a:cs typeface="+mn-ea"/>
                  <a:sym typeface="+mn-lt"/>
                </a:rPr>
                <a:t>学无止境</a:t>
              </a:r>
              <a:endParaRPr lang="zh-CN" altLang="en-US" sz="1600" b="1" dirty="0">
                <a:cs typeface="+mn-ea"/>
                <a:sym typeface="+mn-lt"/>
              </a:endParaRPr>
            </a:p>
          </p:txBody>
        </p:sp>
      </p:grpSp>
      <p:pic>
        <p:nvPicPr>
          <p:cNvPr id="11" name="图片 10" descr="未知-01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2005" y="2720975"/>
            <a:ext cx="360000" cy="36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11"/>
          <p:cNvSpPr txBox="1"/>
          <p:nvPr/>
        </p:nvSpPr>
        <p:spPr>
          <a:xfrm>
            <a:off x="4055251" y="3095765"/>
            <a:ext cx="4081497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35" b="1" spc="-200" dirty="0">
                <a:cs typeface="+mn-ea"/>
                <a:sym typeface="+mn-lt"/>
                <a:hlinkClick r:id="rId1" action="ppaction://hlinkfile"/>
              </a:rPr>
              <a:t>前端学习路径汇总</a:t>
            </a:r>
            <a:endParaRPr lang="zh-CN" altLang="en-US" sz="3735" b="1" spc="-200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/>
          <p:cNvPicPr>
            <a:picLocks noGrp="1" noChangeAspect="1"/>
          </p:cNvPicPr>
          <p:nvPr>
            <p:ph type="pic" sz="quarter" idx="1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-1" y="-1"/>
            <a:ext cx="12192000" cy="6858000"/>
          </a:xfrm>
        </p:spPr>
      </p:pic>
      <p:sp>
        <p:nvSpPr>
          <p:cNvPr id="8" name="Rectangle 7"/>
          <p:cNvSpPr/>
          <p:nvPr/>
        </p:nvSpPr>
        <p:spPr>
          <a:xfrm>
            <a:off x="260554" y="272844"/>
            <a:ext cx="11670890" cy="631231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7" name="Frame 6"/>
          <p:cNvSpPr/>
          <p:nvPr/>
        </p:nvSpPr>
        <p:spPr>
          <a:xfrm>
            <a:off x="-1" y="-1"/>
            <a:ext cx="12192001" cy="6858000"/>
          </a:xfrm>
          <a:prstGeom prst="frame">
            <a:avLst>
              <a:gd name="adj1" fmla="val 110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50780" y="567817"/>
            <a:ext cx="58352" cy="4141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0780" y="5876062"/>
            <a:ext cx="58352" cy="4141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12" name="Rectangle 11"/>
          <p:cNvSpPr/>
          <p:nvPr/>
        </p:nvSpPr>
        <p:spPr>
          <a:xfrm rot="5400000">
            <a:off x="1217709" y="3245940"/>
            <a:ext cx="58352" cy="4141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13" name="Rectangle 12"/>
          <p:cNvSpPr/>
          <p:nvPr/>
        </p:nvSpPr>
        <p:spPr>
          <a:xfrm rot="5400000">
            <a:off x="10915940" y="3245940"/>
            <a:ext cx="58352" cy="4141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97689" y="1814544"/>
            <a:ext cx="3980576" cy="189928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875" tIns="136525" rIns="269875" bIns="136525" rtlCol="0" anchor="ctr" anchorCtr="1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000" b="1" dirty="0">
                <a:solidFill>
                  <a:schemeClr val="tx1"/>
                </a:solidFill>
                <a:cs typeface="+mn-ea"/>
                <a:sym typeface="+mn-lt"/>
              </a:rPr>
              <a:t>03</a:t>
            </a:r>
            <a:endParaRPr lang="en-US" altLang="zh-CN" sz="6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32583" y="3707837"/>
            <a:ext cx="2510790" cy="110680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zh-CN" altLang="en-US" sz="6000" b="1" spc="100" dirty="0">
                <a:cs typeface="+mn-ea"/>
                <a:sym typeface="+mn-lt"/>
              </a:rPr>
              <a:t>怎么学</a:t>
            </a:r>
            <a:endParaRPr lang="zh-CN" altLang="en-US" sz="6000" b="1" spc="100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11"/>
          <p:cNvSpPr txBox="1"/>
          <p:nvPr/>
        </p:nvSpPr>
        <p:spPr>
          <a:xfrm>
            <a:off x="264160" y="802005"/>
            <a:ext cx="11675745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5" b="1" spc="-200" dirty="0">
                <a:cs typeface="+mn-ea"/>
                <a:sym typeface="+mn-lt"/>
              </a:rPr>
              <a:t>1. </a:t>
            </a:r>
            <a:r>
              <a:rPr lang="zh-CN" altLang="en-US" sz="3735" b="1" spc="-200" dirty="0">
                <a:cs typeface="+mn-ea"/>
                <a:sym typeface="+mn-lt"/>
              </a:rPr>
              <a:t>优先官方文档</a:t>
            </a:r>
            <a:endParaRPr lang="zh-CN" altLang="en-US" sz="3735" b="1" spc="-200" dirty="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4160" y="1595755"/>
            <a:ext cx="116763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704020202090204" pitchFamily="34" charset="0"/>
              <a:buChar char="•"/>
            </a:pPr>
            <a:r>
              <a:rPr lang="zh-CN" altLang="en-US" sz="2800" b="1"/>
              <a:t>源码是一手信息，你可以阅读源码获取所有想知道的东西</a:t>
            </a:r>
            <a:endParaRPr lang="zh-CN" altLang="en-US" sz="2800" b="1"/>
          </a:p>
          <a:p>
            <a:pPr marL="285750" indent="-285750">
              <a:buFont typeface="Arial" panose="020B0704020202090204" pitchFamily="34" charset="0"/>
              <a:buChar char="•"/>
            </a:pPr>
            <a:r>
              <a:rPr lang="zh-CN" altLang="en-US" sz="2800" b="1"/>
              <a:t>水平不够时，可以阅读官方文档（二手信息），基本上</a:t>
            </a:r>
            <a:r>
              <a:rPr lang="en-US" altLang="zh-CN" sz="2800" b="1"/>
              <a:t>80%</a:t>
            </a:r>
            <a:r>
              <a:rPr lang="zh-CN" altLang="en-US" sz="2800" b="1"/>
              <a:t>的问题都是官方文档上有但没有认真阅读</a:t>
            </a:r>
            <a:r>
              <a:rPr lang="en-US" altLang="zh-CN" sz="2800" b="1"/>
              <a:t>/</a:t>
            </a:r>
            <a:r>
              <a:rPr lang="zh-CN" altLang="en-US" sz="2800" b="1"/>
              <a:t>思考就提出的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11"/>
          <p:cNvSpPr txBox="1"/>
          <p:nvPr/>
        </p:nvSpPr>
        <p:spPr>
          <a:xfrm>
            <a:off x="264160" y="802005"/>
            <a:ext cx="11675745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5" b="1" spc="-200" dirty="0">
                <a:cs typeface="+mn-ea"/>
                <a:sym typeface="+mn-lt"/>
              </a:rPr>
              <a:t>1. </a:t>
            </a:r>
            <a:r>
              <a:rPr lang="zh-CN" altLang="en-US" sz="3735" b="1" spc="-200" dirty="0">
                <a:cs typeface="+mn-ea"/>
                <a:sym typeface="+mn-lt"/>
              </a:rPr>
              <a:t>优先官方文档</a:t>
            </a:r>
            <a:endParaRPr lang="zh-CN" altLang="en-US" sz="3735" b="1" spc="-200" dirty="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4160" y="1595755"/>
            <a:ext cx="116763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704020202090204" pitchFamily="34" charset="0"/>
              <a:buChar char="•"/>
            </a:pPr>
            <a:r>
              <a:rPr lang="zh-CN" altLang="en-US" sz="2800" b="1">
                <a:sym typeface="+mn-ea"/>
              </a:rPr>
              <a:t>源码是一手信息，你可以阅读源码获取所有想知道的东西</a:t>
            </a:r>
            <a:endParaRPr lang="zh-CN" altLang="en-US" sz="2800" b="1"/>
          </a:p>
          <a:p>
            <a:pPr marL="285750" indent="-285750">
              <a:buFont typeface="Arial" panose="020B0704020202090204" pitchFamily="34" charset="0"/>
              <a:buChar char="•"/>
            </a:pPr>
            <a:r>
              <a:rPr lang="zh-CN" altLang="en-US" sz="2800" b="1">
                <a:sym typeface="+mn-ea"/>
              </a:rPr>
              <a:t>水平不够时，可以阅读官方文档（二手信息），</a:t>
            </a:r>
            <a:r>
              <a:rPr lang="en-US" altLang="zh-CN" sz="2800" b="1">
                <a:sym typeface="+mn-ea"/>
              </a:rPr>
              <a:t>80%</a:t>
            </a:r>
            <a:r>
              <a:rPr lang="zh-CN" altLang="en-US" sz="2800" b="1">
                <a:sym typeface="+mn-ea"/>
              </a:rPr>
              <a:t>左右的问题都在官方文档上有解答，翻译推荐使用</a:t>
            </a:r>
            <a:r>
              <a:rPr lang="en-US" altLang="zh-CN" sz="2800" b="1">
                <a:sym typeface="+mn-ea"/>
              </a:rPr>
              <a:t>deepl/google/bing</a:t>
            </a:r>
            <a:endParaRPr lang="en-US" altLang="zh-CN" sz="2800" b="1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5460" y="2979420"/>
            <a:ext cx="8640000" cy="330331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60583" y="6282690"/>
            <a:ext cx="28835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800" b="1">
                <a:hlinkClick r:id="rId2" action="ppaction://hlinkfile"/>
              </a:rPr>
              <a:t>vue-cli</a:t>
            </a:r>
            <a:r>
              <a:rPr lang="zh-CN" altLang="en-US" sz="2800" b="1">
                <a:hlinkClick r:id="rId2" action="ppaction://hlinkfile"/>
              </a:rPr>
              <a:t>文档</a:t>
            </a:r>
            <a:r>
              <a:rPr lang="en-US" altLang="zh-CN" sz="2800" b="1">
                <a:hlinkClick r:id="rId2" action="ppaction://hlinkfile"/>
              </a:rPr>
              <a:t>-</a:t>
            </a:r>
            <a:r>
              <a:rPr lang="zh-CN" altLang="en-US" sz="2800" b="1">
                <a:hlinkClick r:id="rId2" action="ppaction://hlinkfile"/>
              </a:rPr>
              <a:t>部署</a:t>
            </a:r>
            <a:endParaRPr lang="zh-CN" altLang="en-US" sz="28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1127</Words>
  <Application>WPS 演示</Application>
  <PresentationFormat>宽屏</PresentationFormat>
  <Paragraphs>91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方正书宋_GBK</vt:lpstr>
      <vt:lpstr>Wingdings</vt:lpstr>
      <vt:lpstr>Calibri</vt:lpstr>
      <vt:lpstr>Helvetica Neue</vt:lpstr>
      <vt:lpstr>微软雅黑</vt:lpstr>
      <vt:lpstr>宋体</vt:lpstr>
      <vt:lpstr>Arial Unicode MS</vt:lpstr>
      <vt:lpstr>汉仪书宋二KW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wurui</dc:creator>
  <cp:lastModifiedBy>wurui</cp:lastModifiedBy>
  <cp:revision>11</cp:revision>
  <dcterms:created xsi:type="dcterms:W3CDTF">2020-09-25T06:53:49Z</dcterms:created>
  <dcterms:modified xsi:type="dcterms:W3CDTF">2020-09-25T06:53:49Z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2052-2.7.0.4445</vt:lpwstr>
  </property>
</Properties>
</file>