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81" r:id="rId4"/>
    <p:sldId id="274" r:id="rId5"/>
    <p:sldId id="267" r:id="rId6"/>
    <p:sldId id="279" r:id="rId7"/>
    <p:sldId id="269" r:id="rId8"/>
    <p:sldId id="278" r:id="rId9"/>
    <p:sldId id="270" r:id="rId10"/>
    <p:sldId id="282" r:id="rId11"/>
    <p:sldId id="271" r:id="rId12"/>
    <p:sldId id="276" r:id="rId13"/>
    <p:sldId id="268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322AC-247A-BB4A-ECE6-E5E1759EC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B94DBA-0296-5FDC-F414-DC95A4381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192EF-BE32-A21B-3EAE-793FE488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BB9C6-9F55-4910-129A-93BD350A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CAF46-78BC-326D-2C18-1C18E481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B32D2-0D6A-B76E-0E59-BAC46F4C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8146D-5E6A-74EC-1B98-E12A62D5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8AFE5-4B87-ACBF-82FB-EE2DA7D1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E35C2-8764-62FF-8319-85EFAA67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A253C-F303-4646-63FC-F2DAD043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34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07CF1F-4CC8-B037-C1AA-A787CAAAD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3327F5-875C-7581-87B3-FEDFE0B6B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66460-BF47-55E9-9CA7-EE8177EC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D75B0-4458-832D-7581-2CD4F71E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4381D-B8D2-68BA-E723-58CF53D3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4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4A0C4-FE9D-CC5B-8BE0-8C2786AB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D6745-F999-ABB4-A67C-22BD3106D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FF49E-820F-C8DD-442F-EFDF4B64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406DA-A164-B08A-10E2-BCD5C313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DF4D8-F284-AC15-D8DB-80EC057B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6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6023-6018-13FB-3CC7-94115B4B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1D711-A4DD-08D6-9176-506C2F3F7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A385A-10CC-B98F-5DA7-21C247DA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3853C-6FFE-1C6A-D660-1CF57F77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72FA2-5D3D-67AD-645D-CED9DE32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3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B59BE-C117-B22D-A58D-7C33EB16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3C59E-CBEB-F938-9A40-BFED2F1AC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1FC95B-D094-A3D2-A4A6-51012FBD6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D8540-AD4F-5A8E-58DC-32852F85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131E0-ACFC-64FF-974F-9D6F5E64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9492E-B15D-3C07-ADE8-47CAE46C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97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A3987-C4D0-AABB-FBFA-DFCCDEEB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13B9D-4544-F0EE-1514-ABDBCD24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5897E1-E4EC-0F06-A940-84AED4A3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1B7148-A07E-9857-DE90-B3EC32760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695D38-FE93-A078-F9CD-42ED21D94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95B609-10F7-A05E-47BF-D6A088D3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9CAC8D-3555-7D8D-EE0E-55E5EFC5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4F328C-535A-3CA6-D0B2-7030C55C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5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7EE4C-B030-4E00-316A-96634DA2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695A1B-B5C7-9526-6EBB-7CF7A3A5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EC78BE-6F4D-96DD-E1EB-D3DCEE1F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8267D9-DCAF-974F-0F3E-E6E19CA8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54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3212FD-73FA-350E-E64B-880109A6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3F8D45-5477-F9A9-0DBA-96FFFF47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E1B8FD-C355-B6B1-683D-FA2B07D5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37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E8757-0116-03D5-84E2-AFC1DAFF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0DE72-0DA4-378D-0055-D7E2FDF0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3B849B-2748-AA03-69DB-2526F1BC4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6C4718-C75F-9E46-B5DE-DF71DC32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B7A77-AB43-13A7-1689-F38EB083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8F9953-7754-9CF5-C2EA-7C5FFBA0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53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8B0A8-BBA2-BAF0-91E5-8D45AF5F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EDAE0B-DD3A-665B-2AC2-9B8F9917E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22AC78-F54A-6318-D2EE-D222E78CC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FE226B-E6AB-8469-CB2B-D33DE47D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FF5565-7CAE-B482-4E15-EBAD9719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B4ED83-5108-565C-E5FD-93FC6F1B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97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D57028-1487-E82F-74B0-E913366F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D08445-CABE-47FB-886C-01FAE673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614A3-4018-2C37-B882-7B3A2E4CA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1AA8A-898D-D8D5-CF59-8F2AEE05D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B242D-B82B-88BD-C3A9-3F1DBA4CA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4A123-CE62-5FDF-E41B-B9C850CEBEB2}"/>
              </a:ext>
            </a:extLst>
          </p:cNvPr>
          <p:cNvSpPr txBox="1"/>
          <p:nvPr/>
        </p:nvSpPr>
        <p:spPr>
          <a:xfrm>
            <a:off x="1665766" y="3167390"/>
            <a:ext cx="8966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0" dirty="0">
                <a:effectLst/>
                <a:latin typeface="Menlo"/>
              </a:rPr>
              <a:t>多层窄波束配置</a:t>
            </a:r>
            <a:r>
              <a:rPr lang="en-US" altLang="zh-CN" sz="2800" b="1" i="0" dirty="0">
                <a:effectLst/>
                <a:latin typeface="Menlo"/>
              </a:rPr>
              <a:t>-</a:t>
            </a:r>
            <a:r>
              <a:rPr lang="zh-CN" altLang="en-US" sz="2800" b="1" i="0" dirty="0">
                <a:effectLst/>
                <a:latin typeface="Menlo"/>
              </a:rPr>
              <a:t>蜂窝三扇区组网</a:t>
            </a:r>
            <a:r>
              <a:rPr lang="en-US" altLang="zh-CN" sz="2800" b="1" i="0" dirty="0">
                <a:effectLst/>
                <a:latin typeface="Menlo"/>
              </a:rPr>
              <a:t>-1km</a:t>
            </a:r>
            <a:r>
              <a:rPr lang="zh-CN" altLang="en-US" sz="2800" b="1" i="0" dirty="0">
                <a:effectLst/>
                <a:latin typeface="Menlo"/>
              </a:rPr>
              <a:t>站间距</a:t>
            </a:r>
            <a:r>
              <a:rPr lang="en-US" altLang="zh-CN" sz="2800" b="1" i="0" dirty="0">
                <a:effectLst/>
                <a:latin typeface="Menlo"/>
              </a:rPr>
              <a:t>-</a:t>
            </a:r>
            <a:r>
              <a:rPr lang="zh-CN" altLang="en-US" sz="2800" b="1" i="0" dirty="0">
                <a:effectLst/>
                <a:latin typeface="Menlo"/>
              </a:rPr>
              <a:t>加扰</a:t>
            </a:r>
            <a:r>
              <a:rPr lang="en-US" altLang="zh-CN" sz="2800" b="1" i="0" dirty="0">
                <a:effectLst/>
                <a:latin typeface="Menlo"/>
              </a:rPr>
              <a:t>50%</a:t>
            </a:r>
            <a:endParaRPr lang="zh-CN" altLang="en-US" sz="2800" b="1" i="0" dirty="0">
              <a:effectLst/>
              <a:latin typeface="Menl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2733FC-81E0-CD2A-238C-C13009B0CFF5}"/>
              </a:ext>
            </a:extLst>
          </p:cNvPr>
          <p:cNvSpPr txBox="1"/>
          <p:nvPr/>
        </p:nvSpPr>
        <p:spPr>
          <a:xfrm>
            <a:off x="1665766" y="1857153"/>
            <a:ext cx="267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现网场景：</a:t>
            </a:r>
          </a:p>
        </p:txBody>
      </p:sp>
    </p:spTree>
    <p:extLst>
      <p:ext uri="{BB962C8B-B14F-4D97-AF65-F5344CB8AC3E}">
        <p14:creationId xmlns:p14="http://schemas.microsoft.com/office/powerpoint/2010/main" val="3059966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3394060D-30F7-6D55-45FF-FBC91CF17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64" y="1533427"/>
            <a:ext cx="10141471" cy="379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4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0DBE98B-89BA-8D13-BB74-7C2C6551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353" y="1336601"/>
            <a:ext cx="5334000" cy="40005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717D9BA-7BE5-1250-8D78-DE3BF8939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353" y="133660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0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938432-0F22-9F2C-10F6-E55CB3640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57" y="1539778"/>
            <a:ext cx="10420886" cy="37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8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179C818-2906-D675-A8D6-35097D805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237" y="1428750"/>
            <a:ext cx="5334000" cy="40005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6FA76F6-B11F-C60F-341B-E1AA5528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16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16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C5EC847-D956-E584-6687-BEBD0B4E1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90" y="1517552"/>
            <a:ext cx="10097019" cy="38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9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6C2969-605A-6E06-C142-879D4CAD3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3" y="1409596"/>
            <a:ext cx="5270771" cy="40388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438A6A-B78E-51AE-3159-5F94E7F4C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110" y="1409596"/>
            <a:ext cx="5258070" cy="394990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80755D9-055D-4B9D-A324-DE479CA61CD5}"/>
              </a:ext>
            </a:extLst>
          </p:cNvPr>
          <p:cNvSpPr txBox="1"/>
          <p:nvPr/>
        </p:nvSpPr>
        <p:spPr>
          <a:xfrm>
            <a:off x="462233" y="673395"/>
            <a:ext cx="2809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外场测试数据画图：</a:t>
            </a:r>
          </a:p>
        </p:txBody>
      </p:sp>
    </p:spTree>
    <p:extLst>
      <p:ext uri="{BB962C8B-B14F-4D97-AF65-F5344CB8AC3E}">
        <p14:creationId xmlns:p14="http://schemas.microsoft.com/office/powerpoint/2010/main" val="195050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448024D7-D266-3ECC-8FFF-AB5B031AD8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7807393"/>
                  </p:ext>
                </p:extLst>
              </p:nvPr>
            </p:nvGraphicFramePr>
            <p:xfrm>
              <a:off x="3088167" y="1051638"/>
              <a:ext cx="4212857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3441058770"/>
                        </a:ext>
                      </a:extLst>
                    </a:gridCol>
                    <a:gridCol w="3051714">
                      <a:extLst>
                        <a:ext uri="{9D8B030D-6E8A-4147-A177-3AD203B41FA5}">
                          <a16:colId xmlns:a16="http://schemas.microsoft.com/office/drawing/2014/main" val="403736102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中心频点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4.9GHz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2285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带宽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100MHz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0800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路损模型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PL=28+22log</a:t>
                          </a:r>
                          <a:r>
                            <a:rPr lang="en-US" altLang="zh-CN" sz="1800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d+20log</a:t>
                          </a:r>
                          <a:r>
                            <a:rPr lang="en-US" altLang="zh-CN" sz="1800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051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448024D7-D266-3ECC-8FFF-AB5B031AD8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7807393"/>
                  </p:ext>
                </p:extLst>
              </p:nvPr>
            </p:nvGraphicFramePr>
            <p:xfrm>
              <a:off x="3088167" y="1051638"/>
              <a:ext cx="4212857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3441058770"/>
                        </a:ext>
                      </a:extLst>
                    </a:gridCol>
                    <a:gridCol w="3051714">
                      <a:extLst>
                        <a:ext uri="{9D8B030D-6E8A-4147-A177-3AD203B41FA5}">
                          <a16:colId xmlns:a16="http://schemas.microsoft.com/office/drawing/2014/main" val="403736102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中心频点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4.9GHz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2285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带宽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100MHz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0800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路损模型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8323" t="-208197" r="-798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05196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19A008A-29CA-E012-4B8D-97482AF79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360314"/>
              </p:ext>
            </p:extLst>
          </p:nvPr>
        </p:nvGraphicFramePr>
        <p:xfrm>
          <a:off x="1642140" y="2646522"/>
          <a:ext cx="81280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1546538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更新说明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43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增加了移动性</a:t>
                      </a:r>
                      <a:r>
                        <a:rPr lang="en-US" altLang="zh-CN" dirty="0"/>
                        <a:t>3dB</a:t>
                      </a:r>
                      <a:r>
                        <a:rPr lang="zh-CN" altLang="en-US" dirty="0"/>
                        <a:t>切换管理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66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调整了画图坐标轴范围，对齐了仿真和现网图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88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更改计算</a:t>
                      </a:r>
                      <a:r>
                        <a:rPr lang="en-US" altLang="zh-CN" dirty="0"/>
                        <a:t>PL</a:t>
                      </a:r>
                      <a:r>
                        <a:rPr lang="zh-CN" altLang="en-US" dirty="0"/>
                        <a:t>方法，按照论文中所提公式计算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01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只采用覆盖范围为水平</a:t>
                      </a:r>
                      <a:r>
                        <a:rPr lang="en-US" altLang="zh-CN" dirty="0"/>
                        <a:t>120°</a:t>
                      </a:r>
                      <a:r>
                        <a:rPr lang="zh-CN" altLang="en-US" dirty="0"/>
                        <a:t>，垂直</a:t>
                      </a:r>
                      <a:r>
                        <a:rPr lang="en-US" altLang="zh-CN" dirty="0"/>
                        <a:t>24°</a:t>
                      </a:r>
                      <a:r>
                        <a:rPr lang="zh-CN" altLang="en-US" dirty="0"/>
                        <a:t>的天线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7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调整干扰天线衰减因子，干扰天线增益</a:t>
                      </a:r>
                      <a:r>
                        <a:rPr lang="en-US" altLang="zh-CN" dirty="0"/>
                        <a:t>-6</a:t>
                      </a:r>
                      <a:r>
                        <a:rPr lang="zh-CN" altLang="en-US" dirty="0"/>
                        <a:t>，在</a:t>
                      </a:r>
                      <a:r>
                        <a:rPr lang="en-US" altLang="zh-CN" dirty="0"/>
                        <a:t>SINR</a:t>
                      </a:r>
                      <a:r>
                        <a:rPr lang="zh-CN" altLang="en-US" dirty="0"/>
                        <a:t>基础上进行如下变换：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Mu1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mean(SINR_</a:t>
                      </a:r>
                      <a:r>
                        <a:rPr lang="zh-CN" altLang="en-US" dirty="0"/>
                        <a:t>仿真</a:t>
                      </a:r>
                      <a:r>
                        <a:rPr lang="en-US" altLang="zh-CN" dirty="0"/>
                        <a:t>);</a:t>
                      </a:r>
                    </a:p>
                    <a:p>
                      <a:r>
                        <a:rPr lang="en-US" altLang="zh-CN" dirty="0" err="1">
                          <a:effectLst/>
                        </a:rPr>
                        <a:t>scale_factor</a:t>
                      </a:r>
                      <a:r>
                        <a:rPr lang="en-US" altLang="zh-CN" dirty="0">
                          <a:effectLst/>
                        </a:rPr>
                        <a:t> = std(SINR_</a:t>
                      </a:r>
                      <a:r>
                        <a:rPr lang="zh-CN" altLang="en-US" dirty="0">
                          <a:effectLst/>
                        </a:rPr>
                        <a:t>现网</a:t>
                      </a:r>
                      <a:r>
                        <a:rPr lang="en-US" altLang="zh-CN" dirty="0">
                          <a:effectLst/>
                        </a:rPr>
                        <a:t>)/std(SINR_</a:t>
                      </a:r>
                      <a:r>
                        <a:rPr lang="zh-CN" altLang="en-US" dirty="0">
                          <a:effectLst/>
                        </a:rPr>
                        <a:t>仿真</a:t>
                      </a:r>
                      <a:r>
                        <a:rPr lang="en-US" altLang="zh-CN" dirty="0">
                          <a:effectLst/>
                        </a:rPr>
                        <a:t>);</a:t>
                      </a:r>
                      <a:endParaRPr lang="en-US" altLang="zh-CN" dirty="0"/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SINR=</a:t>
                      </a:r>
                      <a:r>
                        <a:rPr lang="en-US" altLang="zh-CN" dirty="0">
                          <a:effectLst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(SINR_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仿真</a:t>
                      </a:r>
                      <a:r>
                        <a:rPr lang="en-US" altLang="zh-CN" dirty="0">
                          <a:effectLst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dirty="0">
                          <a:effectLst/>
                        </a:rPr>
                        <a:t> mu1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zh-CN" dirty="0">
                          <a:effectLst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CN" dirty="0">
                          <a:effectLst/>
                        </a:rPr>
                        <a:t> </a:t>
                      </a:r>
                      <a:r>
                        <a:rPr lang="en-US" altLang="zh-CN" dirty="0" err="1">
                          <a:effectLst/>
                        </a:rPr>
                        <a:t>scale_factor</a:t>
                      </a:r>
                      <a:r>
                        <a:rPr lang="en-US" altLang="zh-CN" dirty="0">
                          <a:effectLst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CN" dirty="0">
                          <a:effectLst/>
                        </a:rPr>
                        <a:t> mu1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74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8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EBABB1-A79A-A91A-8FA5-CC1F46930264}"/>
              </a:ext>
            </a:extLst>
          </p:cNvPr>
          <p:cNvSpPr txBox="1"/>
          <p:nvPr/>
        </p:nvSpPr>
        <p:spPr>
          <a:xfrm>
            <a:off x="1240464" y="554498"/>
            <a:ext cx="209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天线模型</a:t>
            </a:r>
            <a:r>
              <a:rPr lang="en-US" altLang="zh-CN" sz="2400" b="1" dirty="0"/>
              <a:t>Ⅱ</a:t>
            </a:r>
            <a:r>
              <a:rPr lang="zh-CN" altLang="en-US" sz="2400" b="1" dirty="0"/>
              <a:t>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50A861-18E2-6910-575B-589EE0C38A31}"/>
              </a:ext>
            </a:extLst>
          </p:cNvPr>
          <p:cNvSpPr txBox="1"/>
          <p:nvPr/>
        </p:nvSpPr>
        <p:spPr>
          <a:xfrm>
            <a:off x="1835888" y="1066037"/>
            <a:ext cx="8066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垂直面</a:t>
            </a:r>
            <a:r>
              <a:rPr lang="en-US" altLang="zh-CN" sz="2000" dirty="0"/>
              <a:t>4</a:t>
            </a:r>
            <a:r>
              <a:rPr lang="zh-CN" altLang="en-US" sz="2000" dirty="0"/>
              <a:t>波束，以</a:t>
            </a:r>
            <a:r>
              <a:rPr lang="en-US" altLang="zh-CN" sz="2000" dirty="0"/>
              <a:t>-6</a:t>
            </a:r>
            <a:r>
              <a:rPr lang="zh-CN" altLang="en-US" sz="2000" dirty="0"/>
              <a:t>度为起点，单波束的</a:t>
            </a:r>
            <a:r>
              <a:rPr lang="en-US" altLang="zh-CN" sz="2000" dirty="0"/>
              <a:t>3dB</a:t>
            </a:r>
            <a:r>
              <a:rPr lang="zh-CN" altLang="en-US" sz="2000" dirty="0"/>
              <a:t>角为</a:t>
            </a:r>
            <a:r>
              <a:rPr lang="en-US" altLang="zh-CN" sz="2000" dirty="0"/>
              <a:t>6</a:t>
            </a:r>
            <a:r>
              <a:rPr lang="zh-CN" altLang="en-US" sz="2000" dirty="0"/>
              <a:t>度，共覆盖</a:t>
            </a:r>
            <a:r>
              <a:rPr lang="en-US" altLang="zh-CN" sz="2000" dirty="0"/>
              <a:t>24</a:t>
            </a:r>
            <a:r>
              <a:rPr lang="zh-CN" altLang="en-US" sz="2000" dirty="0"/>
              <a:t>度；</a:t>
            </a:r>
            <a:endParaRPr lang="en-US" altLang="zh-CN" sz="2000" dirty="0"/>
          </a:p>
          <a:p>
            <a:r>
              <a:rPr lang="zh-CN" altLang="en-US" sz="2000" dirty="0"/>
              <a:t>水平面</a:t>
            </a:r>
            <a:r>
              <a:rPr lang="en-US" altLang="zh-CN" sz="2000" dirty="0"/>
              <a:t>8</a:t>
            </a:r>
            <a:r>
              <a:rPr lang="zh-CN" altLang="en-US" sz="2000" dirty="0"/>
              <a:t>波束，单波束的</a:t>
            </a:r>
            <a:r>
              <a:rPr lang="en-US" altLang="zh-CN" sz="2000" dirty="0"/>
              <a:t>3dB</a:t>
            </a:r>
            <a:r>
              <a:rPr lang="zh-CN" altLang="en-US" sz="2000" dirty="0"/>
              <a:t>角为</a:t>
            </a:r>
            <a:r>
              <a:rPr lang="en-US" altLang="zh-CN" sz="2000" dirty="0"/>
              <a:t>15</a:t>
            </a:r>
            <a:r>
              <a:rPr lang="zh-CN" altLang="en-US" sz="2000" dirty="0"/>
              <a:t>度，共覆盖</a:t>
            </a:r>
            <a:r>
              <a:rPr lang="en-US" altLang="zh-CN" sz="2000" dirty="0"/>
              <a:t>120</a:t>
            </a:r>
            <a:r>
              <a:rPr lang="zh-CN" altLang="en-US" sz="2000" dirty="0"/>
              <a:t>度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BB10E9-48F6-EB12-CB7D-CDB3ACB477BD}"/>
              </a:ext>
            </a:extLst>
          </p:cNvPr>
          <p:cNvSpPr txBox="1"/>
          <p:nvPr/>
        </p:nvSpPr>
        <p:spPr>
          <a:xfrm>
            <a:off x="1835888" y="4647124"/>
            <a:ext cx="7428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干扰小区天线乘上衰减因子：分贝值</a:t>
            </a:r>
            <a:r>
              <a:rPr lang="en-US" altLang="zh-CN" sz="2000" dirty="0"/>
              <a:t>-6dB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B7649A-8461-5F33-F5DE-8755F381EFAD}"/>
              </a:ext>
            </a:extLst>
          </p:cNvPr>
          <p:cNvSpPr txBox="1"/>
          <p:nvPr/>
        </p:nvSpPr>
        <p:spPr>
          <a:xfrm>
            <a:off x="1835888" y="5047234"/>
            <a:ext cx="7428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UAV</a:t>
            </a:r>
            <a:r>
              <a:rPr lang="zh-CN" altLang="en-US" sz="2000" dirty="0"/>
              <a:t>所属小区判断方法：</a:t>
            </a:r>
            <a:endParaRPr lang="en-US" altLang="zh-CN" sz="2000" dirty="0"/>
          </a:p>
          <a:p>
            <a:r>
              <a:rPr lang="zh-CN" altLang="en-US" sz="2000" dirty="0"/>
              <a:t>取耦合损耗</a:t>
            </a:r>
            <a:r>
              <a:rPr lang="en-US" altLang="zh-CN" sz="2000" dirty="0"/>
              <a:t>-</a:t>
            </a:r>
            <a:r>
              <a:rPr lang="zh-CN" altLang="en-US" sz="2000" dirty="0"/>
              <a:t>基站天线增益最小的作为该</a:t>
            </a:r>
            <a:r>
              <a:rPr lang="en-US" altLang="zh-CN" sz="2000" dirty="0"/>
              <a:t>UAV</a:t>
            </a:r>
            <a:r>
              <a:rPr lang="zh-CN" altLang="en-US" sz="2000" dirty="0"/>
              <a:t>的服务小区。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706B6C-5972-06F7-3836-98CD3C9F8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64" y="1823797"/>
            <a:ext cx="4447072" cy="24957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01504B-182A-6053-5250-1A4AB38EE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03" y="1823797"/>
            <a:ext cx="3374202" cy="24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9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91825C3-9A9F-30F5-5B4E-0CFBEAE3F441}"/>
              </a:ext>
            </a:extLst>
          </p:cNvPr>
          <p:cNvSpPr txBox="1"/>
          <p:nvPr/>
        </p:nvSpPr>
        <p:spPr>
          <a:xfrm>
            <a:off x="559982" y="616688"/>
            <a:ext cx="9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仿真：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7A5E46-FCE0-4048-74F6-AEF3088C75F3}"/>
              </a:ext>
            </a:extLst>
          </p:cNvPr>
          <p:cNvSpPr txBox="1"/>
          <p:nvPr/>
        </p:nvSpPr>
        <p:spPr>
          <a:xfrm>
            <a:off x="6407889" y="616688"/>
            <a:ext cx="9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现网：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9D9B74-C60C-07DA-BC27-2D3619712603}"/>
              </a:ext>
            </a:extLst>
          </p:cNvPr>
          <p:cNvSpPr txBox="1"/>
          <p:nvPr/>
        </p:nvSpPr>
        <p:spPr>
          <a:xfrm>
            <a:off x="559982" y="247356"/>
            <a:ext cx="608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根据</a:t>
            </a:r>
            <a:r>
              <a:rPr lang="en-US" altLang="zh-CN" b="1" dirty="0"/>
              <a:t>UAV</a:t>
            </a:r>
            <a:r>
              <a:rPr lang="zh-CN" altLang="en-US" b="1" dirty="0"/>
              <a:t>与基站之间的天线的最大增益来判断归属扇区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839567-C81B-9FAC-6026-756DBCDB9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889" y="1556340"/>
            <a:ext cx="5334000" cy="40005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7D55515-3259-A7E2-A354-A306E9A37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93" y="155634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2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32C781-C564-18F1-7CD6-72E433F29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10" y="1504851"/>
            <a:ext cx="10306580" cy="38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7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87A118C-946D-8B53-6783-0A0B19B0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646" y="1502242"/>
            <a:ext cx="5334000" cy="40005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743915-266B-2EBF-5026-FC443DFF7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646" y="150224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152B5A2-6244-AB3E-A01A-F8FE45D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61" y="1482625"/>
            <a:ext cx="10268478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6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280FC04-C32E-1002-EE1F-4CF10554E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437" y="1272806"/>
            <a:ext cx="5334000" cy="40005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A8FD30A-86A6-8038-ED98-76185A412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1" y="127280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1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252</Words>
  <Application>Microsoft Office PowerPoint</Application>
  <PresentationFormat>宽屏</PresentationFormat>
  <Paragraphs>27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Menlo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臣 梁</dc:creator>
  <cp:lastModifiedBy>臣 梁</cp:lastModifiedBy>
  <cp:revision>113</cp:revision>
  <dcterms:created xsi:type="dcterms:W3CDTF">2024-07-23T08:34:03Z</dcterms:created>
  <dcterms:modified xsi:type="dcterms:W3CDTF">2024-09-08T10:09:32Z</dcterms:modified>
</cp:coreProperties>
</file>