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3" r:id="rId4"/>
    <p:sldId id="262" r:id="rId5"/>
    <p:sldId id="284" r:id="rId6"/>
    <p:sldId id="263" r:id="rId7"/>
    <p:sldId id="285" r:id="rId8"/>
    <p:sldId id="264" r:id="rId9"/>
    <p:sldId id="281" r:id="rId10"/>
    <p:sldId id="265" r:id="rId11"/>
    <p:sldId id="282" r:id="rId12"/>
    <p:sldId id="266" r:id="rId13"/>
    <p:sldId id="283" r:id="rId14"/>
    <p:sldId id="286" r:id="rId15"/>
    <p:sldId id="274" r:id="rId16"/>
    <p:sldId id="267" r:id="rId17"/>
    <p:sldId id="279" r:id="rId18"/>
    <p:sldId id="269" r:id="rId19"/>
    <p:sldId id="278" r:id="rId20"/>
    <p:sldId id="270" r:id="rId21"/>
    <p:sldId id="277" r:id="rId22"/>
    <p:sldId id="271" r:id="rId23"/>
    <p:sldId id="276" r:id="rId24"/>
    <p:sldId id="268" r:id="rId25"/>
    <p:sldId id="275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082545-38AD-164F-A5C9-885E3ADA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21" y="1193685"/>
            <a:ext cx="5334274" cy="4470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51999A-C91D-C00F-745E-951221FF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8" y="1663760"/>
            <a:ext cx="5105662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F4D109-E4AF-27E3-4B46-08F800AA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58" y="1488975"/>
            <a:ext cx="10395484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4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D307FB-CAAD-3CD7-8636-7F395B9C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35" y="1300011"/>
            <a:ext cx="5334274" cy="4470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3F80F-FF4E-566F-D5F9-BBDBF8D6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1" y="1608002"/>
            <a:ext cx="5092962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3E3EAD-5E6D-D7BC-6BDB-368E0BDD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84" y="1501676"/>
            <a:ext cx="10351032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D9D78B-656D-8CA4-A61E-2DD89874569D}"/>
              </a:ext>
            </a:extLst>
          </p:cNvPr>
          <p:cNvSpPr txBox="1"/>
          <p:nvPr/>
        </p:nvSpPr>
        <p:spPr>
          <a:xfrm>
            <a:off x="1516912" y="1304260"/>
            <a:ext cx="119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总结：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018CF-7F97-13BF-A86A-845C747ADBF2}"/>
              </a:ext>
            </a:extLst>
          </p:cNvPr>
          <p:cNvSpPr txBox="1"/>
          <p:nvPr/>
        </p:nvSpPr>
        <p:spPr>
          <a:xfrm>
            <a:off x="2144232" y="2275367"/>
            <a:ext cx="815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此种天线模型情况下仿真的</a:t>
            </a:r>
            <a:r>
              <a:rPr lang="en-US" altLang="zh-CN" sz="2000" dirty="0"/>
              <a:t>PCI</a:t>
            </a:r>
            <a:r>
              <a:rPr lang="zh-CN" altLang="en-US" sz="2000" dirty="0"/>
              <a:t>判断和</a:t>
            </a:r>
            <a:r>
              <a:rPr lang="en-US" altLang="zh-CN" sz="2000" dirty="0"/>
              <a:t>SINR</a:t>
            </a:r>
            <a:r>
              <a:rPr lang="zh-CN" altLang="en-US" sz="2000" dirty="0"/>
              <a:t>预测，与实测数据相差较大！</a:t>
            </a:r>
          </a:p>
        </p:txBody>
      </p:sp>
    </p:spTree>
    <p:extLst>
      <p:ext uri="{BB962C8B-B14F-4D97-AF65-F5344CB8AC3E}">
        <p14:creationId xmlns:p14="http://schemas.microsoft.com/office/powerpoint/2010/main" val="313599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</a:t>
            </a:r>
            <a:r>
              <a:rPr lang="en-US" altLang="zh-CN" sz="2400" b="1" dirty="0"/>
              <a:t>Ⅱ</a:t>
            </a:r>
            <a:r>
              <a:rPr lang="zh-CN" altLang="en-US" sz="2400" b="1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835888" y="4647124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干扰小区天线乘上衰减因子：线性值</a:t>
            </a:r>
            <a:r>
              <a:rPr lang="en-US" altLang="zh-CN" sz="2000" dirty="0"/>
              <a:t>0.1</a:t>
            </a:r>
            <a:r>
              <a:rPr lang="zh-CN" altLang="en-US" sz="2000" dirty="0"/>
              <a:t>，分贝值</a:t>
            </a:r>
            <a:r>
              <a:rPr lang="en-US" altLang="zh-CN" sz="2000" dirty="0"/>
              <a:t>-10dB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047234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49C24-E3A7-DC33-990F-7020D1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72" y="1448866"/>
            <a:ext cx="5334274" cy="4470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9154A-C51F-0E9B-65A4-0985154E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3" y="1866134"/>
            <a:ext cx="4991357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6E1FC0-7522-43C2-A207-35B23F3B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4" y="1466749"/>
            <a:ext cx="10522491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C88998-44E6-5B84-E6C9-C4B94AE5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89" y="1330578"/>
            <a:ext cx="5334274" cy="4489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F0407-BDA7-FBE0-BE34-6FF17975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30" y="1648094"/>
            <a:ext cx="4858000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17334F-67FD-E860-1AB8-7F752B8A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9" y="1466749"/>
            <a:ext cx="10541542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C2969-605A-6E06-C142-879D4CA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" y="1409596"/>
            <a:ext cx="5270771" cy="4038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8A6A-B78E-51AE-3159-5F94E7F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09596"/>
            <a:ext cx="5258070" cy="3949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691EE1-BDB0-9A93-A7EB-E0634DB2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35" y="1307099"/>
            <a:ext cx="5334274" cy="4470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1E39C8-4D04-317A-F6DE-591A4D45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49" y="1602389"/>
            <a:ext cx="5035809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CB05E7-F7E8-807C-C8EC-0BA7799B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6" y="1387301"/>
            <a:ext cx="10471688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9EEB61-EBDA-BE93-BEEF-D5906020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21" y="1193685"/>
            <a:ext cx="5334274" cy="4470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1E8B8B-B4F7-765F-D9BD-2DD3F902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0" y="1593824"/>
            <a:ext cx="5245370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7B2215-6032-388E-1EFD-F788E9E1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05" y="1482625"/>
            <a:ext cx="10509790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353CDE-2274-1AA6-C486-48662D18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35" y="1300011"/>
            <a:ext cx="5334274" cy="4470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6CA7E9-C157-67C3-331F-6F10DB9A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5" y="1758333"/>
            <a:ext cx="5061210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E8FBE1-0130-3C12-C52D-A0EA9019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30" y="1422743"/>
            <a:ext cx="10490739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E7109-887D-437B-1E64-03A5EF0A661A}"/>
              </a:ext>
            </a:extLst>
          </p:cNvPr>
          <p:cNvSpPr txBox="1"/>
          <p:nvPr/>
        </p:nvSpPr>
        <p:spPr>
          <a:xfrm>
            <a:off x="1516912" y="1304260"/>
            <a:ext cx="119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总结：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9F16C-9EF8-CE8F-9FD9-5B41927608CB}"/>
              </a:ext>
            </a:extLst>
          </p:cNvPr>
          <p:cNvSpPr txBox="1"/>
          <p:nvPr/>
        </p:nvSpPr>
        <p:spPr>
          <a:xfrm>
            <a:off x="2144232" y="2275367"/>
            <a:ext cx="7903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UAV</a:t>
            </a:r>
            <a:r>
              <a:rPr lang="zh-CN" altLang="en-US" sz="2000" dirty="0"/>
              <a:t>飞行半径较小时（</a:t>
            </a:r>
            <a:r>
              <a:rPr lang="en-US" altLang="zh-CN" sz="2000" dirty="0"/>
              <a:t>100m, 300m</a:t>
            </a:r>
            <a:r>
              <a:rPr lang="zh-CN" altLang="en-US" sz="2000" dirty="0"/>
              <a:t>），判断</a:t>
            </a:r>
            <a:r>
              <a:rPr lang="en-US" altLang="zh-CN" sz="2000" dirty="0"/>
              <a:t>UAV</a:t>
            </a:r>
            <a:r>
              <a:rPr lang="zh-CN" altLang="en-US" sz="2000" dirty="0"/>
              <a:t>所属小区的</a:t>
            </a:r>
            <a:r>
              <a:rPr lang="en-US" altLang="zh-CN" sz="2000" dirty="0"/>
              <a:t>PCI</a:t>
            </a:r>
            <a:r>
              <a:rPr lang="zh-CN" altLang="en-US" sz="2000" dirty="0"/>
              <a:t>误差较大，进而</a:t>
            </a:r>
            <a:r>
              <a:rPr lang="en-US" altLang="zh-CN" sz="2000" dirty="0"/>
              <a:t>SINR</a:t>
            </a:r>
            <a:r>
              <a:rPr lang="zh-CN" altLang="en-US" sz="2000" dirty="0"/>
              <a:t>干扰预测误差较大；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UAV</a:t>
            </a:r>
            <a:r>
              <a:rPr lang="zh-CN" altLang="en-US" sz="2000" dirty="0"/>
              <a:t>飞行半径较大时（</a:t>
            </a:r>
            <a:r>
              <a:rPr lang="en-US" altLang="zh-CN" sz="2000" dirty="0"/>
              <a:t>500m, 800m, 1200m</a:t>
            </a:r>
            <a:r>
              <a:rPr lang="zh-CN" altLang="en-US" sz="2000" dirty="0"/>
              <a:t>），判断</a:t>
            </a:r>
            <a:r>
              <a:rPr lang="en-US" altLang="zh-CN" sz="2000" dirty="0"/>
              <a:t>UAV</a:t>
            </a:r>
            <a:r>
              <a:rPr lang="zh-CN" altLang="en-US" sz="2000" dirty="0"/>
              <a:t>所属小区的</a:t>
            </a:r>
            <a:r>
              <a:rPr lang="en-US" altLang="zh-CN" sz="2000" dirty="0"/>
              <a:t>PCI</a:t>
            </a:r>
            <a:r>
              <a:rPr lang="zh-CN" altLang="en-US" sz="2000" dirty="0"/>
              <a:t>误差较小，进而</a:t>
            </a:r>
            <a:r>
              <a:rPr lang="en-US" altLang="zh-CN" sz="2000" dirty="0"/>
              <a:t>SINR</a:t>
            </a:r>
            <a:r>
              <a:rPr lang="zh-CN" altLang="en-US" sz="2000" dirty="0"/>
              <a:t>干扰预测误差较小，但仿真预测</a:t>
            </a:r>
            <a:r>
              <a:rPr lang="en-US" altLang="zh-CN" sz="2000" dirty="0"/>
              <a:t>PCI</a:t>
            </a:r>
            <a:r>
              <a:rPr lang="zh-CN" altLang="en-US" sz="2000" dirty="0"/>
              <a:t>的变化次数较多，出现更多的拐点，猜测可能是由于仿真平台一次在所有</a:t>
            </a:r>
            <a:r>
              <a:rPr lang="en-US" altLang="zh-CN" sz="2000" dirty="0"/>
              <a:t>UAV</a:t>
            </a:r>
            <a:r>
              <a:rPr lang="zh-CN" altLang="en-US" sz="2000" dirty="0"/>
              <a:t>出现位置撒全部的点，没有考虑移动性，没有考虑</a:t>
            </a:r>
            <a:r>
              <a:rPr lang="en-US" altLang="zh-CN" sz="2000" dirty="0"/>
              <a:t>3dB</a:t>
            </a:r>
            <a:r>
              <a:rPr lang="zh-CN" altLang="en-US" sz="2000" dirty="0"/>
              <a:t>切换导致小区切换比较频繁。</a:t>
            </a:r>
          </a:p>
        </p:txBody>
      </p:sp>
    </p:spTree>
    <p:extLst>
      <p:ext uri="{BB962C8B-B14F-4D97-AF65-F5344CB8AC3E}">
        <p14:creationId xmlns:p14="http://schemas.microsoft.com/office/powerpoint/2010/main" val="5857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75BA30-D997-6B5B-8C90-5D2743193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4" t="15002" r="6500" b="16785"/>
          <a:stretch/>
        </p:blipFill>
        <p:spPr>
          <a:xfrm>
            <a:off x="5365897" y="2131574"/>
            <a:ext cx="5630661" cy="27285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26D30B-3736-D9AF-0F10-37711448D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0" t="13959" r="4235"/>
          <a:stretch/>
        </p:blipFill>
        <p:spPr>
          <a:xfrm>
            <a:off x="1657000" y="2137966"/>
            <a:ext cx="3349068" cy="27285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792E48-AA29-C1A8-31BE-B4D475D694F8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</a:t>
            </a:r>
            <a:r>
              <a:rPr lang="en-US" altLang="zh-CN" sz="2400" b="1" dirty="0"/>
              <a:t>Ⅰ</a:t>
            </a:r>
            <a:r>
              <a:rPr lang="zh-CN" altLang="en-US" sz="2400" b="1" dirty="0"/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013C4-249E-DBC4-1F49-62114192C9D8}"/>
              </a:ext>
            </a:extLst>
          </p:cNvPr>
          <p:cNvSpPr txBox="1"/>
          <p:nvPr/>
        </p:nvSpPr>
        <p:spPr>
          <a:xfrm>
            <a:off x="1835887" y="1066037"/>
            <a:ext cx="923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水平面下面</a:t>
            </a:r>
            <a:r>
              <a:rPr lang="en-US" altLang="zh-CN" sz="2000" dirty="0"/>
              <a:t>3</a:t>
            </a:r>
            <a:r>
              <a:rPr lang="zh-CN" altLang="en-US" sz="2000" dirty="0"/>
              <a:t>层为</a:t>
            </a:r>
            <a:r>
              <a:rPr lang="en-US" altLang="zh-CN" sz="2000" dirty="0"/>
              <a:t>2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45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90</a:t>
            </a:r>
            <a:r>
              <a:rPr lang="zh-CN" altLang="en-US" sz="2000" dirty="0"/>
              <a:t>度；最上面</a:t>
            </a:r>
            <a:r>
              <a:rPr lang="en-US" altLang="zh-CN" sz="2000" dirty="0"/>
              <a:t>1</a:t>
            </a:r>
            <a:r>
              <a:rPr lang="zh-CN" altLang="en-US" sz="2000" dirty="0"/>
              <a:t>层，单波束，</a:t>
            </a:r>
            <a:r>
              <a:rPr lang="en-US" altLang="zh-CN" sz="2000" dirty="0"/>
              <a:t>3dB</a:t>
            </a:r>
            <a:r>
              <a:rPr lang="zh-CN" altLang="en-US" sz="2000" dirty="0"/>
              <a:t>角度为</a:t>
            </a:r>
            <a:r>
              <a:rPr lang="en-US" altLang="zh-CN" sz="2000" dirty="0"/>
              <a:t>65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65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83247E-98A3-86DD-45E2-613FCB78FB8E}"/>
              </a:ext>
            </a:extLst>
          </p:cNvPr>
          <p:cNvSpPr txBox="1"/>
          <p:nvPr/>
        </p:nvSpPr>
        <p:spPr>
          <a:xfrm>
            <a:off x="1835888" y="4961293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干扰小区天线乘上衰减因子：线性值</a:t>
            </a:r>
            <a:r>
              <a:rPr lang="en-US" altLang="zh-CN" sz="2000" dirty="0"/>
              <a:t>0.1</a:t>
            </a:r>
            <a:r>
              <a:rPr lang="zh-CN" altLang="en-US" sz="2000" dirty="0"/>
              <a:t>，分贝值</a:t>
            </a:r>
            <a:r>
              <a:rPr lang="en-US" altLang="zh-CN" sz="2000" dirty="0"/>
              <a:t>-10dB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5BF8E-7B47-FE12-376B-C2CE126AE204}"/>
              </a:ext>
            </a:extLst>
          </p:cNvPr>
          <p:cNvSpPr txBox="1"/>
          <p:nvPr/>
        </p:nvSpPr>
        <p:spPr>
          <a:xfrm>
            <a:off x="1835888" y="5361403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</p:spTree>
    <p:extLst>
      <p:ext uri="{BB962C8B-B14F-4D97-AF65-F5344CB8AC3E}">
        <p14:creationId xmlns:p14="http://schemas.microsoft.com/office/powerpoint/2010/main" val="472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2574BB-C15F-4ECB-C8A3-F023AB32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72" y="1448866"/>
            <a:ext cx="5334274" cy="44706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6CC189-508F-3856-70DB-B9529E67D475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A7AD71-103E-82C6-262C-8774833BAACB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3C87A7-96E0-91B0-66D5-C1349007F562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与基站之间的垂直角和水平角来判断归属扇区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209A5B-7DCF-7B24-5DA0-E46423C9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4" y="1842948"/>
            <a:ext cx="4934204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CF558D-65C7-8F8D-C278-2494BBBC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1" y="1473099"/>
            <a:ext cx="10255777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FC22C8-EA4A-7039-3A52-19484589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89" y="1330578"/>
            <a:ext cx="5334274" cy="44896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6CCC207-CDE8-091B-6806-83CAE93B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20" y="1635393"/>
            <a:ext cx="5080261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BDAF9B-50FF-FFB5-B618-4CCAA8FA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2" y="1504851"/>
            <a:ext cx="10243076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E39C66-551F-053D-60E4-BEE1E59E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35" y="1307099"/>
            <a:ext cx="5334274" cy="4470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B13950-26A3-5355-BA14-BC402CB0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88" y="1767859"/>
            <a:ext cx="4934204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B589B6-0A7E-7598-6061-FC8BF2D9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05" y="1450873"/>
            <a:ext cx="10509790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387</Words>
  <Application>Microsoft Office PowerPoint</Application>
  <PresentationFormat>宽屏</PresentationFormat>
  <Paragraphs>26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66</cp:revision>
  <dcterms:created xsi:type="dcterms:W3CDTF">2024-07-23T08:34:03Z</dcterms:created>
  <dcterms:modified xsi:type="dcterms:W3CDTF">2024-08-28T14:26:33Z</dcterms:modified>
</cp:coreProperties>
</file>