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81" r:id="rId4"/>
    <p:sldId id="274" r:id="rId5"/>
    <p:sldId id="267" r:id="rId6"/>
    <p:sldId id="279" r:id="rId7"/>
    <p:sldId id="269" r:id="rId8"/>
    <p:sldId id="278" r:id="rId9"/>
    <p:sldId id="270" r:id="rId10"/>
    <p:sldId id="282" r:id="rId11"/>
    <p:sldId id="271" r:id="rId12"/>
    <p:sldId id="276" r:id="rId13"/>
    <p:sldId id="268" r:id="rId14"/>
    <p:sldId id="275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394060D-30F7-6D55-45FF-FBC91CF1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1533427"/>
            <a:ext cx="10141471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DBE98B-89BA-8D13-BB74-7C2C6551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53" y="1336601"/>
            <a:ext cx="5334000" cy="4000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7DE7E7-F11E-224E-1CB0-11FF6042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07" y="133660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938432-0F22-9F2C-10F6-E55CB364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7" y="1539778"/>
            <a:ext cx="10420886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9C818-2906-D675-A8D6-35097D80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37" y="1428750"/>
            <a:ext cx="5334000" cy="4000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74A7D0-EC03-F1EF-7631-F67C6E29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77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5EC847-D956-E584-6687-BEBD0B4E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0" y="1517552"/>
            <a:ext cx="10097019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E7109-887D-437B-1E64-03A5EF0A661A}"/>
              </a:ext>
            </a:extLst>
          </p:cNvPr>
          <p:cNvSpPr txBox="1"/>
          <p:nvPr/>
        </p:nvSpPr>
        <p:spPr>
          <a:xfrm>
            <a:off x="1516912" y="800986"/>
            <a:ext cx="119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总结：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9F16C-9EF8-CE8F-9FD9-5B41927608CB}"/>
              </a:ext>
            </a:extLst>
          </p:cNvPr>
          <p:cNvSpPr txBox="1"/>
          <p:nvPr/>
        </p:nvSpPr>
        <p:spPr>
          <a:xfrm>
            <a:off x="2144232" y="1594884"/>
            <a:ext cx="7903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UAV</a:t>
            </a:r>
            <a:r>
              <a:rPr lang="zh-CN" altLang="en-US" sz="2000" dirty="0"/>
              <a:t>飞行半径较小时（</a:t>
            </a:r>
            <a:r>
              <a:rPr lang="en-US" altLang="zh-CN" sz="2000" dirty="0"/>
              <a:t>100m, 300m</a:t>
            </a:r>
            <a:r>
              <a:rPr lang="zh-CN" altLang="en-US" sz="2000" dirty="0"/>
              <a:t>），判断</a:t>
            </a:r>
            <a:r>
              <a:rPr lang="en-US" altLang="zh-CN" sz="2000" dirty="0"/>
              <a:t>UAV</a:t>
            </a:r>
            <a:r>
              <a:rPr lang="zh-CN" altLang="en-US" sz="2000" dirty="0"/>
              <a:t>所属小区的</a:t>
            </a:r>
            <a:r>
              <a:rPr lang="en-US" altLang="zh-CN" sz="2000" dirty="0"/>
              <a:t>PCI</a:t>
            </a:r>
            <a:r>
              <a:rPr lang="zh-CN" altLang="en-US" sz="2000" dirty="0"/>
              <a:t>误差较大，进而</a:t>
            </a:r>
            <a:r>
              <a:rPr lang="en-US" altLang="zh-CN" sz="2000" dirty="0"/>
              <a:t>SINR</a:t>
            </a:r>
            <a:r>
              <a:rPr lang="zh-CN" altLang="en-US" sz="2000" dirty="0"/>
              <a:t>干扰预测误差较大；在</a:t>
            </a:r>
            <a:r>
              <a:rPr lang="en-US" altLang="zh-CN" sz="2000" dirty="0"/>
              <a:t>UAV</a:t>
            </a:r>
            <a:r>
              <a:rPr lang="zh-CN" altLang="en-US" sz="2000" dirty="0"/>
              <a:t>飞行半径较大时（</a:t>
            </a:r>
            <a:r>
              <a:rPr lang="en-US" altLang="zh-CN" sz="2000" dirty="0"/>
              <a:t>500m, 800m, 1200m</a:t>
            </a:r>
            <a:r>
              <a:rPr lang="zh-CN" altLang="en-US" sz="2000" dirty="0"/>
              <a:t>），判断</a:t>
            </a:r>
            <a:r>
              <a:rPr lang="en-US" altLang="zh-CN" sz="2000" dirty="0"/>
              <a:t>UAV</a:t>
            </a:r>
            <a:r>
              <a:rPr lang="zh-CN" altLang="en-US" sz="2000" dirty="0"/>
              <a:t>所属小区的</a:t>
            </a:r>
            <a:r>
              <a:rPr lang="en-US" altLang="zh-CN" sz="2000" dirty="0"/>
              <a:t>PCI</a:t>
            </a:r>
            <a:r>
              <a:rPr lang="zh-CN" altLang="en-US" sz="2000" dirty="0"/>
              <a:t>误差较小，进而</a:t>
            </a:r>
            <a:r>
              <a:rPr lang="en-US" altLang="zh-CN" sz="2000" dirty="0"/>
              <a:t>SINR</a:t>
            </a:r>
            <a:r>
              <a:rPr lang="zh-CN" altLang="en-US" sz="2000" dirty="0"/>
              <a:t>干扰预测误差较小；仿真预测</a:t>
            </a:r>
            <a:r>
              <a:rPr lang="en-US" altLang="zh-CN" sz="2000" dirty="0"/>
              <a:t>PCI</a:t>
            </a:r>
            <a:r>
              <a:rPr lang="zh-CN" altLang="en-US" sz="2000" dirty="0"/>
              <a:t>的变化次数大大减少，这是由于引入了</a:t>
            </a:r>
            <a:r>
              <a:rPr lang="en-US" altLang="zh-CN" sz="2000" dirty="0"/>
              <a:t>3dB</a:t>
            </a:r>
            <a:r>
              <a:rPr lang="zh-CN" altLang="en-US" sz="2000" dirty="0"/>
              <a:t>切换管理的作用。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96B835-FEEB-0C8D-FB38-AF59AE3DF45E}"/>
              </a:ext>
            </a:extLst>
          </p:cNvPr>
          <p:cNvSpPr txBox="1"/>
          <p:nvPr/>
        </p:nvSpPr>
        <p:spPr>
          <a:xfrm>
            <a:off x="2115879" y="3351634"/>
            <a:ext cx="79035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半径为100m、300m时，按照论文方法计算干扰PL会出现复数，原因是cos(alpha)/n</a:t>
            </a:r>
            <a:r>
              <a:rPr lang="en-US" altLang="zh-CN" sz="2000" dirty="0"/>
              <a:t>_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会导致负数出现，进而log之后得到复数。</a:t>
            </a:r>
            <a:endParaRPr lang="en-US" altLang="zh-CN" sz="2000" dirty="0"/>
          </a:p>
          <a:p>
            <a:r>
              <a:rPr lang="zh-CN" altLang="en-US" sz="2000" dirty="0"/>
              <a:t>解决方法：由于角度覆盖问题，说明该小区到</a:t>
            </a:r>
            <a:r>
              <a:rPr lang="en-US" altLang="zh-CN" sz="2000" dirty="0"/>
              <a:t>UAV</a:t>
            </a:r>
            <a:r>
              <a:rPr lang="zh-CN" altLang="en-US" sz="2000" dirty="0"/>
              <a:t>天线覆盖不到，令该条路损值置为Inf，干扰变为0</a:t>
            </a:r>
          </a:p>
        </p:txBody>
      </p:sp>
    </p:spTree>
    <p:extLst>
      <p:ext uri="{BB962C8B-B14F-4D97-AF65-F5344CB8AC3E}">
        <p14:creationId xmlns:p14="http://schemas.microsoft.com/office/powerpoint/2010/main" val="58572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C2969-605A-6E06-C142-879D4CA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" y="1409596"/>
            <a:ext cx="5270771" cy="4038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8A6A-B78E-51AE-3159-5F94E7F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09596"/>
            <a:ext cx="5258070" cy="3949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200893"/>
                  </p:ext>
                </p:extLst>
              </p:nvPr>
            </p:nvGraphicFramePr>
            <p:xfrm>
              <a:off x="2336799" y="1186318"/>
              <a:ext cx="4212857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PL=28+22log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d+20log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95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252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200893"/>
                  </p:ext>
                </p:extLst>
              </p:nvPr>
            </p:nvGraphicFramePr>
            <p:xfrm>
              <a:off x="2336799" y="1186318"/>
              <a:ext cx="4212857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323" t="-206557" r="-79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95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2525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9A008A-29CA-E012-4B8D-97482AF7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73133"/>
              </p:ext>
            </p:extLst>
          </p:nvPr>
        </p:nvGraphicFramePr>
        <p:xfrm>
          <a:off x="1954028" y="3362448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4653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更新说明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3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增加了移动性</a:t>
                      </a:r>
                      <a:r>
                        <a:rPr lang="en-US" altLang="zh-CN" dirty="0"/>
                        <a:t>3dB</a:t>
                      </a:r>
                      <a:r>
                        <a:rPr lang="zh-CN" altLang="en-US" dirty="0"/>
                        <a:t>切换管理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6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调整了画图坐标轴范围，对齐了仿真和现网图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更改计算</a:t>
                      </a:r>
                      <a:r>
                        <a:rPr lang="en-US" altLang="zh-CN" dirty="0"/>
                        <a:t>PL</a:t>
                      </a:r>
                      <a:r>
                        <a:rPr lang="zh-CN" altLang="en-US" dirty="0"/>
                        <a:t>方法，按照论文中所提公式计算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只采用覆盖范围为水平</a:t>
                      </a:r>
                      <a:r>
                        <a:rPr lang="en-US" altLang="zh-CN" dirty="0"/>
                        <a:t>120°</a:t>
                      </a:r>
                      <a:r>
                        <a:rPr lang="zh-CN" altLang="en-US" dirty="0"/>
                        <a:t>，垂直</a:t>
                      </a:r>
                      <a:r>
                        <a:rPr lang="en-US" altLang="zh-CN" dirty="0"/>
                        <a:t>24°</a:t>
                      </a:r>
                      <a:r>
                        <a:rPr lang="zh-CN" altLang="en-US" dirty="0"/>
                        <a:t>的天线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7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调整衰减因子为</a:t>
                      </a:r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与高度相关的因子添加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8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</a:t>
            </a:r>
            <a:r>
              <a:rPr lang="en-US" altLang="zh-CN" sz="2400" b="1" dirty="0"/>
              <a:t>Ⅱ</a:t>
            </a:r>
            <a:r>
              <a:rPr lang="zh-CN" altLang="en-US" sz="2400" b="1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835888" y="4647124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干扰小区天线乘上衰减因子：线性值</a:t>
            </a:r>
            <a:r>
              <a:rPr lang="en-US" altLang="zh-CN" sz="2000" dirty="0"/>
              <a:t>0.1</a:t>
            </a:r>
            <a:r>
              <a:rPr lang="zh-CN" altLang="en-US" sz="2000" dirty="0"/>
              <a:t>，分贝值</a:t>
            </a:r>
            <a:r>
              <a:rPr lang="en-US" altLang="zh-CN" sz="2000" dirty="0"/>
              <a:t>-10dB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047234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39567-C81B-9FAC-6026-756DBCDB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89" y="1556340"/>
            <a:ext cx="5334000" cy="400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5EF5C5-087D-3CEE-BCC7-F7CCFB5E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91" y="15563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32C781-C564-18F1-7CD6-72E433F2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0" y="1504851"/>
            <a:ext cx="10306580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7A118C-946D-8B53-6783-0A0B19B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46" y="1502242"/>
            <a:ext cx="5334000" cy="4000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B35569-5DE1-2772-AB30-7F59FFB6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0" y="150224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52B5A2-6244-AB3E-A01A-F8FE45D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1" y="1482625"/>
            <a:ext cx="10268478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0FC04-C32E-1002-EE1F-4CF1055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7" y="1272806"/>
            <a:ext cx="5334000" cy="4000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6DECAE-70D0-C5BA-8D66-AFE8571B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37" y="127280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354</Words>
  <Application>Microsoft Office PowerPoint</Application>
  <PresentationFormat>宽屏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Menlo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88</cp:revision>
  <dcterms:created xsi:type="dcterms:W3CDTF">2024-07-23T08:34:03Z</dcterms:created>
  <dcterms:modified xsi:type="dcterms:W3CDTF">2024-09-03T14:22:00Z</dcterms:modified>
</cp:coreProperties>
</file>