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sldIdLst>
    <p:sldId id="273" r:id="rId3"/>
    <p:sldId id="274" r:id="rId4"/>
    <p:sldId id="275" r:id="rId5"/>
    <p:sldId id="276" r:id="rId6"/>
    <p:sldId id="277" r:id="rId7"/>
    <p:sldId id="278" r:id="rId8"/>
    <p:sldId id="280" r:id="rId9"/>
    <p:sldId id="279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9" r:id="rId18"/>
    <p:sldId id="288" r:id="rId19"/>
    <p:sldId id="290" r:id="rId20"/>
    <p:sldId id="272" r:id="rId21"/>
    <p:sldId id="291" r:id="rId22"/>
    <p:sldId id="294" r:id="rId23"/>
    <p:sldId id="293" r:id="rId24"/>
    <p:sldId id="296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297" r:id="rId35"/>
    <p:sldId id="312" r:id="rId36"/>
    <p:sldId id="313" r:id="rId37"/>
    <p:sldId id="309" r:id="rId38"/>
    <p:sldId id="310" r:id="rId39"/>
    <p:sldId id="311" r:id="rId40"/>
    <p:sldId id="31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5639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44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42833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882830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6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2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827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85519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15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2D8D01-C8B5-408D-BE51-18C4016AF566}" type="datetimeFigureOut">
              <a:rPr lang="en-US">
                <a:solidFill>
                  <a:srgbClr val="3C3C3B"/>
                </a:solidFill>
              </a:rPr>
              <a:pPr/>
              <a:t>5/11/2017</a:t>
            </a:fld>
            <a:endParaRPr lang="en-US">
              <a:solidFill>
                <a:srgbClr val="3C3C3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3C3C3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94FB-CAA3-4C95-99B3-9DE61E328F6F}" type="slidenum">
              <a:rPr>
                <a:solidFill>
                  <a:srgbClr val="06418C"/>
                </a:solidFill>
              </a:rPr>
              <a:pPr/>
              <a:t>‹#›</a:t>
            </a:fld>
            <a:endParaRPr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053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156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5453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625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242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64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73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93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88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5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40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543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33490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22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2504427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85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73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2536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1966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802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2D8D01-C8B5-408D-BE51-18C4016AF566}" type="datetimeFigureOut">
              <a:rPr lang="en-US" smtClean="0">
                <a:solidFill>
                  <a:srgbClr val="3C3C3B"/>
                </a:solidFill>
              </a:rPr>
              <a:pPr/>
              <a:t>5/11/2017</a:t>
            </a:fld>
            <a:endParaRPr lang="en-US">
              <a:solidFill>
                <a:srgbClr val="3C3C3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3C3C3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94FB-CAA3-4C95-99B3-9DE61E328F6F}" type="slidenum">
              <a:rPr>
                <a:solidFill>
                  <a:srgbClr val="06418C"/>
                </a:solidFill>
              </a:rPr>
              <a:pPr/>
              <a:t>‹#›</a:t>
            </a:fld>
            <a:endParaRPr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62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954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12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08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24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09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4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2015 Renesas Electronics Corporation.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2015 Renesas Electronics Corporation.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5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8. RESOURCE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4211409"/>
          </a:xfrm>
        </p:spPr>
        <p:txBody>
          <a:bodyPr/>
          <a:lstStyle/>
          <a:p>
            <a:r>
              <a:rPr lang="en-US" sz="2000" dirty="0"/>
              <a:t> When and why resource management and control is necessary.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What </a:t>
            </a:r>
            <a:r>
              <a:rPr lang="en-US" sz="2000" dirty="0"/>
              <a:t>a critical section is.</a:t>
            </a:r>
          </a:p>
          <a:p>
            <a:r>
              <a:rPr lang="en-US" sz="2000" dirty="0" smtClean="0"/>
              <a:t> What </a:t>
            </a:r>
            <a:r>
              <a:rPr lang="en-US" sz="2000" dirty="0"/>
              <a:t>mutual exclusion means.</a:t>
            </a:r>
          </a:p>
          <a:p>
            <a:r>
              <a:rPr lang="en-US" sz="2000" dirty="0" smtClean="0"/>
              <a:t> What </a:t>
            </a:r>
            <a:r>
              <a:rPr lang="en-US" sz="2000" dirty="0"/>
              <a:t>it means to suspend the scheduler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How to use a </a:t>
            </a:r>
            <a:r>
              <a:rPr lang="en-US" sz="2000" dirty="0" err="1"/>
              <a:t>mutex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How to create and use a gatekeeper task.</a:t>
            </a:r>
          </a:p>
          <a:p>
            <a:pPr lvl="1"/>
            <a:r>
              <a:rPr lang="en-US" sz="2000" dirty="0" smtClean="0"/>
              <a:t> What </a:t>
            </a:r>
            <a:r>
              <a:rPr lang="en-US" sz="2000" dirty="0"/>
              <a:t>priority inversion is, and how priority inheritance can reduce (but not remove) </a:t>
            </a:r>
            <a:r>
              <a:rPr lang="en-US" sz="2000" dirty="0" smtClean="0"/>
              <a:t>its impact</a:t>
            </a:r>
            <a:r>
              <a:rPr lang="en-US" sz="2000" dirty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219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8. RESOURCE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04698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8.7 What </a:t>
            </a:r>
            <a:r>
              <a:rPr lang="en-US" sz="2000" b="1" dirty="0"/>
              <a:t>priority inversion is, and how priority inheritance can reduce (but not remove) </a:t>
            </a:r>
            <a:r>
              <a:rPr lang="en-US" sz="2000" b="1" dirty="0" smtClean="0"/>
              <a:t>its impact.</a:t>
            </a:r>
          </a:p>
          <a:p>
            <a:r>
              <a:rPr lang="en-US" sz="2000" dirty="0" smtClean="0"/>
              <a:t>Moreover, Priority inheritance is included by </a:t>
            </a:r>
            <a:r>
              <a:rPr lang="en-US" sz="2000" dirty="0" err="1" smtClean="0"/>
              <a:t>Mutexes</a:t>
            </a:r>
            <a:r>
              <a:rPr lang="en-US" sz="2000" dirty="0" smtClean="0"/>
              <a:t> which semaphores do not have</a:t>
            </a:r>
          </a:p>
          <a:p>
            <a:r>
              <a:rPr lang="en-US" sz="2000" dirty="0"/>
              <a:t>Priority inheritance works by temporarily raising the priority of the </a:t>
            </a:r>
            <a:r>
              <a:rPr lang="en-US" sz="2000" dirty="0" err="1"/>
              <a:t>mutex</a:t>
            </a:r>
            <a:r>
              <a:rPr lang="en-US" sz="2000" dirty="0"/>
              <a:t> holder to the priority </a:t>
            </a:r>
            <a:r>
              <a:rPr lang="en-US" sz="2000" dirty="0" smtClean="0"/>
              <a:t>of the </a:t>
            </a:r>
            <a:r>
              <a:rPr lang="en-US" sz="2000" dirty="0"/>
              <a:t>highest priority task that is attempting to obtain the same </a:t>
            </a:r>
            <a:r>
              <a:rPr lang="en-US" sz="2000" dirty="0" err="1"/>
              <a:t>mutex</a:t>
            </a: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438" y="4509154"/>
            <a:ext cx="5129393" cy="151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EVENT GROUPS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139321"/>
          </a:xfrm>
        </p:spPr>
        <p:txBody>
          <a:bodyPr/>
          <a:lstStyle/>
          <a:p>
            <a:r>
              <a:rPr lang="en-US" sz="2000" dirty="0"/>
              <a:t> Practical uses for event groups.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The </a:t>
            </a:r>
            <a:r>
              <a:rPr lang="en-US" sz="2000" dirty="0"/>
              <a:t>advantages and disadvantages of event groups relative to other </a:t>
            </a:r>
            <a:r>
              <a:rPr lang="en-US" sz="2000" dirty="0" err="1" smtClean="0"/>
              <a:t>FreeRTOS</a:t>
            </a:r>
            <a:r>
              <a:rPr lang="en-US" sz="2000" dirty="0"/>
              <a:t> </a:t>
            </a:r>
            <a:r>
              <a:rPr lang="en-US" sz="2000" dirty="0" smtClean="0"/>
              <a:t>features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How to set bits in an event group.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How to wait in the Blocked state for bits to become set in an event group.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How to use an event group to synchronize a set of tasks.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522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EVENT GROUPS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7765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9.1 </a:t>
            </a:r>
            <a:r>
              <a:rPr lang="en-US" sz="2000" b="1" dirty="0"/>
              <a:t>Practical uses for event groups</a:t>
            </a:r>
            <a:r>
              <a:rPr lang="en-US" sz="2000" b="1" dirty="0" smtClean="0"/>
              <a:t>.</a:t>
            </a:r>
          </a:p>
          <a:p>
            <a:r>
              <a:rPr lang="en-US" sz="2000" dirty="0" smtClean="0"/>
              <a:t>event </a:t>
            </a:r>
            <a:r>
              <a:rPr lang="en-US" sz="2000" dirty="0"/>
              <a:t>group can be used to simultaneously simplify a design, and minimize </a:t>
            </a:r>
            <a:r>
              <a:rPr lang="en-US" sz="2000" dirty="0" smtClean="0"/>
              <a:t>resource usage</a:t>
            </a:r>
            <a:r>
              <a:rPr lang="en-US" sz="2000" dirty="0"/>
              <a:t>.</a:t>
            </a:r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a socket has been </a:t>
            </a:r>
            <a:r>
              <a:rPr lang="en-US" sz="2000" dirty="0" smtClean="0"/>
              <a:t>created, but </a:t>
            </a:r>
            <a:r>
              <a:rPr lang="en-US" sz="2000" dirty="0"/>
              <a:t>not yet bound to an address, then it can expect to receive a bind event, but would </a:t>
            </a:r>
            <a:r>
              <a:rPr lang="en-US" sz="2000" dirty="0" smtClean="0"/>
              <a:t>not expect </a:t>
            </a:r>
            <a:r>
              <a:rPr lang="en-US" sz="2000" dirty="0"/>
              <a:t>to receive a read event (it cannot read data if it does not have an address).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7412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EVENT GROUPS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521681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9.2 The </a:t>
            </a:r>
            <a:r>
              <a:rPr lang="en-US" sz="2000" b="1" dirty="0"/>
              <a:t>advantages and disadvantages of event groups relative to other </a:t>
            </a:r>
            <a:r>
              <a:rPr lang="en-US" sz="2000" b="1" dirty="0" err="1" smtClean="0"/>
              <a:t>FreeRTOS</a:t>
            </a:r>
            <a:r>
              <a:rPr lang="en-US" sz="2000" b="1" dirty="0"/>
              <a:t> </a:t>
            </a:r>
            <a:r>
              <a:rPr lang="en-US" sz="2000" b="1" dirty="0" smtClean="0"/>
              <a:t>features.</a:t>
            </a:r>
          </a:p>
          <a:p>
            <a:r>
              <a:rPr lang="en-US" sz="2000" dirty="0"/>
              <a:t>Event groups allow a task to wait in the Blocked state for a combination of one of more events to occur.</a:t>
            </a:r>
          </a:p>
          <a:p>
            <a:r>
              <a:rPr lang="en-US" sz="2000" dirty="0"/>
              <a:t>Event groups unblock all the tasks that were waiting for the same event, or combination of events, when the event occurs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They can </a:t>
            </a:r>
            <a:r>
              <a:rPr lang="en-US" sz="2000" dirty="0"/>
              <a:t>useful for synchronizing multiple tasks</a:t>
            </a:r>
            <a:r>
              <a:rPr lang="en-US" sz="2000" dirty="0" smtClean="0"/>
              <a:t>,</a:t>
            </a:r>
          </a:p>
          <a:p>
            <a:r>
              <a:rPr lang="en-US" sz="2000" dirty="0"/>
              <a:t> Event groups also provide the opportunity to reduce the RAM used by an application, as </a:t>
            </a:r>
            <a:r>
              <a:rPr lang="en-US" sz="2000" dirty="0" smtClean="0"/>
              <a:t>often it </a:t>
            </a:r>
            <a:r>
              <a:rPr lang="en-US" sz="2000" dirty="0"/>
              <a:t>is possible to replace many binary semaphores with a single event group.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48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EVENT GROUPS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424731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9.3 How </a:t>
            </a:r>
            <a:r>
              <a:rPr lang="en-US" sz="2000" b="1" dirty="0"/>
              <a:t>to set bits in an event group.</a:t>
            </a:r>
          </a:p>
          <a:p>
            <a:r>
              <a:rPr lang="en-US" sz="2000" dirty="0" smtClean="0"/>
              <a:t> If </a:t>
            </a:r>
            <a:r>
              <a:rPr lang="en-US" sz="2000" dirty="0"/>
              <a:t>configUSE_16_BIT_TICKS is 1, then each event group contains 8 usable event bits.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configUSE_16_BIT_TICKS is 0, then each event group contains 24 usable event bits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First we need to Set Event Flag which include bits we want to set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err="1"/>
              <a:t>ORing</a:t>
            </a:r>
            <a:r>
              <a:rPr lang="en-US" sz="2000" dirty="0"/>
              <a:t> the event group’s existing value with the </a:t>
            </a:r>
            <a:r>
              <a:rPr lang="en-US" sz="2000" dirty="0" smtClean="0"/>
              <a:t>value passed </a:t>
            </a:r>
            <a:r>
              <a:rPr lang="en-US" sz="2000" dirty="0"/>
              <a:t>in </a:t>
            </a:r>
            <a:r>
              <a:rPr lang="en-US" sz="2000" dirty="0" err="1"/>
              <a:t>uxBitsToSet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xEventGroupSetBitsFromISR</a:t>
            </a:r>
            <a:r>
              <a:rPr lang="en-US" sz="2000" dirty="0" smtClean="0"/>
              <a:t>() </a:t>
            </a:r>
            <a:r>
              <a:rPr lang="en-US" sz="2000" dirty="0"/>
              <a:t>is the interrupt safe version of </a:t>
            </a:r>
            <a:r>
              <a:rPr lang="en-US" sz="2000" dirty="0" err="1"/>
              <a:t>xEventGroupSetBits</a:t>
            </a:r>
            <a:r>
              <a:rPr lang="en-US" sz="2000" dirty="0"/>
              <a:t>().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724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EVENT GROUPS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475514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9.4  </a:t>
            </a:r>
            <a:r>
              <a:rPr lang="en-US" sz="2000" b="1" dirty="0"/>
              <a:t>How to wait in the Blocked state for bits to become set in an event group.</a:t>
            </a:r>
          </a:p>
          <a:p>
            <a:r>
              <a:rPr lang="en-US" sz="2000" dirty="0" smtClean="0"/>
              <a:t> We wait by using </a:t>
            </a:r>
            <a:r>
              <a:rPr lang="en-US" sz="2000" dirty="0"/>
              <a:t>The </a:t>
            </a:r>
            <a:r>
              <a:rPr lang="en-US" sz="2000" dirty="0" err="1"/>
              <a:t>xEventGroupWaitBits</a:t>
            </a:r>
            <a:r>
              <a:rPr lang="en-US" sz="2000" dirty="0"/>
              <a:t>() </a:t>
            </a:r>
            <a:r>
              <a:rPr lang="en-US" sz="2000" dirty="0" smtClean="0"/>
              <a:t>API (</a:t>
            </a:r>
            <a:r>
              <a:rPr lang="en-US" sz="2000" dirty="0"/>
              <a:t>function allows a task to read the value of an event group, </a:t>
            </a:r>
            <a:r>
              <a:rPr lang="en-US" sz="2000" dirty="0" smtClean="0"/>
              <a:t>and optionally </a:t>
            </a:r>
            <a:r>
              <a:rPr lang="en-US" sz="2000" dirty="0"/>
              <a:t>wait in the Blocked state for one or more event bits in the event group to </a:t>
            </a:r>
            <a:r>
              <a:rPr lang="en-US" sz="2000" dirty="0" smtClean="0"/>
              <a:t>become set</a:t>
            </a:r>
            <a:r>
              <a:rPr lang="en-US" sz="2000" dirty="0"/>
              <a:t>, if the event bits are not already set</a:t>
            </a:r>
            <a:r>
              <a:rPr lang="en-US" sz="2000" dirty="0" smtClean="0"/>
              <a:t>.)</a:t>
            </a:r>
            <a:endParaRPr lang="en-US" sz="2000" dirty="0"/>
          </a:p>
          <a:p>
            <a:r>
              <a:rPr lang="en-US" sz="2000" dirty="0" err="1" smtClean="0"/>
              <a:t>uxBitsToWaitFor</a:t>
            </a:r>
            <a:r>
              <a:rPr lang="en-US" sz="2000" dirty="0" smtClean="0"/>
              <a:t> </a:t>
            </a:r>
            <a:r>
              <a:rPr lang="en-US" sz="2000" dirty="0"/>
              <a:t>specifies </a:t>
            </a:r>
            <a:r>
              <a:rPr lang="en-US" sz="2000" dirty="0" smtClean="0"/>
              <a:t>which is a mask to set bits</a:t>
            </a:r>
            <a:endParaRPr lang="en-US" sz="2000" dirty="0"/>
          </a:p>
          <a:p>
            <a:r>
              <a:rPr lang="en-US" sz="2000" dirty="0" err="1" smtClean="0"/>
              <a:t>xWaitForAllBits</a:t>
            </a:r>
            <a:r>
              <a:rPr lang="en-US" sz="2000" dirty="0" smtClean="0"/>
              <a:t> </a:t>
            </a:r>
            <a:r>
              <a:rPr lang="en-US" sz="2000" dirty="0"/>
              <a:t>specifies whether to use a bitwise OR test, or a bitwise AND </a:t>
            </a:r>
            <a:r>
              <a:rPr lang="en-US" sz="2000" dirty="0" smtClean="0"/>
              <a:t>test if </a:t>
            </a:r>
            <a:r>
              <a:rPr lang="en-US" sz="2000" dirty="0" err="1" smtClean="0"/>
              <a:t>pdFALSE</a:t>
            </a:r>
            <a:r>
              <a:rPr lang="en-US" sz="2000" dirty="0" smtClean="0"/>
              <a:t> -&gt; state change </a:t>
            </a:r>
            <a:r>
              <a:rPr lang="en-US" sz="2000" dirty="0"/>
              <a:t>to wait for its unblock </a:t>
            </a:r>
            <a:r>
              <a:rPr lang="en-US" sz="2000" dirty="0" smtClean="0"/>
              <a:t>condition when ANY bits  of </a:t>
            </a:r>
            <a:r>
              <a:rPr lang="en-US" sz="2000" dirty="0" err="1" smtClean="0"/>
              <a:t>uxBitsToWaitFor</a:t>
            </a:r>
            <a:r>
              <a:rPr lang="en-US" sz="2000" dirty="0" smtClean="0"/>
              <a:t> </a:t>
            </a:r>
            <a:r>
              <a:rPr lang="en-US" sz="2000" dirty="0"/>
              <a:t>become </a:t>
            </a:r>
            <a:r>
              <a:rPr lang="en-US" sz="2000" dirty="0" smtClean="0"/>
              <a:t>set. If </a:t>
            </a:r>
            <a:r>
              <a:rPr lang="en-US" sz="2000" dirty="0" err="1" smtClean="0"/>
              <a:t>pdTURE</a:t>
            </a:r>
            <a:r>
              <a:rPr lang="en-US" sz="2000" dirty="0" smtClean="0"/>
              <a:t> -&gt; </a:t>
            </a:r>
            <a:r>
              <a:rPr lang="en-US" sz="2000" dirty="0"/>
              <a:t>state change to wait for its unblock condition when </a:t>
            </a:r>
            <a:r>
              <a:rPr lang="en-US" sz="2000" dirty="0" smtClean="0"/>
              <a:t>ALL </a:t>
            </a:r>
            <a:r>
              <a:rPr lang="en-US" sz="2000" dirty="0"/>
              <a:t>bits  of </a:t>
            </a:r>
            <a:r>
              <a:rPr lang="en-US" sz="2000" dirty="0" err="1"/>
              <a:t>uxBitsToWaitFor</a:t>
            </a:r>
            <a:r>
              <a:rPr lang="en-US" sz="2000" dirty="0"/>
              <a:t> become set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4853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EVENT GROUPS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64715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9.4  </a:t>
            </a:r>
            <a:r>
              <a:rPr lang="en-US" sz="2000" b="1" dirty="0"/>
              <a:t>How to wait in the Blocked state for bits to become set in an event group.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xClearOnExit</a:t>
            </a:r>
            <a:r>
              <a:rPr lang="en-US" sz="2000" dirty="0" smtClean="0"/>
              <a:t> is set to </a:t>
            </a:r>
            <a:r>
              <a:rPr lang="en-US" sz="2000" dirty="0" err="1" smtClean="0"/>
              <a:t>pdTRUE</a:t>
            </a:r>
            <a:r>
              <a:rPr lang="en-US" sz="2000" dirty="0" smtClean="0"/>
              <a:t> -&gt; </a:t>
            </a:r>
            <a:r>
              <a:rPr lang="en-US" sz="2000" dirty="0" err="1" smtClean="0"/>
              <a:t>uxBitsToWaitFor</a:t>
            </a:r>
            <a:r>
              <a:rPr lang="en-US" sz="2000" dirty="0" smtClean="0"/>
              <a:t> cleared 0 before calling task exits </a:t>
            </a:r>
            <a:r>
              <a:rPr lang="en-US" sz="2000" dirty="0" err="1"/>
              <a:t>xEventGroupWaitBits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 </a:t>
            </a:r>
            <a:r>
              <a:rPr lang="en-US" sz="2000" dirty="0" err="1"/>
              <a:t>xClearOnExit</a:t>
            </a:r>
            <a:r>
              <a:rPr lang="en-US" sz="2000" dirty="0"/>
              <a:t> is set to </a:t>
            </a:r>
            <a:r>
              <a:rPr lang="en-US" sz="2000" dirty="0" err="1" smtClean="0"/>
              <a:t>pdFAIL</a:t>
            </a:r>
            <a:r>
              <a:rPr lang="en-US" sz="2000" dirty="0" smtClean="0"/>
              <a:t> </a:t>
            </a:r>
            <a:r>
              <a:rPr lang="en-US" sz="2000" dirty="0"/>
              <a:t>-&gt; </a:t>
            </a:r>
            <a:r>
              <a:rPr lang="en-US" sz="2000" dirty="0" smtClean="0"/>
              <a:t>State of event bits in the event group are not Modified in </a:t>
            </a:r>
            <a:r>
              <a:rPr lang="en-US" sz="2000" dirty="0" err="1"/>
              <a:t>xEventGroupWaitBits</a:t>
            </a:r>
            <a:r>
              <a:rPr lang="en-US" sz="2000" dirty="0"/>
              <a:t>() </a:t>
            </a:r>
            <a:r>
              <a:rPr lang="en-US" sz="2000" dirty="0" smtClean="0"/>
              <a:t>API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the </a:t>
            </a:r>
            <a:r>
              <a:rPr lang="en-US" sz="2000" dirty="0" err="1"/>
              <a:t>xTicksToWait</a:t>
            </a:r>
            <a:r>
              <a:rPr lang="en-US" sz="2000" dirty="0"/>
              <a:t> parameter </a:t>
            </a:r>
            <a:r>
              <a:rPr lang="en-US" sz="2000" dirty="0" smtClean="0"/>
              <a:t>expires so state will change to wait for its unblock condition regardless of </a:t>
            </a:r>
            <a:r>
              <a:rPr lang="en-US" sz="2000" dirty="0" err="1" smtClean="0"/>
              <a:t>xWaitForAllBits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756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EVENT GROUPS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87798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9.5 How </a:t>
            </a:r>
            <a:r>
              <a:rPr lang="en-US" sz="2000" b="1" dirty="0"/>
              <a:t>to use an event group to synchronize a set of tasks</a:t>
            </a:r>
            <a:r>
              <a:rPr lang="en-US" sz="2000" b="1" dirty="0" smtClean="0"/>
              <a:t>.</a:t>
            </a:r>
          </a:p>
          <a:p>
            <a:r>
              <a:rPr lang="en-US" sz="2000" dirty="0" smtClean="0"/>
              <a:t>Each </a:t>
            </a:r>
            <a:r>
              <a:rPr lang="en-US" sz="2000" dirty="0"/>
              <a:t>task that must participate in the synchronization is assigned a unique event </a:t>
            </a:r>
            <a:r>
              <a:rPr lang="en-US" sz="2000" dirty="0" smtClean="0"/>
              <a:t>bit within </a:t>
            </a:r>
            <a:r>
              <a:rPr lang="en-US" sz="2000" dirty="0"/>
              <a:t>the event group.</a:t>
            </a:r>
          </a:p>
          <a:p>
            <a:r>
              <a:rPr lang="en-US" sz="2000" dirty="0" smtClean="0"/>
              <a:t>Each </a:t>
            </a:r>
            <a:r>
              <a:rPr lang="en-US" sz="2000" dirty="0"/>
              <a:t>task sets its own event bit when it reaches the synchronization point.</a:t>
            </a:r>
          </a:p>
          <a:p>
            <a:r>
              <a:rPr lang="en-US" sz="2000" dirty="0" smtClean="0"/>
              <a:t>Having </a:t>
            </a:r>
            <a:r>
              <a:rPr lang="en-US" sz="2000" dirty="0"/>
              <a:t>set its own event bit, each task blocks on the event group to wait for the </a:t>
            </a:r>
            <a:r>
              <a:rPr lang="en-US" sz="2000" dirty="0" smtClean="0"/>
              <a:t>event bits </a:t>
            </a:r>
            <a:r>
              <a:rPr lang="en-US" sz="2000" dirty="0"/>
              <a:t>that represent all the other synchronizing tasks to also become set</a:t>
            </a:r>
            <a:r>
              <a:rPr lang="en-US" sz="2000" dirty="0" smtClean="0"/>
              <a:t>..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6277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EVENT GROUPS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410881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9.5 How </a:t>
            </a:r>
            <a:r>
              <a:rPr lang="en-US" sz="2000" b="1" dirty="0"/>
              <a:t>to use an event group to synchronize a set of tasks</a:t>
            </a:r>
            <a:r>
              <a:rPr lang="en-US" sz="2000" b="1" dirty="0" smtClean="0"/>
              <a:t>.</a:t>
            </a:r>
          </a:p>
          <a:p>
            <a:r>
              <a:rPr lang="en-US" sz="2000" dirty="0" smtClean="0"/>
              <a:t>By </a:t>
            </a:r>
            <a:r>
              <a:rPr lang="en-US" sz="2000" dirty="0"/>
              <a:t>using </a:t>
            </a:r>
            <a:r>
              <a:rPr lang="en-US" sz="2000" dirty="0" err="1"/>
              <a:t>SocketTxTask</a:t>
            </a:r>
            <a:r>
              <a:rPr lang="en-US" sz="2000" dirty="0"/>
              <a:t> and </a:t>
            </a:r>
            <a:r>
              <a:rPr lang="en-US" sz="2000" dirty="0" err="1" smtClean="0"/>
              <a:t>SocketRxTask</a:t>
            </a:r>
            <a:endParaRPr lang="en-US" sz="2000" dirty="0" smtClean="0"/>
          </a:p>
          <a:p>
            <a:r>
              <a:rPr lang="en-US" sz="2000" dirty="0" smtClean="0"/>
              <a:t>Use </a:t>
            </a:r>
            <a:r>
              <a:rPr lang="en-US" sz="2000" dirty="0"/>
              <a:t>a queue to send the socket to the task that receives data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 err="1"/>
              <a:t>xEventGroupSetBits</a:t>
            </a:r>
            <a:r>
              <a:rPr lang="en-US" sz="2000" dirty="0"/>
              <a:t>() and </a:t>
            </a:r>
            <a:r>
              <a:rPr lang="en-US" sz="2000" dirty="0" err="1"/>
              <a:t>xEventGroupWaitBits</a:t>
            </a:r>
            <a:r>
              <a:rPr lang="en-US" sz="2000" dirty="0"/>
              <a:t>() API functions cannot be used in this scenario so in this specified recommended to use The </a:t>
            </a:r>
            <a:r>
              <a:rPr lang="en-US" sz="2000" dirty="0" err="1"/>
              <a:t>xEventGroupSync</a:t>
            </a:r>
            <a:r>
              <a:rPr lang="en-US" sz="2000" dirty="0"/>
              <a:t>() API Function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27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10.</a:t>
            </a:r>
            <a:r>
              <a:rPr lang="en-US" dirty="0"/>
              <a:t> Task Notifications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19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274405"/>
          </a:xfrm>
        </p:spPr>
        <p:txBody>
          <a:bodyPr/>
          <a:lstStyle/>
          <a:p>
            <a:r>
              <a:rPr lang="en-US" sz="2000" dirty="0" smtClean="0"/>
              <a:t> </a:t>
            </a:r>
            <a:r>
              <a:rPr lang="en-US" sz="2000" dirty="0"/>
              <a:t>A task’s notification state and notification value.</a:t>
            </a:r>
          </a:p>
          <a:p>
            <a:r>
              <a:rPr lang="en-US" sz="2000" dirty="0" smtClean="0"/>
              <a:t>How </a:t>
            </a:r>
            <a:r>
              <a:rPr lang="en-US" sz="2000" dirty="0"/>
              <a:t>and when a task notification can be used in place of a communication object, </a:t>
            </a:r>
            <a:r>
              <a:rPr lang="en-US" sz="2000" dirty="0" smtClean="0"/>
              <a:t>such as </a:t>
            </a:r>
            <a:r>
              <a:rPr lang="en-US" sz="2000" dirty="0"/>
              <a:t>a semaphore.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advantages of using a task notification in place of a communication object.</a:t>
            </a:r>
          </a:p>
        </p:txBody>
      </p:sp>
    </p:spTree>
    <p:extLst>
      <p:ext uri="{BB962C8B-B14F-4D97-AF65-F5344CB8AC3E}">
        <p14:creationId xmlns:p14="http://schemas.microsoft.com/office/powerpoint/2010/main" val="67307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8. RESOURCE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799999"/>
            <a:ext cx="9000000" cy="457048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8.1 When </a:t>
            </a:r>
            <a:r>
              <a:rPr lang="en-US" sz="2000" b="1" dirty="0"/>
              <a:t>and why resource management and control is necessary</a:t>
            </a:r>
            <a:r>
              <a:rPr lang="en-US" sz="2000" b="1" dirty="0" smtClean="0"/>
              <a:t>.</a:t>
            </a:r>
          </a:p>
          <a:p>
            <a:r>
              <a:rPr lang="en-US" sz="2000" dirty="0"/>
              <a:t>Accessing </a:t>
            </a:r>
            <a:r>
              <a:rPr lang="en-US" sz="2000" dirty="0" smtClean="0"/>
              <a:t>Peripherals</a:t>
            </a:r>
          </a:p>
          <a:p>
            <a:r>
              <a:rPr lang="en-US" sz="2000" dirty="0"/>
              <a:t>Read, Modify, Write </a:t>
            </a:r>
            <a:r>
              <a:rPr lang="en-US" sz="2000" dirty="0" smtClean="0"/>
              <a:t>Operations</a:t>
            </a:r>
          </a:p>
          <a:p>
            <a:r>
              <a:rPr lang="en-US" sz="2000" dirty="0"/>
              <a:t>Non-atomic Access to </a:t>
            </a:r>
            <a:r>
              <a:rPr lang="en-US" sz="2000" dirty="0" smtClean="0"/>
              <a:t>Variables</a:t>
            </a:r>
          </a:p>
          <a:p>
            <a:r>
              <a:rPr lang="en-US" sz="2000" dirty="0"/>
              <a:t>Function Reentrancy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417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10.</a:t>
            </a:r>
            <a:r>
              <a:rPr lang="en-US" dirty="0"/>
              <a:t> Task Notifications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20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507831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10.1 A </a:t>
            </a:r>
            <a:r>
              <a:rPr lang="en-US" sz="2000" b="1" dirty="0"/>
              <a:t>task’s notification state and notification value</a:t>
            </a:r>
            <a:r>
              <a:rPr lang="en-US" sz="2000" b="1" dirty="0" smtClean="0"/>
              <a:t>.</a:t>
            </a:r>
          </a:p>
          <a:p>
            <a:r>
              <a:rPr lang="en-US" sz="2000" dirty="0"/>
              <a:t> When </a:t>
            </a:r>
            <a:r>
              <a:rPr lang="en-US" sz="2000" dirty="0" err="1"/>
              <a:t>configUSE_TASK_NOTIFICATIONS</a:t>
            </a:r>
            <a:r>
              <a:rPr lang="en-US" sz="2000" dirty="0"/>
              <a:t> is set to 1, each task has a ‘Notification State</a:t>
            </a:r>
            <a:r>
              <a:rPr lang="en-US" sz="2000" dirty="0" smtClean="0"/>
              <a:t>’, which </a:t>
            </a:r>
            <a:r>
              <a:rPr lang="en-US" sz="2000" dirty="0"/>
              <a:t>can be either ‘Pending’ or ‘</a:t>
            </a:r>
            <a:r>
              <a:rPr lang="en-US" sz="2000" dirty="0" smtClean="0"/>
              <a:t>Not-Pending.</a:t>
            </a:r>
          </a:p>
          <a:p>
            <a:r>
              <a:rPr lang="en-US" sz="2000" dirty="0"/>
              <a:t> When a task receives a notification, its notification state is set to pending.</a:t>
            </a:r>
          </a:p>
          <a:p>
            <a:r>
              <a:rPr lang="en-US" sz="2000" dirty="0"/>
              <a:t>When a task reads its notification value, its notification state is set to not-pending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Notification Value is a variable which defined in 32-bit </a:t>
            </a:r>
            <a:r>
              <a:rPr lang="en-US" sz="2000" dirty="0" err="1" smtClean="0"/>
              <a:t>usigned</a:t>
            </a:r>
            <a:r>
              <a:rPr lang="en-US" sz="2000" dirty="0" smtClean="0"/>
              <a:t> integer.</a:t>
            </a:r>
          </a:p>
          <a:p>
            <a:r>
              <a:rPr lang="en-US" sz="2000" dirty="0"/>
              <a:t> Task notifications send data to a task by updating the receiving task’s notification value. A task’s notification value can only hold one value at a time.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1927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10.</a:t>
            </a:r>
            <a:r>
              <a:rPr lang="en-US" dirty="0"/>
              <a:t> Task Notifications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21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401648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10.2 </a:t>
            </a:r>
            <a:r>
              <a:rPr lang="en-US" sz="2000" b="1" dirty="0"/>
              <a:t>How and when a task notification can be used in place of a communication object, such as a semaphore</a:t>
            </a:r>
            <a:r>
              <a:rPr lang="en-US" sz="2000" b="1" dirty="0" smtClean="0"/>
              <a:t>.</a:t>
            </a:r>
          </a:p>
          <a:p>
            <a:r>
              <a:rPr lang="en-US" sz="2000" dirty="0"/>
              <a:t>  Because each communication object like ( queue, semaphore or event group) must be created before it can be used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Limitations </a:t>
            </a:r>
            <a:r>
              <a:rPr lang="en-US" sz="2000" dirty="0"/>
              <a:t>of Task Notifications: Task notifications can not be used in: Sending an event or data to an ISR, Enabling more than one receiving task, Buffering multiple data items, Broadcasting to more than one task, Waiting in the blocked state for a send to complete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077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10.</a:t>
            </a:r>
            <a:r>
              <a:rPr lang="en-US" dirty="0"/>
              <a:t> Task Notifications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22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7765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10.3 The </a:t>
            </a:r>
            <a:r>
              <a:rPr lang="en-US" sz="2000" b="1" dirty="0"/>
              <a:t>advantages of using a task notification in place of a communication object</a:t>
            </a:r>
            <a:r>
              <a:rPr lang="en-US" sz="2000" b="1" dirty="0" smtClean="0"/>
              <a:t>.</a:t>
            </a:r>
          </a:p>
          <a:p>
            <a:r>
              <a:rPr lang="en-US" sz="2000" dirty="0"/>
              <a:t> task notification are sent an event or data to a task is significantly faster and requires significantly less RAM than using a queue, semaphore or event group to perform an equivalent operation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952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11. </a:t>
            </a:r>
            <a:r>
              <a:rPr lang="en-US" dirty="0"/>
              <a:t>Developer Support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23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370153"/>
          </a:xfrm>
        </p:spPr>
        <p:txBody>
          <a:bodyPr/>
          <a:lstStyle/>
          <a:p>
            <a:r>
              <a:rPr lang="en-US" sz="2000" dirty="0" err="1" smtClean="0"/>
              <a:t>configASSERT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FreeRTOS</a:t>
            </a:r>
            <a:r>
              <a:rPr lang="en-US" sz="2000" dirty="0" smtClean="0"/>
              <a:t> + Trace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Debug Related Hook ( Callback ) Functions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Viewing Run-time and Task State information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Trace Hook Macros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42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11. </a:t>
            </a:r>
            <a:r>
              <a:rPr lang="en-US" dirty="0"/>
              <a:t>Developer Support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24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50865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11.1 </a:t>
            </a:r>
            <a:r>
              <a:rPr lang="en-US" sz="2000" b="1" dirty="0" err="1" smtClean="0"/>
              <a:t>configASSERT</a:t>
            </a:r>
            <a:r>
              <a:rPr lang="en-US" sz="2000" b="1" dirty="0" smtClean="0"/>
              <a:t>()</a:t>
            </a:r>
          </a:p>
          <a:p>
            <a:r>
              <a:rPr lang="en-US" sz="2000" dirty="0"/>
              <a:t> </a:t>
            </a:r>
            <a:r>
              <a:rPr lang="en-US" sz="2000" dirty="0"/>
              <a:t>The </a:t>
            </a:r>
            <a:r>
              <a:rPr lang="en-US" sz="2000" dirty="0" err="1"/>
              <a:t>FreeRTOS</a:t>
            </a:r>
            <a:r>
              <a:rPr lang="en-US" sz="2000" dirty="0"/>
              <a:t> source code does not call assert</a:t>
            </a:r>
            <a:r>
              <a:rPr lang="en-US" sz="2000" dirty="0" smtClean="0"/>
              <a:t>(),</a:t>
            </a:r>
          </a:p>
          <a:p>
            <a:r>
              <a:rPr lang="en-US" sz="2000" dirty="0"/>
              <a:t> </a:t>
            </a:r>
            <a:r>
              <a:rPr lang="en-US" sz="2000" dirty="0"/>
              <a:t>S</a:t>
            </a:r>
            <a:r>
              <a:rPr lang="en-US" sz="2000" dirty="0" smtClean="0"/>
              <a:t>ource code contains </a:t>
            </a:r>
            <a:r>
              <a:rPr lang="en-US" sz="2000" dirty="0"/>
              <a:t>lots of calls to a macro called </a:t>
            </a:r>
            <a:r>
              <a:rPr lang="en-US" sz="2000" dirty="0" err="1"/>
              <a:t>configASSERT</a:t>
            </a:r>
            <a:r>
              <a:rPr lang="en-US" sz="2000" dirty="0" smtClean="0"/>
              <a:t>(),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configASSERT</a:t>
            </a:r>
            <a:r>
              <a:rPr lang="en-US" sz="2000" dirty="0" smtClean="0"/>
              <a:t>() improves </a:t>
            </a:r>
            <a:r>
              <a:rPr lang="en-US" sz="2000" dirty="0"/>
              <a:t>productivity by immediately trapping and identifying many </a:t>
            </a:r>
            <a:r>
              <a:rPr lang="en-US" sz="2000" dirty="0" smtClean="0"/>
              <a:t>of the </a:t>
            </a:r>
            <a:r>
              <a:rPr lang="en-US" sz="2000" dirty="0"/>
              <a:t>most common sources of </a:t>
            </a:r>
            <a:r>
              <a:rPr lang="en-US" sz="2000" dirty="0" smtClean="0"/>
              <a:t>error</a:t>
            </a:r>
            <a:endParaRPr lang="en-US" sz="2000" dirty="0"/>
          </a:p>
          <a:p>
            <a:r>
              <a:rPr lang="en-US" sz="2000" dirty="0" err="1" smtClean="0"/>
              <a:t>configASSERT</a:t>
            </a:r>
            <a:r>
              <a:rPr lang="en-US" sz="2000" dirty="0" smtClean="0"/>
              <a:t>()is </a:t>
            </a:r>
            <a:r>
              <a:rPr lang="en-US" sz="2000" dirty="0"/>
              <a:t>not </a:t>
            </a:r>
            <a:r>
              <a:rPr lang="en-US" sz="2000" dirty="0" smtClean="0"/>
              <a:t>provided -&gt; </a:t>
            </a:r>
            <a:r>
              <a:rPr lang="en-US" sz="2000" dirty="0"/>
              <a:t>default empty </a:t>
            </a:r>
            <a:r>
              <a:rPr lang="en-US" sz="2000" dirty="0" smtClean="0"/>
              <a:t>definition will be used  -&gt; </a:t>
            </a:r>
            <a:r>
              <a:rPr lang="en-US" sz="2000" dirty="0"/>
              <a:t>all the </a:t>
            </a:r>
            <a:r>
              <a:rPr lang="en-US" sz="2000" dirty="0" smtClean="0"/>
              <a:t>calls will all removed by C pre-processor.</a:t>
            </a:r>
          </a:p>
        </p:txBody>
      </p:sp>
    </p:spTree>
    <p:extLst>
      <p:ext uri="{BB962C8B-B14F-4D97-AF65-F5344CB8AC3E}">
        <p14:creationId xmlns:p14="http://schemas.microsoft.com/office/powerpoint/2010/main" val="1860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11. </a:t>
            </a:r>
            <a:r>
              <a:rPr lang="en-US" dirty="0"/>
              <a:t>Developer Support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25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16982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11.2 </a:t>
            </a:r>
            <a:r>
              <a:rPr lang="en-US" sz="2000" b="1" dirty="0" err="1"/>
              <a:t>FreeRTOS+Trace</a:t>
            </a:r>
            <a:endParaRPr lang="en-US" sz="2000" b="1" dirty="0" smtClean="0"/>
          </a:p>
          <a:p>
            <a:r>
              <a:rPr lang="en-US" sz="2000" dirty="0"/>
              <a:t> </a:t>
            </a:r>
            <a:r>
              <a:rPr lang="en-US" sz="2000" dirty="0"/>
              <a:t>C</a:t>
            </a:r>
            <a:r>
              <a:rPr lang="en-US" sz="2000" dirty="0" smtClean="0"/>
              <a:t>aptures </a:t>
            </a:r>
            <a:r>
              <a:rPr lang="en-US" sz="2000" dirty="0"/>
              <a:t>valuable dynamic behavior </a:t>
            </a:r>
            <a:r>
              <a:rPr lang="en-US" sz="2000" dirty="0" smtClean="0"/>
              <a:t>information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Captured information </a:t>
            </a:r>
            <a:r>
              <a:rPr lang="en-US" sz="2000" dirty="0"/>
              <a:t>in interconnected graphical </a:t>
            </a:r>
            <a:r>
              <a:rPr lang="en-US" sz="2000" dirty="0" smtClean="0"/>
              <a:t>views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FreeRTOS+Trace</a:t>
            </a:r>
            <a:r>
              <a:rPr lang="en-US" sz="2000" dirty="0"/>
              <a:t> can be used side-by-side with a traditional </a:t>
            </a:r>
            <a:r>
              <a:rPr lang="en-US" sz="2000" dirty="0" smtClean="0"/>
              <a:t>debugger </a:t>
            </a:r>
          </a:p>
        </p:txBody>
      </p:sp>
    </p:spTree>
    <p:extLst>
      <p:ext uri="{BB962C8B-B14F-4D97-AF65-F5344CB8AC3E}">
        <p14:creationId xmlns:p14="http://schemas.microsoft.com/office/powerpoint/2010/main" val="161042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11. </a:t>
            </a:r>
            <a:r>
              <a:rPr lang="en-US" dirty="0"/>
              <a:t>Developer Support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26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30832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11.3 </a:t>
            </a:r>
            <a:r>
              <a:rPr lang="en-US" sz="2000" b="1" dirty="0"/>
              <a:t>Debug Related Hook (Callback) </a:t>
            </a:r>
            <a:r>
              <a:rPr lang="en-US" sz="2000" b="1" dirty="0" smtClean="0"/>
              <a:t>Functions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Malloc</a:t>
            </a:r>
            <a:r>
              <a:rPr lang="en-US" sz="2000" dirty="0" smtClean="0"/>
              <a:t> failed hook : </a:t>
            </a:r>
            <a:r>
              <a:rPr lang="en-US" sz="2000" dirty="0"/>
              <a:t>ensures the application developer is notified immediately if </a:t>
            </a:r>
            <a:r>
              <a:rPr lang="en-US" sz="2000" dirty="0" smtClean="0"/>
              <a:t>an attempt </a:t>
            </a:r>
            <a:r>
              <a:rPr lang="en-US" sz="2000" dirty="0"/>
              <a:t>to create a task, queue, semaphore or event group fails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Stack overflow hook: </a:t>
            </a:r>
            <a:r>
              <a:rPr lang="en-US" sz="2000" dirty="0"/>
              <a:t>ensures the application developer is notified if the amount </a:t>
            </a:r>
            <a:r>
              <a:rPr lang="en-US" sz="2000" dirty="0" smtClean="0"/>
              <a:t>of stack </a:t>
            </a:r>
            <a:r>
              <a:rPr lang="en-US" sz="2000" dirty="0"/>
              <a:t>used by a task exceeds the stack space allocated to the task.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373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11. </a:t>
            </a:r>
            <a:r>
              <a:rPr lang="en-US" dirty="0"/>
              <a:t>Developer Support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27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64715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11.4 </a:t>
            </a:r>
            <a:r>
              <a:rPr lang="en-US" sz="2000" b="1" dirty="0"/>
              <a:t>Viewing Run-time and Task State </a:t>
            </a:r>
            <a:r>
              <a:rPr lang="en-US" sz="2000" b="1" dirty="0" smtClean="0"/>
              <a:t>Information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Task Run-time Statistics : binary run-time statistics can be call by </a:t>
            </a:r>
            <a:r>
              <a:rPr lang="en-US" sz="2000" dirty="0" err="1"/>
              <a:t>uxTaskGetSystemState</a:t>
            </a:r>
            <a:r>
              <a:rPr lang="en-US" sz="2000" dirty="0" smtClean="0"/>
              <a:t>() and ASCII table run-time can be call by </a:t>
            </a:r>
            <a:r>
              <a:rPr lang="en-US" sz="2000" dirty="0" err="1"/>
              <a:t>vTaskGetRunTimeStats</a:t>
            </a:r>
            <a:r>
              <a:rPr lang="en-US" sz="2000" dirty="0" smtClean="0"/>
              <a:t>()</a:t>
            </a:r>
          </a:p>
          <a:p>
            <a:r>
              <a:rPr lang="en-US" sz="2000" dirty="0"/>
              <a:t> </a:t>
            </a:r>
            <a:r>
              <a:rPr lang="en-US" sz="2000" dirty="0" err="1" smtClean="0"/>
              <a:t>configGENERATE_RUN_TIME_STATS</a:t>
            </a:r>
            <a:r>
              <a:rPr lang="en-US" sz="2000" dirty="0" smtClean="0"/>
              <a:t> = 1 the scheduler will call the others macros </a:t>
            </a:r>
          </a:p>
          <a:p>
            <a:r>
              <a:rPr lang="en-US" sz="2000" dirty="0"/>
              <a:t> </a:t>
            </a:r>
            <a:r>
              <a:rPr lang="en-US" sz="2000" dirty="0" err="1" smtClean="0"/>
              <a:t>portCONFIGURE_TIMER_FOR_RUN_TIME_STATS</a:t>
            </a:r>
            <a:r>
              <a:rPr lang="en-US" sz="2000" dirty="0" smtClean="0"/>
              <a:t> choose which peripheral is used to provide the run-time statistic clock</a:t>
            </a:r>
          </a:p>
        </p:txBody>
      </p:sp>
    </p:spTree>
    <p:extLst>
      <p:ext uri="{BB962C8B-B14F-4D97-AF65-F5344CB8AC3E}">
        <p14:creationId xmlns:p14="http://schemas.microsoft.com/office/powerpoint/2010/main" val="11616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11. </a:t>
            </a:r>
            <a:r>
              <a:rPr lang="en-US" dirty="0"/>
              <a:t>Developer Support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28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0848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11.4 </a:t>
            </a:r>
            <a:r>
              <a:rPr lang="en-US" sz="2000" b="1" dirty="0"/>
              <a:t>Viewing Run-time and Task State </a:t>
            </a:r>
            <a:r>
              <a:rPr lang="en-US" sz="2000" b="1" dirty="0" smtClean="0"/>
              <a:t>Information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portGET_RUN_TIME_COUNTER_VALUE</a:t>
            </a:r>
            <a:r>
              <a:rPr lang="en-US" sz="2000" dirty="0"/>
              <a:t>(), </a:t>
            </a:r>
            <a:r>
              <a:rPr lang="en-US" sz="2000" dirty="0" smtClean="0"/>
              <a:t>or </a:t>
            </a:r>
            <a:r>
              <a:rPr lang="en-US" sz="2000" dirty="0" err="1" smtClean="0"/>
              <a:t>portALT_GET_RUN_TIME_COUNTER_VALUE</a:t>
            </a:r>
            <a:r>
              <a:rPr lang="en-US" sz="2000" dirty="0" smtClean="0"/>
              <a:t>(Time) :  return </a:t>
            </a:r>
            <a:r>
              <a:rPr lang="en-US" sz="2000" dirty="0"/>
              <a:t>total time the application </a:t>
            </a:r>
            <a:r>
              <a:rPr lang="en-US" sz="2000" dirty="0" smtClean="0"/>
              <a:t>has been running since the application first booted.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must be defined </a:t>
            </a:r>
            <a:r>
              <a:rPr lang="en-US" sz="2000" dirty="0"/>
              <a:t>to evaluate to the </a:t>
            </a:r>
            <a:r>
              <a:rPr lang="en-US" sz="2000" dirty="0" smtClean="0"/>
              <a:t>current clock value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2</a:t>
            </a:r>
            <a:r>
              <a:rPr lang="en-US" sz="2000" baseline="30000" dirty="0" smtClean="0"/>
              <a:t>nd </a:t>
            </a:r>
            <a:r>
              <a:rPr lang="en-US" sz="2000" dirty="0" smtClean="0"/>
              <a:t> </a:t>
            </a:r>
            <a:r>
              <a:rPr lang="en-US" sz="2000" dirty="0"/>
              <a:t>must be defined to set </a:t>
            </a:r>
            <a:r>
              <a:rPr lang="en-US" sz="2000" dirty="0" smtClean="0"/>
              <a:t>its ‘Time</a:t>
            </a:r>
            <a:r>
              <a:rPr lang="en-US" sz="2000" dirty="0"/>
              <a:t>’ parameter to the current </a:t>
            </a:r>
            <a:r>
              <a:rPr lang="en-US" sz="2000" dirty="0" smtClean="0"/>
              <a:t>clock value</a:t>
            </a:r>
            <a:r>
              <a:rPr lang="en-US" sz="2000" dirty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771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11. </a:t>
            </a:r>
            <a:r>
              <a:rPr lang="en-US" dirty="0"/>
              <a:t>Developer Support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29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41632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11.4 </a:t>
            </a:r>
            <a:r>
              <a:rPr lang="en-US" sz="2000" b="1" dirty="0"/>
              <a:t>Viewing Run-time and Task State </a:t>
            </a:r>
            <a:r>
              <a:rPr lang="en-US" sz="2000" b="1" dirty="0" smtClean="0"/>
              <a:t>Information</a:t>
            </a:r>
          </a:p>
          <a:p>
            <a:r>
              <a:rPr lang="en-US" sz="2000" dirty="0"/>
              <a:t> </a:t>
            </a:r>
            <a:r>
              <a:rPr lang="en-US" sz="2000" dirty="0"/>
              <a:t>The </a:t>
            </a:r>
            <a:r>
              <a:rPr lang="en-US" sz="2000" dirty="0" err="1"/>
              <a:t>uxTaskGetSystemState</a:t>
            </a:r>
            <a:r>
              <a:rPr lang="en-US" sz="2000" dirty="0"/>
              <a:t>() API </a:t>
            </a:r>
            <a:r>
              <a:rPr lang="en-US" sz="2000" dirty="0" smtClean="0"/>
              <a:t>Function : </a:t>
            </a:r>
            <a:r>
              <a:rPr lang="en-US" sz="2000" dirty="0"/>
              <a:t>information is provided as an array of </a:t>
            </a:r>
            <a:r>
              <a:rPr lang="en-US" sz="2000" dirty="0" err="1" smtClean="0"/>
              <a:t>TaskStatus_t</a:t>
            </a:r>
            <a:r>
              <a:rPr lang="en-US" sz="2000" dirty="0" smtClean="0"/>
              <a:t> structures</a:t>
            </a:r>
            <a:r>
              <a:rPr lang="en-US" sz="2000" dirty="0"/>
              <a:t>, with one index in the array for each task</a:t>
            </a:r>
            <a:r>
              <a:rPr lang="en-US" sz="2000" dirty="0" smtClean="0"/>
              <a:t>. Parameter </a:t>
            </a:r>
            <a:r>
              <a:rPr lang="en-US" sz="2000" dirty="0" err="1" smtClean="0"/>
              <a:t>pxTaskStatusArray</a:t>
            </a:r>
            <a:r>
              <a:rPr lang="en-US" sz="2000" dirty="0" smtClean="0"/>
              <a:t>() must contain at least one </a:t>
            </a:r>
            <a:r>
              <a:rPr lang="en-US" sz="2000" dirty="0" err="1" smtClean="0"/>
              <a:t>TaskStatus_t</a:t>
            </a:r>
            <a:r>
              <a:rPr lang="en-US" sz="2000" dirty="0" smtClean="0"/>
              <a:t> structure( </a:t>
            </a:r>
            <a:r>
              <a:rPr lang="en-US" sz="2000" dirty="0" err="1" smtClean="0"/>
              <a:t>handle,TaskName</a:t>
            </a:r>
            <a:r>
              <a:rPr lang="en-US" sz="2000" dirty="0" smtClean="0"/>
              <a:t>, </a:t>
            </a:r>
            <a:r>
              <a:rPr lang="en-US" sz="2000" dirty="0" err="1" smtClean="0"/>
              <a:t>Tasknumber</a:t>
            </a:r>
            <a:r>
              <a:rPr lang="en-US" sz="2000" dirty="0" smtClean="0"/>
              <a:t>, </a:t>
            </a:r>
            <a:r>
              <a:rPr lang="en-US" sz="2000" dirty="0" err="1" smtClean="0"/>
              <a:t>CurrentState</a:t>
            </a:r>
            <a:r>
              <a:rPr lang="en-US" sz="2000" dirty="0" smtClean="0"/>
              <a:t>, </a:t>
            </a:r>
            <a:r>
              <a:rPr lang="en-US" sz="2000" dirty="0" err="1" smtClean="0"/>
              <a:t>CurrentPriority</a:t>
            </a:r>
            <a:r>
              <a:rPr lang="en-US" sz="2000" dirty="0" smtClean="0"/>
              <a:t>, </a:t>
            </a:r>
            <a:r>
              <a:rPr lang="en-US" sz="2000" dirty="0" err="1" smtClean="0"/>
              <a:t>BasePriority</a:t>
            </a:r>
            <a:r>
              <a:rPr lang="en-US" sz="2000" dirty="0" smtClean="0"/>
              <a:t>, </a:t>
            </a:r>
            <a:r>
              <a:rPr lang="en-US" sz="2000" dirty="0" err="1" smtClean="0"/>
              <a:t>RunTimeCounter</a:t>
            </a:r>
            <a:r>
              <a:rPr lang="en-US" sz="2000" dirty="0" smtClean="0"/>
              <a:t>, </a:t>
            </a:r>
            <a:r>
              <a:rPr lang="en-US" sz="2000" dirty="0" err="1" smtClean="0"/>
              <a:t>StackHighWatermark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 </a:t>
            </a:r>
            <a:r>
              <a:rPr lang="en-US" sz="2000" dirty="0" err="1" smtClean="0"/>
              <a:t>vTaskList</a:t>
            </a:r>
            <a:r>
              <a:rPr lang="en-US" sz="2000" dirty="0" smtClean="0"/>
              <a:t>(): similar </a:t>
            </a:r>
            <a:r>
              <a:rPr lang="en-US" sz="2000" dirty="0" err="1"/>
              <a:t>uxTaskGetSystemState</a:t>
            </a:r>
            <a:r>
              <a:rPr lang="en-US" sz="2000" dirty="0" smtClean="0"/>
              <a:t>() but presents the </a:t>
            </a:r>
            <a:r>
              <a:rPr lang="en-US" sz="2000" dirty="0" err="1" smtClean="0"/>
              <a:t>infor</a:t>
            </a:r>
            <a:r>
              <a:rPr lang="en-US" sz="2000" dirty="0" smtClean="0"/>
              <a:t> as ASCII table instead of binary values.</a:t>
            </a:r>
          </a:p>
        </p:txBody>
      </p:sp>
    </p:spTree>
    <p:extLst>
      <p:ext uri="{BB962C8B-B14F-4D97-AF65-F5344CB8AC3E}">
        <p14:creationId xmlns:p14="http://schemas.microsoft.com/office/powerpoint/2010/main" val="92519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8. RESOURCE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410881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8.2 What </a:t>
            </a:r>
            <a:r>
              <a:rPr lang="en-US" sz="2000" b="1" dirty="0"/>
              <a:t>a critical section is.</a:t>
            </a:r>
          </a:p>
          <a:p>
            <a:r>
              <a:rPr lang="en-US" sz="2000" dirty="0" smtClean="0"/>
              <a:t> Using </a:t>
            </a:r>
            <a:r>
              <a:rPr lang="en-US" sz="2000" dirty="0" err="1"/>
              <a:t>taskENTER_CRITICAL</a:t>
            </a:r>
            <a:r>
              <a:rPr lang="en-US" sz="2000" dirty="0"/>
              <a:t>() and </a:t>
            </a:r>
            <a:r>
              <a:rPr lang="en-US" sz="2000" dirty="0" err="1"/>
              <a:t>taskEXIT_CRITICAL</a:t>
            </a:r>
            <a:r>
              <a:rPr lang="en-US" sz="2000" dirty="0" smtClean="0"/>
              <a:t>(),</a:t>
            </a:r>
          </a:p>
          <a:p>
            <a:r>
              <a:rPr lang="en-US" sz="2000" dirty="0" smtClean="0"/>
              <a:t> Not take </a:t>
            </a:r>
            <a:r>
              <a:rPr lang="en-US" sz="2000" dirty="0"/>
              <a:t>any parameters, or return </a:t>
            </a:r>
            <a:r>
              <a:rPr lang="en-US" sz="2000" dirty="0" smtClean="0"/>
              <a:t>a</a:t>
            </a:r>
            <a:r>
              <a:rPr lang="en-US" sz="2000" dirty="0"/>
              <a:t> </a:t>
            </a:r>
            <a:r>
              <a:rPr lang="en-US" sz="2000" dirty="0" smtClean="0"/>
              <a:t>value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The </a:t>
            </a:r>
            <a:r>
              <a:rPr lang="en-US" sz="2000" dirty="0"/>
              <a:t>interrupt </a:t>
            </a:r>
            <a:r>
              <a:rPr lang="en-US" sz="2000" dirty="0" smtClean="0"/>
              <a:t>priority set </a:t>
            </a:r>
            <a:r>
              <a:rPr lang="en-US" sz="2000" dirty="0"/>
              <a:t>by </a:t>
            </a:r>
            <a:r>
              <a:rPr lang="en-US" sz="2000" dirty="0" err="1" smtClean="0"/>
              <a:t>configMAX_SYSCALL_INTERRUPT_PRIORITY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critical section will be exited only when the nesting depth returns to </a:t>
            </a:r>
            <a:r>
              <a:rPr lang="en-US" sz="2000" dirty="0" smtClean="0"/>
              <a:t>zero</a:t>
            </a:r>
          </a:p>
          <a:p>
            <a:r>
              <a:rPr lang="en-US" sz="2000" dirty="0" err="1" smtClean="0"/>
              <a:t>taskENTER_CRITICAL</a:t>
            </a:r>
            <a:r>
              <a:rPr lang="en-US" sz="2000" dirty="0"/>
              <a:t>() and </a:t>
            </a:r>
            <a:r>
              <a:rPr lang="en-US" sz="2000" dirty="0" err="1"/>
              <a:t>taskEXIT_CRITICAL</a:t>
            </a:r>
            <a:r>
              <a:rPr lang="en-US" sz="2000" dirty="0"/>
              <a:t>() do not end in ‘</a:t>
            </a:r>
            <a:r>
              <a:rPr lang="en-US" sz="2000" dirty="0" err="1"/>
              <a:t>FromISR</a:t>
            </a:r>
            <a:r>
              <a:rPr lang="en-US" sz="2000" dirty="0"/>
              <a:t>’, so must not </a:t>
            </a:r>
            <a:r>
              <a:rPr lang="en-US" sz="2000" dirty="0" smtClean="0"/>
              <a:t>be called </a:t>
            </a:r>
            <a:r>
              <a:rPr lang="en-US" sz="2000" dirty="0"/>
              <a:t>from an interrupt service </a:t>
            </a:r>
            <a:r>
              <a:rPr lang="en-US" sz="2000" dirty="0" smtClean="0"/>
              <a:t>routine so </a:t>
            </a:r>
            <a:r>
              <a:rPr lang="en-US" sz="2000" dirty="0"/>
              <a:t>w</a:t>
            </a:r>
            <a:r>
              <a:rPr lang="en-US" sz="2000" dirty="0" smtClean="0"/>
              <a:t>e use </a:t>
            </a:r>
            <a:r>
              <a:rPr lang="en-US" sz="2000" dirty="0" err="1" smtClean="0"/>
              <a:t>taskENTER_CRITICAL_FROM_ISR</a:t>
            </a:r>
            <a:r>
              <a:rPr lang="en-US" sz="2000" dirty="0" smtClean="0"/>
              <a:t>() </a:t>
            </a:r>
            <a:r>
              <a:rPr lang="en-US" sz="2000" dirty="0"/>
              <a:t>and </a:t>
            </a:r>
            <a:r>
              <a:rPr lang="en-US" sz="2000" dirty="0" err="1" smtClean="0"/>
              <a:t>taskEXIT_CRITICAL_FROM_ISR</a:t>
            </a:r>
            <a:r>
              <a:rPr lang="en-US" sz="2000" dirty="0" smtClean="0"/>
              <a:t>()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703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11. </a:t>
            </a:r>
            <a:r>
              <a:rPr lang="en-US" dirty="0"/>
              <a:t>Developer Support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30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70816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11.4 </a:t>
            </a:r>
            <a:r>
              <a:rPr lang="en-US" sz="2000" b="1" dirty="0"/>
              <a:t>Viewing Run-time and Task State </a:t>
            </a:r>
            <a:r>
              <a:rPr lang="en-US" sz="2000" b="1" dirty="0" smtClean="0"/>
              <a:t>Information</a:t>
            </a:r>
          </a:p>
          <a:p>
            <a:r>
              <a:rPr lang="en-US" sz="2000" dirty="0"/>
              <a:t> </a:t>
            </a:r>
            <a:r>
              <a:rPr lang="en-US" sz="2000" dirty="0" err="1" smtClean="0"/>
              <a:t>vTaskList</a:t>
            </a:r>
            <a:r>
              <a:rPr lang="en-US" sz="2000" dirty="0" smtClean="0"/>
              <a:t>(</a:t>
            </a:r>
            <a:r>
              <a:rPr lang="en-US" sz="2000" dirty="0" err="1" smtClean="0"/>
              <a:t>pcWriteBuffer</a:t>
            </a:r>
            <a:r>
              <a:rPr lang="en-US" sz="2000" dirty="0" smtClean="0"/>
              <a:t>) </a:t>
            </a:r>
            <a:r>
              <a:rPr lang="en-US" sz="2000" dirty="0"/>
              <a:t>is available if </a:t>
            </a:r>
            <a:r>
              <a:rPr lang="en-US" sz="2000" dirty="0" err="1"/>
              <a:t>configUSE_TRACE_FACILITY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err="1" smtClean="0"/>
              <a:t>configUSE_STATS_FORMATTING_FUNCTIONS</a:t>
            </a:r>
            <a:r>
              <a:rPr lang="en-US" sz="2000" dirty="0" smtClean="0"/>
              <a:t> </a:t>
            </a:r>
            <a:r>
              <a:rPr lang="en-US" sz="2000" dirty="0"/>
              <a:t>are both set to 1 in </a:t>
            </a:r>
            <a:r>
              <a:rPr lang="en-US" sz="2000" dirty="0" err="1"/>
              <a:t>FreeRTOSConfig.h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27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11. </a:t>
            </a:r>
            <a:r>
              <a:rPr lang="en-US" dirty="0"/>
              <a:t>Developer Support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31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410881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11.5 </a:t>
            </a:r>
            <a:r>
              <a:rPr lang="en-US" sz="2000" b="1" dirty="0" smtClean="0"/>
              <a:t>Trace Hook Macros</a:t>
            </a:r>
          </a:p>
          <a:p>
            <a:r>
              <a:rPr lang="en-US" sz="2000" dirty="0"/>
              <a:t> </a:t>
            </a:r>
            <a:r>
              <a:rPr lang="en-US" sz="2000" dirty="0"/>
              <a:t>Insert code into </a:t>
            </a:r>
            <a:r>
              <a:rPr lang="en-US" sz="2000" dirty="0" err="1"/>
              <a:t>FreeRTOS</a:t>
            </a:r>
            <a:r>
              <a:rPr lang="en-US" sz="2000" dirty="0"/>
              <a:t> without modifying the </a:t>
            </a:r>
            <a:r>
              <a:rPr lang="en-US" sz="2000" dirty="0" err="1"/>
              <a:t>FreeRTOS</a:t>
            </a:r>
            <a:r>
              <a:rPr lang="en-US" sz="2000" dirty="0"/>
              <a:t> source files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 </a:t>
            </a:r>
            <a:r>
              <a:rPr lang="en-US" sz="2000" dirty="0"/>
              <a:t>appear in enough places in the </a:t>
            </a:r>
            <a:r>
              <a:rPr lang="en-US" sz="2000" dirty="0" err="1"/>
              <a:t>FreeRTOS</a:t>
            </a:r>
            <a:r>
              <a:rPr lang="en-US" sz="2000" dirty="0"/>
              <a:t> source code </a:t>
            </a:r>
            <a:r>
              <a:rPr lang="en-US" sz="2000" dirty="0" smtClean="0"/>
              <a:t>to allow </a:t>
            </a:r>
            <a:r>
              <a:rPr lang="en-US" sz="2000" dirty="0"/>
              <a:t>them to be used to create a full and detailed scheduler activity trace and </a:t>
            </a:r>
            <a:r>
              <a:rPr lang="en-US" sz="2000" dirty="0" smtClean="0"/>
              <a:t>profiling log.</a:t>
            </a:r>
          </a:p>
          <a:p>
            <a:r>
              <a:rPr lang="en-US" sz="2000" dirty="0" smtClean="0"/>
              <a:t> </a:t>
            </a:r>
            <a:r>
              <a:rPr lang="en-US" sz="2000" dirty="0" err="1"/>
              <a:t>traceTASK_INCREMENT_TICK</a:t>
            </a:r>
            <a:r>
              <a:rPr lang="en-US" sz="2000" dirty="0"/>
              <a:t>(</a:t>
            </a:r>
            <a:r>
              <a:rPr lang="en-US" sz="2000" dirty="0" err="1"/>
              <a:t>xTickCount</a:t>
            </a:r>
            <a:r>
              <a:rPr lang="en-US" sz="2000" dirty="0" smtClean="0"/>
              <a:t>) : The </a:t>
            </a:r>
            <a:r>
              <a:rPr lang="en-US" sz="2000" dirty="0" err="1" smtClean="0"/>
              <a:t>xTickCount</a:t>
            </a:r>
            <a:r>
              <a:rPr lang="en-US" sz="2000" dirty="0" smtClean="0"/>
              <a:t> </a:t>
            </a:r>
            <a:r>
              <a:rPr lang="en-US" sz="2000" dirty="0"/>
              <a:t>parameter passes </a:t>
            </a:r>
            <a:r>
              <a:rPr lang="en-US" sz="2000" dirty="0" smtClean="0"/>
              <a:t>the new </a:t>
            </a:r>
            <a:r>
              <a:rPr lang="en-US" sz="2000" dirty="0"/>
              <a:t>tick count value into the macro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traceTASK_SWITCHED_OUT</a:t>
            </a:r>
            <a:r>
              <a:rPr lang="en-US" sz="2000" dirty="0" smtClean="0"/>
              <a:t>(): leave the Running state.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traceTASK_SWITCHED_IN</a:t>
            </a:r>
            <a:r>
              <a:rPr lang="en-US" sz="2000" dirty="0" smtClean="0"/>
              <a:t>() : enter </a:t>
            </a:r>
            <a:r>
              <a:rPr lang="en-US" sz="2000" dirty="0"/>
              <a:t>the Running state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838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11. </a:t>
            </a:r>
            <a:r>
              <a:rPr lang="en-US" dirty="0"/>
              <a:t>Developer Support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32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84406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11.5 </a:t>
            </a:r>
            <a:r>
              <a:rPr lang="en-US" sz="2000" b="1" dirty="0" smtClean="0"/>
              <a:t>Trace Hook Macros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traceBLOCKING_ON_QUEUE_RECEIVE</a:t>
            </a:r>
            <a:r>
              <a:rPr lang="en-US" sz="2000" dirty="0"/>
              <a:t>(</a:t>
            </a:r>
            <a:r>
              <a:rPr lang="en-US" sz="2000" dirty="0" err="1"/>
              <a:t>pxQueue</a:t>
            </a:r>
            <a:r>
              <a:rPr lang="en-US" sz="2000" dirty="0" smtClean="0"/>
              <a:t>): </a:t>
            </a:r>
            <a:r>
              <a:rPr lang="en-US" sz="2000" dirty="0" err="1"/>
              <a:t>pxQueue</a:t>
            </a:r>
            <a:r>
              <a:rPr lang="en-US" sz="2000" dirty="0"/>
              <a:t> parameter passes </a:t>
            </a:r>
            <a:r>
              <a:rPr lang="en-US" sz="2000" dirty="0" smtClean="0"/>
              <a:t>the handle </a:t>
            </a:r>
            <a:r>
              <a:rPr lang="en-US" sz="2000" dirty="0"/>
              <a:t>of the target queue </a:t>
            </a:r>
            <a:r>
              <a:rPr lang="en-US" sz="2000" dirty="0" smtClean="0"/>
              <a:t>or semaphore </a:t>
            </a:r>
            <a:r>
              <a:rPr lang="en-US" sz="2000" dirty="0"/>
              <a:t>into the </a:t>
            </a:r>
            <a:r>
              <a:rPr lang="en-US" sz="2000" dirty="0" smtClean="0"/>
              <a:t>macro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traceBLOCKING_ON_QUEUE_SEND</a:t>
            </a:r>
            <a:r>
              <a:rPr lang="en-US" sz="2000" dirty="0"/>
              <a:t>(</a:t>
            </a:r>
            <a:r>
              <a:rPr lang="en-US" sz="2000" dirty="0" err="1"/>
              <a:t>pxQueue</a:t>
            </a:r>
            <a:r>
              <a:rPr lang="en-US" sz="2000" dirty="0" smtClean="0"/>
              <a:t>) : </a:t>
            </a:r>
            <a:r>
              <a:rPr lang="en-US" sz="2000" dirty="0" err="1"/>
              <a:t>pxQueue</a:t>
            </a:r>
            <a:r>
              <a:rPr lang="en-US" sz="2000" dirty="0"/>
              <a:t> parameter passes </a:t>
            </a:r>
            <a:r>
              <a:rPr lang="en-US" sz="2000" dirty="0" smtClean="0"/>
              <a:t>the handle </a:t>
            </a:r>
            <a:r>
              <a:rPr lang="en-US" sz="2000" dirty="0"/>
              <a:t>of the target queue into </a:t>
            </a:r>
            <a:r>
              <a:rPr lang="en-US" sz="2000" dirty="0" smtClean="0"/>
              <a:t>the macro.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etc.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FreeRTOS</a:t>
            </a:r>
            <a:r>
              <a:rPr lang="en-US" sz="2000" dirty="0"/>
              <a:t> Aware Debugger </a:t>
            </a:r>
            <a:r>
              <a:rPr lang="en-US" sz="2000" dirty="0" smtClean="0"/>
              <a:t>Plug-ins: eclipse, IAR, ARM DS-5, </a:t>
            </a:r>
            <a:r>
              <a:rPr lang="en-US" sz="2000" dirty="0" err="1" smtClean="0"/>
              <a:t>Atollic</a:t>
            </a:r>
            <a:r>
              <a:rPr lang="en-US" sz="2000" dirty="0" smtClean="0"/>
              <a:t> </a:t>
            </a:r>
            <a:r>
              <a:rPr lang="en-US" sz="2000" dirty="0" err="1" smtClean="0"/>
              <a:t>TrueStudio</a:t>
            </a:r>
            <a:r>
              <a:rPr lang="en-US" sz="2000" dirty="0" smtClean="0"/>
              <a:t>, Microchip MPLAB, </a:t>
            </a:r>
            <a:r>
              <a:rPr lang="en-US" sz="2000" dirty="0" err="1" smtClean="0"/>
              <a:t>iSYSTEM</a:t>
            </a:r>
            <a:r>
              <a:rPr lang="en-US" sz="2000" dirty="0" smtClean="0"/>
              <a:t> </a:t>
            </a:r>
            <a:r>
              <a:rPr lang="en-US" sz="2000" dirty="0" err="1" smtClean="0"/>
              <a:t>WinIDEA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004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12. Trouble shooting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33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169825"/>
          </a:xfrm>
        </p:spPr>
        <p:txBody>
          <a:bodyPr/>
          <a:lstStyle/>
          <a:p>
            <a:r>
              <a:rPr lang="en-US" sz="2000" dirty="0" smtClean="0"/>
              <a:t>Interrupt Priorities</a:t>
            </a:r>
            <a:endParaRPr lang="en-US" sz="2000" dirty="0"/>
          </a:p>
          <a:p>
            <a:r>
              <a:rPr lang="en-US" sz="2000" dirty="0" smtClean="0"/>
              <a:t>Stack Overflow</a:t>
            </a:r>
          </a:p>
          <a:p>
            <a:r>
              <a:rPr lang="en-US" sz="2000" dirty="0" smtClean="0"/>
              <a:t> Inappropriate Use of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() and </a:t>
            </a:r>
            <a:r>
              <a:rPr lang="en-US" sz="2000" dirty="0" err="1" smtClean="0"/>
              <a:t>sprintf</a:t>
            </a:r>
            <a:r>
              <a:rPr lang="en-US" sz="2000" dirty="0" smtClean="0"/>
              <a:t>()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Other Common Sources of Error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99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12. Trouble shooting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34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461664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12.1 Interrupt Priorities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the priority </a:t>
            </a:r>
            <a:r>
              <a:rPr lang="en-US" sz="2000" dirty="0" smtClean="0"/>
              <a:t>of an </a:t>
            </a:r>
            <a:r>
              <a:rPr lang="en-US" sz="2000" dirty="0"/>
              <a:t>interrupt that uses the </a:t>
            </a:r>
            <a:r>
              <a:rPr lang="en-US" sz="2000" dirty="0" err="1"/>
              <a:t>FreeRTOS</a:t>
            </a:r>
            <a:r>
              <a:rPr lang="en-US" sz="2000" dirty="0"/>
              <a:t> API cannot be left uninitialized.</a:t>
            </a:r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Numerically high priority numbers represent logically low interrupt priorities, which </a:t>
            </a:r>
            <a:r>
              <a:rPr lang="en-US" sz="2000" dirty="0" smtClean="0"/>
              <a:t>may seem </a:t>
            </a:r>
            <a:r>
              <a:rPr lang="en-US" sz="2000" dirty="0"/>
              <a:t>counterintuitive, and therefore cause </a:t>
            </a:r>
            <a:r>
              <a:rPr lang="en-US" sz="2000" dirty="0" smtClean="0"/>
              <a:t>confusion</a:t>
            </a:r>
          </a:p>
          <a:p>
            <a:r>
              <a:rPr lang="en-US" sz="2000" dirty="0"/>
              <a:t> </a:t>
            </a:r>
            <a:r>
              <a:rPr lang="en-US" sz="2000" dirty="0" err="1" smtClean="0"/>
              <a:t>configMAX_SYSCALL_INTERRUPT_PRIORITY</a:t>
            </a:r>
            <a:r>
              <a:rPr lang="en-US" sz="2000" dirty="0" smtClean="0"/>
              <a:t> which is </a:t>
            </a:r>
            <a:r>
              <a:rPr lang="en-US" sz="2000" dirty="0"/>
              <a:t>assigned a priority numerically higher than </a:t>
            </a:r>
            <a:r>
              <a:rPr lang="en-US" sz="2000" dirty="0" smtClean="0"/>
              <a:t>this would be valid.</a:t>
            </a:r>
          </a:p>
          <a:p>
            <a:r>
              <a:rPr lang="en-US" sz="2000" dirty="0"/>
              <a:t> </a:t>
            </a:r>
            <a:r>
              <a:rPr lang="en-US" sz="2000" dirty="0"/>
              <a:t>Some libraries will perform the bit shift themselves, </a:t>
            </a:r>
            <a:r>
              <a:rPr lang="en-US" sz="2000" dirty="0" smtClean="0"/>
              <a:t>whereas others </a:t>
            </a:r>
            <a:r>
              <a:rPr lang="en-US" sz="2000" dirty="0"/>
              <a:t>expect the bit shift to be performed before the priority is passed into the </a:t>
            </a:r>
            <a:r>
              <a:rPr lang="en-US" sz="2000" dirty="0" smtClean="0"/>
              <a:t>library function</a:t>
            </a:r>
            <a:r>
              <a:rPr lang="en-US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34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12. Trouble shooting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35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30832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12.1 Interrupt Priorities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Different implementations of the same architecture implement a different number </a:t>
            </a:r>
            <a:r>
              <a:rPr lang="en-US" sz="2000" dirty="0" smtClean="0"/>
              <a:t>of interrupt </a:t>
            </a:r>
            <a:r>
              <a:rPr lang="en-US" sz="2000" dirty="0"/>
              <a:t>priority </a:t>
            </a:r>
            <a:r>
              <a:rPr lang="en-US" sz="2000" dirty="0" smtClean="0"/>
              <a:t>bits</a:t>
            </a:r>
          </a:p>
          <a:p>
            <a:r>
              <a:rPr lang="en-US" sz="2000" dirty="0"/>
              <a:t> </a:t>
            </a:r>
            <a:r>
              <a:rPr lang="en-US" sz="2000" dirty="0"/>
              <a:t>In some </a:t>
            </a:r>
            <a:r>
              <a:rPr lang="en-US" sz="2000" dirty="0" err="1"/>
              <a:t>FreeRTOS</a:t>
            </a:r>
            <a:r>
              <a:rPr lang="en-US" sz="2000" dirty="0"/>
              <a:t> ports, </a:t>
            </a:r>
            <a:r>
              <a:rPr lang="en-US" sz="2000" dirty="0" err="1"/>
              <a:t>configMAX_SYSCALL_INTERRUPT_PRIORITY</a:t>
            </a:r>
            <a:r>
              <a:rPr lang="en-US" sz="2000" dirty="0"/>
              <a:t> has the </a:t>
            </a:r>
            <a:r>
              <a:rPr lang="en-US" sz="2000" dirty="0" smtClean="0"/>
              <a:t>alternative name </a:t>
            </a:r>
            <a:r>
              <a:rPr lang="en-US" sz="2000" dirty="0" err="1"/>
              <a:t>configMAX_API_CALL_INTERRUPT_PRIORITY</a:t>
            </a:r>
            <a:r>
              <a:rPr lang="en-US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72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12. Trouble shooting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36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604780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12.2 Stack Overflow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uxTaskGetStackHighWaterMark</a:t>
            </a:r>
            <a:r>
              <a:rPr lang="en-US" sz="2000" dirty="0" smtClean="0"/>
              <a:t>():  used </a:t>
            </a:r>
            <a:r>
              <a:rPr lang="en-US" sz="2000" dirty="0"/>
              <a:t>to query how close a task has come to </a:t>
            </a:r>
            <a:r>
              <a:rPr lang="en-US" sz="2000" dirty="0" smtClean="0"/>
              <a:t>overflowing the </a:t>
            </a:r>
            <a:r>
              <a:rPr lang="en-US" sz="2000" dirty="0"/>
              <a:t>stack space allocated to </a:t>
            </a:r>
            <a:r>
              <a:rPr lang="en-US" sz="2000" dirty="0" smtClean="0"/>
              <a:t>it</a:t>
            </a:r>
          </a:p>
          <a:p>
            <a:r>
              <a:rPr lang="en-US" sz="2000" dirty="0"/>
              <a:t> </a:t>
            </a:r>
            <a:r>
              <a:rPr lang="en-US" sz="2000" dirty="0"/>
              <a:t>Run Time Stack </a:t>
            </a:r>
            <a:r>
              <a:rPr lang="en-US" sz="2000" dirty="0" smtClean="0"/>
              <a:t>Checking—Overview: </a:t>
            </a:r>
          </a:p>
          <a:p>
            <a:r>
              <a:rPr lang="en-US" sz="2000" dirty="0" smtClean="0"/>
              <a:t>1. </a:t>
            </a:r>
            <a:r>
              <a:rPr lang="en-US" sz="2000" dirty="0" err="1"/>
              <a:t>configCHECK_FOR_STACK_OVERFLOW</a:t>
            </a:r>
            <a:r>
              <a:rPr lang="en-US" sz="2000" dirty="0"/>
              <a:t> is set to </a:t>
            </a:r>
            <a:r>
              <a:rPr lang="en-US" sz="2000" dirty="0" smtClean="0"/>
              <a:t>1: </a:t>
            </a:r>
            <a:r>
              <a:rPr lang="en-US" sz="2000" dirty="0"/>
              <a:t>the kernel checks that the stack </a:t>
            </a:r>
            <a:r>
              <a:rPr lang="en-US" sz="2000" dirty="0" smtClean="0"/>
              <a:t>pointer remains </a:t>
            </a:r>
            <a:r>
              <a:rPr lang="en-US" sz="2000" dirty="0"/>
              <a:t>within the valid stack space after the context has been </a:t>
            </a:r>
            <a:r>
              <a:rPr lang="en-US" sz="2000" dirty="0" smtClean="0"/>
              <a:t>saved</a:t>
            </a:r>
          </a:p>
          <a:p>
            <a:r>
              <a:rPr lang="en-US" sz="2000" dirty="0" smtClean="0"/>
              <a:t>2. </a:t>
            </a:r>
            <a:r>
              <a:rPr lang="en-US" sz="2000" dirty="0" err="1"/>
              <a:t>configCHECK_FOR_STACK_OVERFLOW</a:t>
            </a:r>
            <a:r>
              <a:rPr lang="en-US" sz="2000" dirty="0"/>
              <a:t> is set to </a:t>
            </a:r>
            <a:r>
              <a:rPr lang="en-US" sz="2000" dirty="0" smtClean="0"/>
              <a:t>2: </a:t>
            </a:r>
            <a:r>
              <a:rPr lang="en-US" sz="2000" dirty="0"/>
              <a:t>tests the last valid </a:t>
            </a:r>
            <a:r>
              <a:rPr lang="en-US" sz="2000" dirty="0" smtClean="0"/>
              <a:t>20 bytes, stack overflow </a:t>
            </a:r>
            <a:r>
              <a:rPr lang="en-US" sz="2000" dirty="0"/>
              <a:t>hook function is called if any of the 20 bytes have </a:t>
            </a:r>
            <a:r>
              <a:rPr lang="en-US" sz="2000" dirty="0" smtClean="0"/>
              <a:t>changed from their expected values.</a:t>
            </a:r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06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12. Trouble shooting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37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424731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12.3 Inappropriate Use of </a:t>
            </a:r>
            <a:r>
              <a:rPr lang="en-US" sz="2000" b="1" dirty="0" err="1" smtClean="0"/>
              <a:t>printf</a:t>
            </a:r>
            <a:r>
              <a:rPr lang="en-US" sz="2000" b="1" dirty="0" smtClean="0"/>
              <a:t>() and </a:t>
            </a:r>
            <a:r>
              <a:rPr lang="en-US" sz="2000" b="1" dirty="0" err="1" smtClean="0"/>
              <a:t>sprintf</a:t>
            </a:r>
            <a:r>
              <a:rPr lang="en-US" sz="2000" b="1" dirty="0" smtClean="0"/>
              <a:t>()</a:t>
            </a:r>
          </a:p>
          <a:p>
            <a:r>
              <a:rPr lang="en-US" sz="2000" dirty="0"/>
              <a:t> </a:t>
            </a:r>
            <a:r>
              <a:rPr lang="en-US" sz="2000" dirty="0"/>
              <a:t>Just including a call to </a:t>
            </a:r>
            <a:r>
              <a:rPr lang="en-US" sz="2000" dirty="0" err="1"/>
              <a:t>printf</a:t>
            </a:r>
            <a:r>
              <a:rPr lang="en-US" sz="2000" dirty="0"/>
              <a:t>() or </a:t>
            </a:r>
            <a:r>
              <a:rPr lang="en-US" sz="2000" dirty="0" err="1"/>
              <a:t>sprintf</a:t>
            </a:r>
            <a:r>
              <a:rPr lang="en-US" sz="2000" dirty="0"/>
              <a:t>() can massively increase the size of </a:t>
            </a:r>
            <a:r>
              <a:rPr lang="en-US" sz="2000" dirty="0" smtClean="0"/>
              <a:t>the application’s </a:t>
            </a:r>
            <a:r>
              <a:rPr lang="en-US" sz="2000" dirty="0"/>
              <a:t>executable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printf</a:t>
            </a:r>
            <a:r>
              <a:rPr lang="en-US" sz="2000" dirty="0"/>
              <a:t>() and </a:t>
            </a:r>
            <a:r>
              <a:rPr lang="en-US" sz="2000" dirty="0" err="1"/>
              <a:t>sprintf</a:t>
            </a:r>
            <a:r>
              <a:rPr lang="en-US" sz="2000" dirty="0"/>
              <a:t>() may call </a:t>
            </a:r>
            <a:r>
              <a:rPr lang="en-US" sz="2000" dirty="0" err="1"/>
              <a:t>malloc</a:t>
            </a:r>
            <a:r>
              <a:rPr lang="en-US" sz="2000" dirty="0"/>
              <a:t>(), which might be invalid if a memory </a:t>
            </a:r>
            <a:r>
              <a:rPr lang="en-US" sz="2000" dirty="0" smtClean="0"/>
              <a:t>allocation scheme </a:t>
            </a:r>
            <a:r>
              <a:rPr lang="en-US" sz="2000" dirty="0"/>
              <a:t>other than heap_3 is in use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printf</a:t>
            </a:r>
            <a:r>
              <a:rPr lang="en-US" sz="2000" dirty="0"/>
              <a:t>() and </a:t>
            </a:r>
            <a:r>
              <a:rPr lang="en-US" sz="2000" dirty="0" err="1"/>
              <a:t>sprintf</a:t>
            </a:r>
            <a:r>
              <a:rPr lang="en-US" sz="2000" dirty="0"/>
              <a:t>() may require a stack that is many times bigger than would </a:t>
            </a:r>
            <a:r>
              <a:rPr lang="en-US" sz="2000" dirty="0" smtClean="0"/>
              <a:t>otherwise be </a:t>
            </a:r>
            <a:r>
              <a:rPr lang="en-US" sz="2000" dirty="0"/>
              <a:t>required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 </a:t>
            </a:r>
            <a:r>
              <a:rPr lang="en-US" sz="2000" dirty="0"/>
              <a:t>Copies that do not implement </a:t>
            </a:r>
            <a:r>
              <a:rPr lang="en-US" sz="2000" dirty="0" err="1"/>
              <a:t>snprintf</a:t>
            </a:r>
            <a:r>
              <a:rPr lang="en-US" sz="2000" dirty="0"/>
              <a:t>() simply ignore the buffer size parameter, </a:t>
            </a:r>
            <a:r>
              <a:rPr lang="en-US" sz="2000" dirty="0" smtClean="0"/>
              <a:t>as they </a:t>
            </a:r>
            <a:r>
              <a:rPr lang="en-US" sz="2000" dirty="0"/>
              <a:t>map directly to </a:t>
            </a:r>
            <a:r>
              <a:rPr lang="en-US" sz="2000" dirty="0" err="1"/>
              <a:t>sprintf</a:t>
            </a:r>
            <a:r>
              <a:rPr lang="en-US" sz="2000" dirty="0"/>
              <a:t>().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83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12. Trouble shooting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38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37015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12.4 Other Common Sources of Error</a:t>
            </a:r>
          </a:p>
          <a:p>
            <a:r>
              <a:rPr lang="en-US" sz="2000" dirty="0"/>
              <a:t> </a:t>
            </a:r>
            <a:r>
              <a:rPr lang="en-US" sz="2000" dirty="0"/>
              <a:t>Adding a simple task to a demo causes the demo to </a:t>
            </a:r>
            <a:r>
              <a:rPr lang="en-US" sz="2000" dirty="0" smtClean="0"/>
              <a:t>crash</a:t>
            </a:r>
          </a:p>
          <a:p>
            <a:r>
              <a:rPr lang="en-US" sz="2000" dirty="0"/>
              <a:t> </a:t>
            </a:r>
            <a:r>
              <a:rPr lang="en-US" sz="2000" dirty="0"/>
              <a:t>Using an API function within an interrupt causes the application </a:t>
            </a:r>
            <a:r>
              <a:rPr lang="en-US" sz="2000" dirty="0" smtClean="0"/>
              <a:t>to crash</a:t>
            </a:r>
          </a:p>
          <a:p>
            <a:r>
              <a:rPr lang="en-US" sz="2000" dirty="0"/>
              <a:t> </a:t>
            </a:r>
            <a:r>
              <a:rPr lang="en-US" sz="2000" dirty="0"/>
              <a:t>Sometimes the application crashes within an interrupt service </a:t>
            </a:r>
            <a:r>
              <a:rPr lang="en-US" sz="2000" dirty="0" smtClean="0"/>
              <a:t>routine</a:t>
            </a:r>
          </a:p>
          <a:p>
            <a:r>
              <a:rPr lang="en-US" sz="2000" dirty="0"/>
              <a:t> </a:t>
            </a:r>
            <a:r>
              <a:rPr lang="en-US" sz="2000" dirty="0"/>
              <a:t>The scheduler crashes when attempting to start the first </a:t>
            </a:r>
            <a:r>
              <a:rPr lang="en-US" sz="2000" dirty="0" smtClean="0"/>
              <a:t>task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890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12. Trouble shooting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39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0848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12.4 Other Common Sources of Error</a:t>
            </a:r>
          </a:p>
          <a:p>
            <a:r>
              <a:rPr lang="en-US" sz="2000" dirty="0"/>
              <a:t> </a:t>
            </a:r>
            <a:r>
              <a:rPr lang="en-US" sz="2000" dirty="0"/>
              <a:t>Interrupts are unexpectedly left disabled, or critical sections do </a:t>
            </a:r>
            <a:r>
              <a:rPr lang="en-US" sz="2000" dirty="0" smtClean="0"/>
              <a:t>not nest correctly</a:t>
            </a:r>
          </a:p>
          <a:p>
            <a:r>
              <a:rPr lang="en-US" sz="2000" dirty="0"/>
              <a:t> </a:t>
            </a:r>
            <a:r>
              <a:rPr lang="en-US" sz="2000" dirty="0"/>
              <a:t>The application crashes even before the scheduler is </a:t>
            </a:r>
            <a:r>
              <a:rPr lang="en-US" sz="2000" dirty="0" smtClean="0"/>
              <a:t>started</a:t>
            </a:r>
          </a:p>
          <a:p>
            <a:r>
              <a:rPr lang="en-US" sz="2000" dirty="0"/>
              <a:t> </a:t>
            </a:r>
            <a:r>
              <a:rPr lang="en-US" sz="2000" dirty="0"/>
              <a:t>Calling API functions while the scheduler is suspended, or </a:t>
            </a:r>
            <a:r>
              <a:rPr lang="en-US" sz="2000" dirty="0" smtClean="0"/>
              <a:t>from inside </a:t>
            </a:r>
            <a:r>
              <a:rPr lang="en-US" sz="2000" dirty="0"/>
              <a:t>a critical section, causes the application to </a:t>
            </a:r>
            <a:r>
              <a:rPr lang="en-US" sz="2000" dirty="0" smtClean="0"/>
              <a:t>crash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27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8. RESOURCE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50865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8.3 What </a:t>
            </a:r>
            <a:r>
              <a:rPr lang="en-US" sz="2000" b="1" dirty="0"/>
              <a:t>mutual exclusion means</a:t>
            </a:r>
            <a:r>
              <a:rPr lang="en-US" sz="2000" b="1" dirty="0" smtClean="0"/>
              <a:t>.</a:t>
            </a:r>
          </a:p>
          <a:p>
            <a:r>
              <a:rPr lang="en-US" sz="2000" dirty="0"/>
              <a:t>To ensure data consistency is maintained at all </a:t>
            </a:r>
            <a:r>
              <a:rPr lang="en-US" sz="2000" dirty="0" smtClean="0"/>
              <a:t>times</a:t>
            </a:r>
          </a:p>
          <a:p>
            <a:r>
              <a:rPr lang="en-US" sz="2000" dirty="0"/>
              <a:t>E</a:t>
            </a:r>
            <a:r>
              <a:rPr lang="en-US" sz="2000" dirty="0" smtClean="0"/>
              <a:t>nsure </a:t>
            </a:r>
            <a:r>
              <a:rPr lang="en-US" sz="2000" dirty="0"/>
              <a:t>that, once a task starts to access a shared resource that </a:t>
            </a:r>
            <a:r>
              <a:rPr lang="en-US" sz="2000" dirty="0" smtClean="0"/>
              <a:t>is not </a:t>
            </a:r>
            <a:r>
              <a:rPr lang="en-US" sz="2000" dirty="0"/>
              <a:t>re-entrant and not </a:t>
            </a:r>
            <a:r>
              <a:rPr lang="en-US" sz="2000" dirty="0" smtClean="0"/>
              <a:t>thread-safe </a:t>
            </a:r>
            <a:r>
              <a:rPr lang="en-US" sz="2000" dirty="0"/>
              <a:t>the same task has exclusive access to the resource </a:t>
            </a:r>
            <a:r>
              <a:rPr lang="en-US" sz="2000" dirty="0" smtClean="0"/>
              <a:t>until the </a:t>
            </a:r>
            <a:r>
              <a:rPr lang="en-US" sz="2000" dirty="0"/>
              <a:t>resource has been returned to a consistent state.</a:t>
            </a:r>
            <a:endParaRPr lang="en-US" sz="2000" dirty="0" smtClean="0"/>
          </a:p>
          <a:p>
            <a:r>
              <a:rPr lang="en-US" sz="2000" dirty="0"/>
              <a:t>E</a:t>
            </a:r>
            <a:r>
              <a:rPr lang="en-US" sz="2000" dirty="0" smtClean="0"/>
              <a:t>ach </a:t>
            </a:r>
            <a:r>
              <a:rPr lang="en-US" sz="2000" dirty="0"/>
              <a:t>resource is accessed </a:t>
            </a:r>
            <a:r>
              <a:rPr lang="en-US" sz="2000" dirty="0" smtClean="0"/>
              <a:t>only from </a:t>
            </a:r>
            <a:r>
              <a:rPr lang="en-US" sz="2000" dirty="0"/>
              <a:t>a single task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104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8. RESOURCE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7765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8.4 What </a:t>
            </a:r>
            <a:r>
              <a:rPr lang="en-US" sz="2000" b="1" dirty="0"/>
              <a:t>it means to suspend the scheduler</a:t>
            </a:r>
            <a:r>
              <a:rPr lang="en-US" sz="2000" b="1" dirty="0" smtClean="0"/>
              <a:t>.(Locking the Scheduler)</a:t>
            </a:r>
          </a:p>
          <a:p>
            <a:r>
              <a:rPr lang="en-US" sz="2000" dirty="0" smtClean="0"/>
              <a:t> Suspending </a:t>
            </a:r>
            <a:r>
              <a:rPr lang="en-US" sz="2000" dirty="0"/>
              <a:t>the scheduler only protects a region of code </a:t>
            </a:r>
            <a:r>
              <a:rPr lang="en-US" sz="2000" dirty="0" smtClean="0"/>
              <a:t>from access </a:t>
            </a:r>
            <a:r>
              <a:rPr lang="en-US" sz="2000" dirty="0"/>
              <a:t>by other tasks, because interrupts remain enabled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If an </a:t>
            </a:r>
            <a:r>
              <a:rPr lang="en-US" sz="2000" dirty="0" smtClean="0"/>
              <a:t>interrupt requests </a:t>
            </a:r>
            <a:r>
              <a:rPr lang="en-US" sz="2000" dirty="0"/>
              <a:t>a context switch while the scheduler is suspended, then the request is held </a:t>
            </a:r>
            <a:r>
              <a:rPr lang="en-US" sz="2000" dirty="0" smtClean="0"/>
              <a:t>pending </a:t>
            </a:r>
            <a:r>
              <a:rPr lang="en-US" sz="2000" dirty="0"/>
              <a:t>and is performed only when the scheduler is resumed (un-suspended).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837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8. RESOURCE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87798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8.5 How </a:t>
            </a:r>
            <a:r>
              <a:rPr lang="en-US" sz="2000" b="1" dirty="0"/>
              <a:t>to use a </a:t>
            </a:r>
            <a:r>
              <a:rPr lang="en-US" sz="2000" b="1" dirty="0" err="1"/>
              <a:t>mutex</a:t>
            </a:r>
            <a:r>
              <a:rPr lang="en-US" sz="2000" b="1" dirty="0" smtClean="0"/>
              <a:t>.</a:t>
            </a:r>
            <a:endParaRPr lang="en-US" sz="2000" b="1" dirty="0"/>
          </a:p>
          <a:p>
            <a:r>
              <a:rPr lang="en-US" sz="2000" dirty="0" err="1"/>
              <a:t>configUSE_MUTEXES</a:t>
            </a:r>
            <a:r>
              <a:rPr lang="en-US" sz="2000" dirty="0"/>
              <a:t> must be set to 1 in </a:t>
            </a:r>
            <a:r>
              <a:rPr lang="en-US" sz="2000" dirty="0" err="1"/>
              <a:t>FreeRTOSConfig.h</a:t>
            </a:r>
            <a:r>
              <a:rPr lang="en-US" sz="2000" dirty="0"/>
              <a:t> for </a:t>
            </a:r>
            <a:r>
              <a:rPr lang="en-US" sz="2000" dirty="0" err="1"/>
              <a:t>mutexes</a:t>
            </a:r>
            <a:r>
              <a:rPr lang="en-US" sz="2000" dirty="0"/>
              <a:t> to be available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F</a:t>
            </a:r>
            <a:r>
              <a:rPr lang="en-US" sz="2000" dirty="0" smtClean="0"/>
              <a:t>irst </a:t>
            </a:r>
            <a:r>
              <a:rPr lang="en-US" sz="2000" dirty="0"/>
              <a:t>successfully ‘take’ the </a:t>
            </a:r>
            <a:r>
              <a:rPr lang="en-US" sz="2000" dirty="0" smtClean="0"/>
              <a:t>token and then </a:t>
            </a:r>
            <a:r>
              <a:rPr lang="en-US" sz="2000" dirty="0"/>
              <a:t>w</a:t>
            </a:r>
            <a:r>
              <a:rPr lang="en-US" sz="2000" dirty="0" smtClean="0"/>
              <a:t>hen </a:t>
            </a:r>
            <a:r>
              <a:rPr lang="en-US" sz="2000" dirty="0"/>
              <a:t>the token holder </a:t>
            </a:r>
            <a:r>
              <a:rPr lang="en-US" sz="2000" dirty="0" smtClean="0"/>
              <a:t>has finished </a:t>
            </a:r>
            <a:r>
              <a:rPr lang="en-US" sz="2000" dirty="0"/>
              <a:t>with the resource, it must ‘give’ the token back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A </a:t>
            </a:r>
            <a:r>
              <a:rPr lang="en-US" sz="2000" dirty="0"/>
              <a:t>semaphore that is used for mutual exclusion must always be returned.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A </a:t>
            </a:r>
            <a:r>
              <a:rPr lang="en-US" sz="2000" dirty="0"/>
              <a:t>semaphore that is used for synchronization is normally discarded and not returned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065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8. RESOURCE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70816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8.5 How </a:t>
            </a:r>
            <a:r>
              <a:rPr lang="en-US" sz="2000" b="1" dirty="0"/>
              <a:t>to use a </a:t>
            </a:r>
            <a:r>
              <a:rPr lang="en-US" sz="2000" b="1" dirty="0" err="1"/>
              <a:t>mutex</a:t>
            </a:r>
            <a:r>
              <a:rPr lang="en-US" sz="2000" b="1" dirty="0" smtClean="0"/>
              <a:t>.</a:t>
            </a:r>
            <a:endParaRPr lang="en-US" sz="2000" b="1" dirty="0"/>
          </a:p>
          <a:p>
            <a:r>
              <a:rPr lang="en-US" sz="2000" dirty="0" smtClean="0"/>
              <a:t>As </a:t>
            </a:r>
            <a:r>
              <a:rPr lang="en-US" sz="2000" dirty="0"/>
              <a:t>a </a:t>
            </a:r>
            <a:r>
              <a:rPr lang="en-US" sz="2000" dirty="0" err="1"/>
              <a:t>mutex</a:t>
            </a:r>
            <a:r>
              <a:rPr lang="en-US" sz="2000" dirty="0"/>
              <a:t> is used to ensure </a:t>
            </a:r>
            <a:r>
              <a:rPr lang="en-US" sz="2000" dirty="0" smtClean="0"/>
              <a:t>each task </a:t>
            </a:r>
            <a:r>
              <a:rPr lang="en-US" sz="2000" dirty="0"/>
              <a:t>gets mutually exclusive access to the terminal, even when pre-emption occurs, the </a:t>
            </a:r>
            <a:r>
              <a:rPr lang="en-US" sz="2000" dirty="0" smtClean="0"/>
              <a:t>strings that </a:t>
            </a:r>
            <a:r>
              <a:rPr lang="en-US" sz="2000" dirty="0"/>
              <a:t>are displayed will be correct and in no way corrupted.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07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8. RESOURCE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477361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8.6 How </a:t>
            </a:r>
            <a:r>
              <a:rPr lang="en-US" sz="2000" b="1" dirty="0"/>
              <a:t>to create and use a gatekeeper task.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When a task wants to write </a:t>
            </a:r>
            <a:r>
              <a:rPr lang="en-US" sz="2000" dirty="0" smtClean="0"/>
              <a:t>a message </a:t>
            </a:r>
            <a:r>
              <a:rPr lang="en-US" sz="2000" dirty="0"/>
              <a:t>to standard out, it does not call a print function directly but, instead, sends </a:t>
            </a:r>
            <a:r>
              <a:rPr lang="en-US" sz="2000" dirty="0" smtClean="0"/>
              <a:t>the message </a:t>
            </a:r>
            <a:r>
              <a:rPr lang="en-US" sz="2000" dirty="0"/>
              <a:t>to the gatekeeper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gatekeeper task uses a </a:t>
            </a:r>
            <a:r>
              <a:rPr lang="en-US" sz="2000" dirty="0" err="1"/>
              <a:t>FreeRTOS</a:t>
            </a:r>
            <a:r>
              <a:rPr lang="en-US" sz="2000" dirty="0"/>
              <a:t> queue to serialize access to standard out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only task permitted to access standard out directly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When a message arrives, the gatekeeper simply writes the message </a:t>
            </a:r>
            <a:r>
              <a:rPr lang="en-US" sz="2000" dirty="0" smtClean="0"/>
              <a:t>to standard </a:t>
            </a:r>
            <a:r>
              <a:rPr lang="en-US" sz="2000" dirty="0"/>
              <a:t>out, before returning to the Blocked state to wait for the next </a:t>
            </a:r>
            <a:r>
              <a:rPr lang="en-US" sz="2000" dirty="0" smtClean="0"/>
              <a:t>message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59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8. RESOURCE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498598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8.7 What </a:t>
            </a:r>
            <a:r>
              <a:rPr lang="en-US" sz="2000" b="1" dirty="0"/>
              <a:t>priority inversion is, and how priority inheritance can reduce (but not remove) </a:t>
            </a:r>
            <a:r>
              <a:rPr lang="en-US" sz="2000" b="1" dirty="0" smtClean="0"/>
              <a:t>its impact.</a:t>
            </a:r>
          </a:p>
          <a:p>
            <a:r>
              <a:rPr lang="en-US" sz="2000" dirty="0"/>
              <a:t>A higher priority task </a:t>
            </a:r>
            <a:r>
              <a:rPr lang="en-US" sz="2000" dirty="0" smtClean="0"/>
              <a:t>being delayed </a:t>
            </a:r>
            <a:r>
              <a:rPr lang="en-US" sz="2000" dirty="0"/>
              <a:t>by a lower priority task in this manner is called ‘priority inversion</a:t>
            </a:r>
            <a:r>
              <a:rPr lang="en-US" sz="2000" dirty="0" smtClean="0"/>
              <a:t>’.</a:t>
            </a:r>
          </a:p>
          <a:p>
            <a:r>
              <a:rPr lang="en-US" sz="2000" dirty="0"/>
              <a:t>priority inheritance can reduce </a:t>
            </a:r>
            <a:r>
              <a:rPr lang="en-US" sz="2000" dirty="0" smtClean="0"/>
              <a:t>its </a:t>
            </a:r>
            <a:r>
              <a:rPr lang="en-US" sz="2000" dirty="0"/>
              <a:t>impact by ensuring that the inversion </a:t>
            </a:r>
            <a:r>
              <a:rPr lang="en-US" sz="2000" dirty="0" smtClean="0"/>
              <a:t>is always </a:t>
            </a:r>
            <a:r>
              <a:rPr lang="en-US" sz="2000" dirty="0"/>
              <a:t>time bounded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 Moreover, Priority inheritance is included by </a:t>
            </a:r>
            <a:r>
              <a:rPr lang="en-US" sz="2000" dirty="0" err="1" smtClean="0"/>
              <a:t>Mutexes</a:t>
            </a:r>
            <a:r>
              <a:rPr lang="en-US" sz="2000" dirty="0" smtClean="0"/>
              <a:t> which semaphores do not have</a:t>
            </a:r>
          </a:p>
          <a:p>
            <a:r>
              <a:rPr lang="en-US" sz="2000" dirty="0"/>
              <a:t>Priority inheritance works by temporarily raising the priority of the </a:t>
            </a:r>
            <a:r>
              <a:rPr lang="en-US" sz="2000" dirty="0" err="1"/>
              <a:t>mutex</a:t>
            </a:r>
            <a:r>
              <a:rPr lang="en-US" sz="2000" dirty="0"/>
              <a:t> holder to the priority </a:t>
            </a:r>
            <a:r>
              <a:rPr lang="en-US" sz="2000" dirty="0" smtClean="0"/>
              <a:t>of the </a:t>
            </a:r>
            <a:r>
              <a:rPr lang="en-US" sz="2000" dirty="0"/>
              <a:t>highest priority task that is attempting to obtain the same </a:t>
            </a:r>
            <a:r>
              <a:rPr lang="en-US" sz="2000" dirty="0" err="1"/>
              <a:t>mutex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624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002_Renesas_Templates_16_9_conf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2.xml><?xml version="1.0" encoding="utf-8"?>
<a:theme xmlns:a="http://schemas.openxmlformats.org/drawingml/2006/main" name="1_151002_Renesas_Templates_16_9_conf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2792</Words>
  <Application>Microsoft Office PowerPoint</Application>
  <PresentationFormat>Widescreen</PresentationFormat>
  <Paragraphs>226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 Narrow</vt:lpstr>
      <vt:lpstr>Symbol</vt:lpstr>
      <vt:lpstr>Wingdings</vt:lpstr>
      <vt:lpstr>151002_Renesas_Templates_16_9_conf_EN</vt:lpstr>
      <vt:lpstr>1_151002_Renesas_Templates_16_9_conf_EN</vt:lpstr>
      <vt:lpstr>8. RESOURCE MANAGEMENT</vt:lpstr>
      <vt:lpstr>8. RESOURCE MANAGEMENT</vt:lpstr>
      <vt:lpstr>8. RESOURCE MANAGEMENT</vt:lpstr>
      <vt:lpstr>8. RESOURCE MANAGEMENT</vt:lpstr>
      <vt:lpstr>8. RESOURCE MANAGEMENT</vt:lpstr>
      <vt:lpstr>8. RESOURCE MANAGEMENT</vt:lpstr>
      <vt:lpstr>8. RESOURCE MANAGEMENT</vt:lpstr>
      <vt:lpstr>8. RESOURCE MANAGEMENT</vt:lpstr>
      <vt:lpstr>8. RESOURCE MANAGEMENT</vt:lpstr>
      <vt:lpstr>8. RESOURCE MANAGEMENT</vt:lpstr>
      <vt:lpstr>9. EVENT GROUPS</vt:lpstr>
      <vt:lpstr>9. EVENT GROUPS</vt:lpstr>
      <vt:lpstr>9. EVENT GROUPS</vt:lpstr>
      <vt:lpstr>9. EVENT GROUPS</vt:lpstr>
      <vt:lpstr>9. EVENT GROUPS</vt:lpstr>
      <vt:lpstr>9. EVENT GROUPS</vt:lpstr>
      <vt:lpstr>9. EVENT GROUPS</vt:lpstr>
      <vt:lpstr>9. EVENT GROUPS</vt:lpstr>
      <vt:lpstr>10. Task Notifications</vt:lpstr>
      <vt:lpstr>10. Task Notifications</vt:lpstr>
      <vt:lpstr>10. Task Notifications</vt:lpstr>
      <vt:lpstr>10. Task Notifications</vt:lpstr>
      <vt:lpstr>11. Developer Support</vt:lpstr>
      <vt:lpstr>11. Developer Support</vt:lpstr>
      <vt:lpstr>11. Developer Support</vt:lpstr>
      <vt:lpstr>11. Developer Support</vt:lpstr>
      <vt:lpstr>11. Developer Support</vt:lpstr>
      <vt:lpstr>11. Developer Support</vt:lpstr>
      <vt:lpstr>11. Developer Support</vt:lpstr>
      <vt:lpstr>11. Developer Support</vt:lpstr>
      <vt:lpstr>11. Developer Support</vt:lpstr>
      <vt:lpstr>11. Developer Support</vt:lpstr>
      <vt:lpstr>12. Trouble shooting</vt:lpstr>
      <vt:lpstr>12. Trouble shooting</vt:lpstr>
      <vt:lpstr>12. Trouble shooting</vt:lpstr>
      <vt:lpstr>12. Trouble shooting</vt:lpstr>
      <vt:lpstr>12. Trouble shooting</vt:lpstr>
      <vt:lpstr>12. Trouble shooting</vt:lpstr>
      <vt:lpstr>12. Trouble shooting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Tuoi Minh. Hoang</dc:creator>
  <cp:lastModifiedBy>Hoang Huy. Pham</cp:lastModifiedBy>
  <cp:revision>108</cp:revision>
  <dcterms:created xsi:type="dcterms:W3CDTF">2017-04-21T01:39:02Z</dcterms:created>
  <dcterms:modified xsi:type="dcterms:W3CDTF">2017-05-11T10:12:05Z</dcterms:modified>
</cp:coreProperties>
</file>