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5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50" b="0" i="0">
                <a:solidFill>
                  <a:srgbClr val="332B2B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332B2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50" b="0" i="0">
                <a:solidFill>
                  <a:srgbClr val="332B2B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332B2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50" b="0" i="0">
                <a:solidFill>
                  <a:srgbClr val="332B2B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50" b="0" i="0">
                <a:solidFill>
                  <a:srgbClr val="332B2B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5F1E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961976"/>
            <a:ext cx="18287999" cy="6324599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3609257" y="6216615"/>
            <a:ext cx="4679315" cy="4070985"/>
          </a:xfrm>
          <a:custGeom>
            <a:avLst/>
            <a:gdLst/>
            <a:ahLst/>
            <a:cxnLst/>
            <a:rect l="l" t="t" r="r" b="b"/>
            <a:pathLst>
              <a:path w="4679315" h="4070984">
                <a:moveTo>
                  <a:pt x="0" y="4070383"/>
                </a:moveTo>
                <a:lnTo>
                  <a:pt x="49352" y="4043277"/>
                </a:lnTo>
                <a:lnTo>
                  <a:pt x="88928" y="4020527"/>
                </a:lnTo>
                <a:lnTo>
                  <a:pt x="128079" y="3997175"/>
                </a:lnTo>
                <a:lnTo>
                  <a:pt x="166811" y="3973232"/>
                </a:lnTo>
                <a:lnTo>
                  <a:pt x="205133" y="3948711"/>
                </a:lnTo>
                <a:lnTo>
                  <a:pt x="243052" y="3923622"/>
                </a:lnTo>
                <a:lnTo>
                  <a:pt x="280576" y="3897975"/>
                </a:lnTo>
                <a:lnTo>
                  <a:pt x="317714" y="3871784"/>
                </a:lnTo>
                <a:lnTo>
                  <a:pt x="354472" y="3845057"/>
                </a:lnTo>
                <a:lnTo>
                  <a:pt x="390860" y="3817807"/>
                </a:lnTo>
                <a:lnTo>
                  <a:pt x="426884" y="3790045"/>
                </a:lnTo>
                <a:lnTo>
                  <a:pt x="462553" y="3761782"/>
                </a:lnTo>
                <a:lnTo>
                  <a:pt x="497875" y="3733028"/>
                </a:lnTo>
                <a:lnTo>
                  <a:pt x="532857" y="3703796"/>
                </a:lnTo>
                <a:lnTo>
                  <a:pt x="567508" y="3674096"/>
                </a:lnTo>
                <a:lnTo>
                  <a:pt x="601835" y="3643940"/>
                </a:lnTo>
                <a:lnTo>
                  <a:pt x="635846" y="3613338"/>
                </a:lnTo>
                <a:lnTo>
                  <a:pt x="669549" y="3582301"/>
                </a:lnTo>
                <a:lnTo>
                  <a:pt x="702953" y="3550842"/>
                </a:lnTo>
                <a:lnTo>
                  <a:pt x="736064" y="3518970"/>
                </a:lnTo>
                <a:lnTo>
                  <a:pt x="768891" y="3486697"/>
                </a:lnTo>
                <a:lnTo>
                  <a:pt x="801442" y="3454035"/>
                </a:lnTo>
                <a:lnTo>
                  <a:pt x="833724" y="3420994"/>
                </a:lnTo>
                <a:lnTo>
                  <a:pt x="865746" y="3387585"/>
                </a:lnTo>
                <a:lnTo>
                  <a:pt x="897515" y="3353821"/>
                </a:lnTo>
                <a:lnTo>
                  <a:pt x="929039" y="3319710"/>
                </a:lnTo>
                <a:lnTo>
                  <a:pt x="960327" y="3285266"/>
                </a:lnTo>
                <a:lnTo>
                  <a:pt x="991386" y="3250499"/>
                </a:lnTo>
                <a:lnTo>
                  <a:pt x="1022223" y="3215420"/>
                </a:lnTo>
                <a:lnTo>
                  <a:pt x="1052848" y="3180040"/>
                </a:lnTo>
                <a:lnTo>
                  <a:pt x="1083267" y="3144371"/>
                </a:lnTo>
                <a:lnTo>
                  <a:pt x="1113489" y="3108423"/>
                </a:lnTo>
                <a:lnTo>
                  <a:pt x="1143521" y="3072208"/>
                </a:lnTo>
                <a:lnTo>
                  <a:pt x="1173372" y="3035737"/>
                </a:lnTo>
                <a:lnTo>
                  <a:pt x="1203049" y="2999021"/>
                </a:lnTo>
                <a:lnTo>
                  <a:pt x="1232560" y="2962071"/>
                </a:lnTo>
                <a:lnTo>
                  <a:pt x="1261913" y="2924898"/>
                </a:lnTo>
                <a:lnTo>
                  <a:pt x="1291117" y="2887514"/>
                </a:lnTo>
                <a:lnTo>
                  <a:pt x="1320178" y="2849929"/>
                </a:lnTo>
                <a:lnTo>
                  <a:pt x="1349105" y="2812155"/>
                </a:lnTo>
                <a:lnTo>
                  <a:pt x="1377906" y="2774202"/>
                </a:lnTo>
                <a:lnTo>
                  <a:pt x="1406588" y="2736083"/>
                </a:lnTo>
                <a:lnTo>
                  <a:pt x="1435160" y="2697808"/>
                </a:lnTo>
                <a:lnTo>
                  <a:pt x="1463629" y="2659387"/>
                </a:lnTo>
                <a:lnTo>
                  <a:pt x="1492004" y="2620834"/>
                </a:lnTo>
                <a:lnTo>
                  <a:pt x="1520292" y="2582157"/>
                </a:lnTo>
                <a:lnTo>
                  <a:pt x="1548500" y="2543370"/>
                </a:lnTo>
                <a:lnTo>
                  <a:pt x="1576638" y="2504482"/>
                </a:lnTo>
                <a:lnTo>
                  <a:pt x="1604712" y="2465505"/>
                </a:lnTo>
                <a:lnTo>
                  <a:pt x="1632732" y="2426450"/>
                </a:lnTo>
                <a:lnTo>
                  <a:pt x="1660704" y="2387328"/>
                </a:lnTo>
                <a:lnTo>
                  <a:pt x="1688636" y="2348151"/>
                </a:lnTo>
                <a:lnTo>
                  <a:pt x="1716537" y="2308929"/>
                </a:lnTo>
                <a:lnTo>
                  <a:pt x="1744414" y="2269674"/>
                </a:lnTo>
                <a:lnTo>
                  <a:pt x="1772275" y="2230396"/>
                </a:lnTo>
                <a:lnTo>
                  <a:pt x="1800129" y="2191107"/>
                </a:lnTo>
                <a:lnTo>
                  <a:pt x="1827982" y="2151819"/>
                </a:lnTo>
                <a:lnTo>
                  <a:pt x="1855843" y="2112541"/>
                </a:lnTo>
                <a:lnTo>
                  <a:pt x="1883721" y="2073286"/>
                </a:lnTo>
                <a:lnTo>
                  <a:pt x="1911621" y="2034064"/>
                </a:lnTo>
                <a:lnTo>
                  <a:pt x="1939554" y="1994886"/>
                </a:lnTo>
                <a:lnTo>
                  <a:pt x="1967526" y="1955765"/>
                </a:lnTo>
                <a:lnTo>
                  <a:pt x="1995545" y="1916710"/>
                </a:lnTo>
                <a:lnTo>
                  <a:pt x="2023619" y="1877733"/>
                </a:lnTo>
                <a:lnTo>
                  <a:pt x="2051757" y="1838845"/>
                </a:lnTo>
                <a:lnTo>
                  <a:pt x="2079966" y="1800057"/>
                </a:lnTo>
                <a:lnTo>
                  <a:pt x="2108253" y="1761381"/>
                </a:lnTo>
                <a:lnTo>
                  <a:pt x="2136628" y="1722827"/>
                </a:lnTo>
                <a:lnTo>
                  <a:pt x="2165097" y="1684407"/>
                </a:lnTo>
                <a:lnTo>
                  <a:pt x="2193669" y="1646132"/>
                </a:lnTo>
                <a:lnTo>
                  <a:pt x="2222351" y="1608012"/>
                </a:lnTo>
                <a:lnTo>
                  <a:pt x="2251152" y="1570060"/>
                </a:lnTo>
                <a:lnTo>
                  <a:pt x="2280079" y="1532286"/>
                </a:lnTo>
                <a:lnTo>
                  <a:pt x="2309140" y="1494701"/>
                </a:lnTo>
                <a:lnTo>
                  <a:pt x="2338344" y="1457317"/>
                </a:lnTo>
                <a:lnTo>
                  <a:pt x="2367697" y="1420144"/>
                </a:lnTo>
                <a:lnTo>
                  <a:pt x="2397209" y="1383194"/>
                </a:lnTo>
                <a:lnTo>
                  <a:pt x="2426886" y="1346478"/>
                </a:lnTo>
                <a:lnTo>
                  <a:pt x="2456736" y="1310007"/>
                </a:lnTo>
                <a:lnTo>
                  <a:pt x="2486769" y="1273792"/>
                </a:lnTo>
                <a:lnTo>
                  <a:pt x="2516991" y="1237844"/>
                </a:lnTo>
                <a:lnTo>
                  <a:pt x="2547410" y="1202174"/>
                </a:lnTo>
                <a:lnTo>
                  <a:pt x="2578034" y="1166795"/>
                </a:lnTo>
                <a:lnTo>
                  <a:pt x="2608872" y="1131716"/>
                </a:lnTo>
                <a:lnTo>
                  <a:pt x="2639930" y="1096948"/>
                </a:lnTo>
                <a:lnTo>
                  <a:pt x="2671218" y="1062504"/>
                </a:lnTo>
                <a:lnTo>
                  <a:pt x="2702742" y="1028394"/>
                </a:lnTo>
                <a:lnTo>
                  <a:pt x="2734512" y="994629"/>
                </a:lnTo>
                <a:lnTo>
                  <a:pt x="2766533" y="961221"/>
                </a:lnTo>
                <a:lnTo>
                  <a:pt x="2798816" y="928179"/>
                </a:lnTo>
                <a:lnTo>
                  <a:pt x="2831366" y="895517"/>
                </a:lnTo>
                <a:lnTo>
                  <a:pt x="2864193" y="863245"/>
                </a:lnTo>
                <a:lnTo>
                  <a:pt x="2897305" y="831373"/>
                </a:lnTo>
                <a:lnTo>
                  <a:pt x="2930708" y="799913"/>
                </a:lnTo>
                <a:lnTo>
                  <a:pt x="2964411" y="768877"/>
                </a:lnTo>
                <a:lnTo>
                  <a:pt x="2998423" y="738275"/>
                </a:lnTo>
                <a:lnTo>
                  <a:pt x="3032750" y="708118"/>
                </a:lnTo>
                <a:lnTo>
                  <a:pt x="3067400" y="678418"/>
                </a:lnTo>
                <a:lnTo>
                  <a:pt x="3102383" y="649186"/>
                </a:lnTo>
                <a:lnTo>
                  <a:pt x="3137704" y="620433"/>
                </a:lnTo>
                <a:lnTo>
                  <a:pt x="3173373" y="592169"/>
                </a:lnTo>
                <a:lnTo>
                  <a:pt x="3209398" y="564407"/>
                </a:lnTo>
                <a:lnTo>
                  <a:pt x="3245785" y="537157"/>
                </a:lnTo>
                <a:lnTo>
                  <a:pt x="3282544" y="510431"/>
                </a:lnTo>
                <a:lnTo>
                  <a:pt x="3319681" y="484239"/>
                </a:lnTo>
                <a:lnTo>
                  <a:pt x="3357205" y="458593"/>
                </a:lnTo>
                <a:lnTo>
                  <a:pt x="3395125" y="433503"/>
                </a:lnTo>
                <a:lnTo>
                  <a:pt x="3433446" y="408982"/>
                </a:lnTo>
                <a:lnTo>
                  <a:pt x="3472178" y="385040"/>
                </a:lnTo>
                <a:lnTo>
                  <a:pt x="3511329" y="361688"/>
                </a:lnTo>
                <a:lnTo>
                  <a:pt x="3550906" y="338937"/>
                </a:lnTo>
                <a:lnTo>
                  <a:pt x="3590917" y="316799"/>
                </a:lnTo>
                <a:lnTo>
                  <a:pt x="3631370" y="295284"/>
                </a:lnTo>
                <a:lnTo>
                  <a:pt x="3672273" y="274405"/>
                </a:lnTo>
                <a:lnTo>
                  <a:pt x="3713635" y="254171"/>
                </a:lnTo>
                <a:lnTo>
                  <a:pt x="3755461" y="234594"/>
                </a:lnTo>
                <a:lnTo>
                  <a:pt x="3797762" y="215686"/>
                </a:lnTo>
                <a:lnTo>
                  <a:pt x="3840544" y="197457"/>
                </a:lnTo>
                <a:lnTo>
                  <a:pt x="3883816" y="179918"/>
                </a:lnTo>
                <a:lnTo>
                  <a:pt x="3927585" y="163081"/>
                </a:lnTo>
                <a:lnTo>
                  <a:pt x="3971859" y="146957"/>
                </a:lnTo>
                <a:lnTo>
                  <a:pt x="4016646" y="131557"/>
                </a:lnTo>
                <a:lnTo>
                  <a:pt x="4061954" y="116891"/>
                </a:lnTo>
                <a:lnTo>
                  <a:pt x="4107792" y="102972"/>
                </a:lnTo>
                <a:lnTo>
                  <a:pt x="4154166" y="89810"/>
                </a:lnTo>
                <a:lnTo>
                  <a:pt x="4201085" y="77417"/>
                </a:lnTo>
                <a:lnTo>
                  <a:pt x="4248556" y="65803"/>
                </a:lnTo>
                <a:lnTo>
                  <a:pt x="4296588" y="54980"/>
                </a:lnTo>
                <a:lnTo>
                  <a:pt x="4345189" y="44959"/>
                </a:lnTo>
                <a:lnTo>
                  <a:pt x="4394366" y="35751"/>
                </a:lnTo>
                <a:lnTo>
                  <a:pt x="4444126" y="27366"/>
                </a:lnTo>
                <a:lnTo>
                  <a:pt x="4494480" y="19817"/>
                </a:lnTo>
                <a:lnTo>
                  <a:pt x="4545433" y="13115"/>
                </a:lnTo>
                <a:lnTo>
                  <a:pt x="4596993" y="7270"/>
                </a:lnTo>
                <a:lnTo>
                  <a:pt x="4649170" y="2294"/>
                </a:lnTo>
                <a:lnTo>
                  <a:pt x="4678741" y="0"/>
                </a:lnTo>
              </a:path>
            </a:pathLst>
          </a:custGeom>
          <a:ln w="24998">
            <a:solidFill>
              <a:srgbClr val="332B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48854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9753447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15183" y="1188453"/>
            <a:ext cx="3413786" cy="317346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846467" y="2107131"/>
            <a:ext cx="1461252" cy="35064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5F1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89799" y="1429500"/>
            <a:ext cx="15527564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50" b="0" i="0">
                <a:solidFill>
                  <a:srgbClr val="332B2B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05249" y="3414753"/>
            <a:ext cx="7406640" cy="2998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332B2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500" y="3899"/>
            <a:ext cx="18300700" cy="10295890"/>
            <a:chOff x="-12500" y="3899"/>
            <a:chExt cx="18300700" cy="10295890"/>
          </a:xfrm>
        </p:grpSpPr>
        <p:sp>
          <p:nvSpPr>
            <p:cNvPr id="3" name="object 3"/>
            <p:cNvSpPr/>
            <p:nvPr/>
          </p:nvSpPr>
          <p:spPr>
            <a:xfrm>
              <a:off x="0" y="4840153"/>
              <a:ext cx="5176520" cy="5447030"/>
            </a:xfrm>
            <a:custGeom>
              <a:avLst/>
              <a:gdLst/>
              <a:ahLst/>
              <a:cxnLst/>
              <a:rect l="l" t="t" r="r" b="b"/>
              <a:pathLst>
                <a:path w="5176520" h="5447030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3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4000" y="214412"/>
                  </a:lnTo>
                  <a:lnTo>
                    <a:pt x="682789" y="234601"/>
                  </a:lnTo>
                  <a:lnTo>
                    <a:pt x="721186" y="255486"/>
                  </a:lnTo>
                  <a:lnTo>
                    <a:pt x="759197" y="277056"/>
                  </a:lnTo>
                  <a:lnTo>
                    <a:pt x="796828" y="299301"/>
                  </a:lnTo>
                  <a:lnTo>
                    <a:pt x="834085" y="322212"/>
                  </a:lnTo>
                  <a:lnTo>
                    <a:pt x="870972" y="345778"/>
                  </a:lnTo>
                  <a:lnTo>
                    <a:pt x="907496" y="369989"/>
                  </a:lnTo>
                  <a:lnTo>
                    <a:pt x="943662" y="394835"/>
                  </a:lnTo>
                  <a:lnTo>
                    <a:pt x="979477" y="420306"/>
                  </a:lnTo>
                  <a:lnTo>
                    <a:pt x="1014945" y="446392"/>
                  </a:lnTo>
                  <a:lnTo>
                    <a:pt x="1050073" y="473083"/>
                  </a:lnTo>
                  <a:lnTo>
                    <a:pt x="1084865" y="500368"/>
                  </a:lnTo>
                  <a:lnTo>
                    <a:pt x="1119329" y="528238"/>
                  </a:lnTo>
                  <a:lnTo>
                    <a:pt x="1153469" y="556683"/>
                  </a:lnTo>
                  <a:lnTo>
                    <a:pt x="1187291" y="585692"/>
                  </a:lnTo>
                  <a:lnTo>
                    <a:pt x="1220801" y="615256"/>
                  </a:lnTo>
                  <a:lnTo>
                    <a:pt x="1254004" y="645364"/>
                  </a:lnTo>
                  <a:lnTo>
                    <a:pt x="1286906" y="676006"/>
                  </a:lnTo>
                  <a:lnTo>
                    <a:pt x="1319513" y="707173"/>
                  </a:lnTo>
                  <a:lnTo>
                    <a:pt x="1351831" y="738853"/>
                  </a:lnTo>
                  <a:lnTo>
                    <a:pt x="1383865" y="771038"/>
                  </a:lnTo>
                  <a:lnTo>
                    <a:pt x="1415621" y="803716"/>
                  </a:lnTo>
                  <a:lnTo>
                    <a:pt x="1447104" y="836878"/>
                  </a:lnTo>
                  <a:lnTo>
                    <a:pt x="1478320" y="870514"/>
                  </a:lnTo>
                  <a:lnTo>
                    <a:pt x="1509276" y="904614"/>
                  </a:lnTo>
                  <a:lnTo>
                    <a:pt x="1539976" y="939167"/>
                  </a:lnTo>
                  <a:lnTo>
                    <a:pt x="1570426" y="974164"/>
                  </a:lnTo>
                  <a:lnTo>
                    <a:pt x="1600632" y="1009594"/>
                  </a:lnTo>
                  <a:lnTo>
                    <a:pt x="1630599" y="1045448"/>
                  </a:lnTo>
                  <a:lnTo>
                    <a:pt x="1660334" y="1081715"/>
                  </a:lnTo>
                  <a:lnTo>
                    <a:pt x="1689842" y="1118385"/>
                  </a:lnTo>
                  <a:lnTo>
                    <a:pt x="1719128" y="1155449"/>
                  </a:lnTo>
                  <a:lnTo>
                    <a:pt x="1748199" y="1192895"/>
                  </a:lnTo>
                  <a:lnTo>
                    <a:pt x="1777060" y="1230714"/>
                  </a:lnTo>
                  <a:lnTo>
                    <a:pt x="1805716" y="1268896"/>
                  </a:lnTo>
                  <a:lnTo>
                    <a:pt x="1834174" y="1307432"/>
                  </a:lnTo>
                  <a:lnTo>
                    <a:pt x="1862438" y="1346309"/>
                  </a:lnTo>
                  <a:lnTo>
                    <a:pt x="1890516" y="1385520"/>
                  </a:lnTo>
                  <a:lnTo>
                    <a:pt x="1918411" y="1425053"/>
                  </a:lnTo>
                  <a:lnTo>
                    <a:pt x="1946131" y="1464898"/>
                  </a:lnTo>
                  <a:lnTo>
                    <a:pt x="1973680" y="1505046"/>
                  </a:lnTo>
                  <a:lnTo>
                    <a:pt x="2001065" y="1545486"/>
                  </a:lnTo>
                  <a:lnTo>
                    <a:pt x="2028291" y="1586209"/>
                  </a:lnTo>
                  <a:lnTo>
                    <a:pt x="2055363" y="1627203"/>
                  </a:lnTo>
                  <a:lnTo>
                    <a:pt x="2082288" y="1668460"/>
                  </a:lnTo>
                  <a:lnTo>
                    <a:pt x="2109071" y="1709969"/>
                  </a:lnTo>
                  <a:lnTo>
                    <a:pt x="2135718" y="1751719"/>
                  </a:lnTo>
                  <a:lnTo>
                    <a:pt x="2162234" y="1793702"/>
                  </a:lnTo>
                  <a:lnTo>
                    <a:pt x="2188626" y="1835906"/>
                  </a:lnTo>
                  <a:lnTo>
                    <a:pt x="2214898" y="1878322"/>
                  </a:lnTo>
                  <a:lnTo>
                    <a:pt x="2241056" y="1920939"/>
                  </a:lnTo>
                  <a:lnTo>
                    <a:pt x="2267107" y="1963748"/>
                  </a:lnTo>
                  <a:lnTo>
                    <a:pt x="2293056" y="2006739"/>
                  </a:lnTo>
                  <a:lnTo>
                    <a:pt x="2318908" y="2049901"/>
                  </a:lnTo>
                  <a:lnTo>
                    <a:pt x="2344669" y="2093224"/>
                  </a:lnTo>
                  <a:lnTo>
                    <a:pt x="2370345" y="2136698"/>
                  </a:lnTo>
                  <a:lnTo>
                    <a:pt x="2395942" y="2180313"/>
                  </a:lnTo>
                  <a:lnTo>
                    <a:pt x="2421465" y="2224060"/>
                  </a:lnTo>
                  <a:lnTo>
                    <a:pt x="2446919" y="2267927"/>
                  </a:lnTo>
                  <a:lnTo>
                    <a:pt x="2472312" y="2311906"/>
                  </a:lnTo>
                  <a:lnTo>
                    <a:pt x="2497647" y="2355985"/>
                  </a:lnTo>
                  <a:lnTo>
                    <a:pt x="2522932" y="2400155"/>
                  </a:lnTo>
                  <a:lnTo>
                    <a:pt x="2548171" y="2444405"/>
                  </a:lnTo>
                  <a:lnTo>
                    <a:pt x="2573370" y="2488726"/>
                  </a:lnTo>
                  <a:lnTo>
                    <a:pt x="2598535" y="2533108"/>
                  </a:lnTo>
                  <a:lnTo>
                    <a:pt x="2623672" y="2577540"/>
                  </a:lnTo>
                  <a:lnTo>
                    <a:pt x="2648786" y="2622012"/>
                  </a:lnTo>
                  <a:lnTo>
                    <a:pt x="2673883" y="2666515"/>
                  </a:lnTo>
                  <a:lnTo>
                    <a:pt x="2698969" y="2711037"/>
                  </a:lnTo>
                  <a:lnTo>
                    <a:pt x="2724049" y="2755570"/>
                  </a:lnTo>
                  <a:lnTo>
                    <a:pt x="2749129" y="2800103"/>
                  </a:lnTo>
                  <a:lnTo>
                    <a:pt x="2774215" y="2844625"/>
                  </a:lnTo>
                  <a:lnTo>
                    <a:pt x="2799312" y="2889128"/>
                  </a:lnTo>
                  <a:lnTo>
                    <a:pt x="2824426" y="2933600"/>
                  </a:lnTo>
                  <a:lnTo>
                    <a:pt x="2849563" y="2978032"/>
                  </a:lnTo>
                  <a:lnTo>
                    <a:pt x="2874728" y="3022414"/>
                  </a:lnTo>
                  <a:lnTo>
                    <a:pt x="2899927" y="3066735"/>
                  </a:lnTo>
                  <a:lnTo>
                    <a:pt x="2925166" y="3110985"/>
                  </a:lnTo>
                  <a:lnTo>
                    <a:pt x="2950451" y="3155155"/>
                  </a:lnTo>
                  <a:lnTo>
                    <a:pt x="2975786" y="3199234"/>
                  </a:lnTo>
                  <a:lnTo>
                    <a:pt x="3001179" y="3243213"/>
                  </a:lnTo>
                  <a:lnTo>
                    <a:pt x="3026633" y="3287080"/>
                  </a:lnTo>
                  <a:lnTo>
                    <a:pt x="3052156" y="3330827"/>
                  </a:lnTo>
                  <a:lnTo>
                    <a:pt x="3077753" y="3374442"/>
                  </a:lnTo>
                  <a:lnTo>
                    <a:pt x="3103429" y="3417916"/>
                  </a:lnTo>
                  <a:lnTo>
                    <a:pt x="3129190" y="3461240"/>
                  </a:lnTo>
                  <a:lnTo>
                    <a:pt x="3155042" y="3504401"/>
                  </a:lnTo>
                  <a:lnTo>
                    <a:pt x="3180991" y="3547392"/>
                  </a:lnTo>
                  <a:lnTo>
                    <a:pt x="3207042" y="3590201"/>
                  </a:lnTo>
                  <a:lnTo>
                    <a:pt x="3233200" y="3632818"/>
                  </a:lnTo>
                  <a:lnTo>
                    <a:pt x="3259472" y="3675234"/>
                  </a:lnTo>
                  <a:lnTo>
                    <a:pt x="3285864" y="3717439"/>
                  </a:lnTo>
                  <a:lnTo>
                    <a:pt x="3312380" y="3759421"/>
                  </a:lnTo>
                  <a:lnTo>
                    <a:pt x="3339027" y="3801172"/>
                  </a:lnTo>
                  <a:lnTo>
                    <a:pt x="3365810" y="3842680"/>
                  </a:lnTo>
                  <a:lnTo>
                    <a:pt x="3392735" y="3883937"/>
                  </a:lnTo>
                  <a:lnTo>
                    <a:pt x="3419807" y="3924932"/>
                  </a:lnTo>
                  <a:lnTo>
                    <a:pt x="3447033" y="3965654"/>
                  </a:lnTo>
                  <a:lnTo>
                    <a:pt x="3474418" y="4006094"/>
                  </a:lnTo>
                  <a:lnTo>
                    <a:pt x="3501967" y="4046242"/>
                  </a:lnTo>
                  <a:lnTo>
                    <a:pt x="3529687" y="4086088"/>
                  </a:lnTo>
                  <a:lnTo>
                    <a:pt x="3557583" y="4125621"/>
                  </a:lnTo>
                  <a:lnTo>
                    <a:pt x="3585660" y="4164831"/>
                  </a:lnTo>
                  <a:lnTo>
                    <a:pt x="3613924" y="4203709"/>
                  </a:lnTo>
                  <a:lnTo>
                    <a:pt x="3642382" y="4242244"/>
                  </a:lnTo>
                  <a:lnTo>
                    <a:pt x="3671038" y="4280426"/>
                  </a:lnTo>
                  <a:lnTo>
                    <a:pt x="3699899" y="4318245"/>
                  </a:lnTo>
                  <a:lnTo>
                    <a:pt x="3728970" y="4355692"/>
                  </a:lnTo>
                  <a:lnTo>
                    <a:pt x="3758256" y="4392755"/>
                  </a:lnTo>
                  <a:lnTo>
                    <a:pt x="3787764" y="4429425"/>
                  </a:lnTo>
                  <a:lnTo>
                    <a:pt x="3817499" y="4465692"/>
                  </a:lnTo>
                  <a:lnTo>
                    <a:pt x="3847466" y="4501546"/>
                  </a:lnTo>
                  <a:lnTo>
                    <a:pt x="3877672" y="4536976"/>
                  </a:lnTo>
                  <a:lnTo>
                    <a:pt x="3908123" y="4571973"/>
                  </a:lnTo>
                  <a:lnTo>
                    <a:pt x="3938822" y="4606526"/>
                  </a:lnTo>
                  <a:lnTo>
                    <a:pt x="3969778" y="4640626"/>
                  </a:lnTo>
                  <a:lnTo>
                    <a:pt x="4000994" y="4674262"/>
                  </a:lnTo>
                  <a:lnTo>
                    <a:pt x="4032477" y="4707424"/>
                  </a:lnTo>
                  <a:lnTo>
                    <a:pt x="4064233" y="4740103"/>
                  </a:lnTo>
                  <a:lnTo>
                    <a:pt x="4096267" y="4772287"/>
                  </a:lnTo>
                  <a:lnTo>
                    <a:pt x="4128585" y="4803968"/>
                  </a:lnTo>
                  <a:lnTo>
                    <a:pt x="4161192" y="4835134"/>
                  </a:lnTo>
                  <a:lnTo>
                    <a:pt x="4194094" y="4865776"/>
                  </a:lnTo>
                  <a:lnTo>
                    <a:pt x="4227298" y="4895884"/>
                  </a:lnTo>
                  <a:lnTo>
                    <a:pt x="4260807" y="4925448"/>
                  </a:lnTo>
                  <a:lnTo>
                    <a:pt x="4294629" y="4954457"/>
                  </a:lnTo>
                  <a:lnTo>
                    <a:pt x="4328769" y="4982902"/>
                  </a:lnTo>
                  <a:lnTo>
                    <a:pt x="4363233" y="5010772"/>
                  </a:lnTo>
                  <a:lnTo>
                    <a:pt x="4398025" y="5038057"/>
                  </a:lnTo>
                  <a:lnTo>
                    <a:pt x="4433153" y="5064748"/>
                  </a:lnTo>
                  <a:lnTo>
                    <a:pt x="4468621" y="5090834"/>
                  </a:lnTo>
                  <a:lnTo>
                    <a:pt x="4504436" y="5116305"/>
                  </a:lnTo>
                  <a:lnTo>
                    <a:pt x="4540602" y="5141151"/>
                  </a:lnTo>
                  <a:lnTo>
                    <a:pt x="4577126" y="5165362"/>
                  </a:lnTo>
                  <a:lnTo>
                    <a:pt x="4614013" y="5188928"/>
                  </a:lnTo>
                  <a:lnTo>
                    <a:pt x="4651270" y="5211839"/>
                  </a:lnTo>
                  <a:lnTo>
                    <a:pt x="4688901" y="5234084"/>
                  </a:lnTo>
                  <a:lnTo>
                    <a:pt x="4726912" y="5255654"/>
                  </a:lnTo>
                  <a:lnTo>
                    <a:pt x="4765309" y="5276539"/>
                  </a:lnTo>
                  <a:lnTo>
                    <a:pt x="4804098" y="5296728"/>
                  </a:lnTo>
                  <a:lnTo>
                    <a:pt x="4843285" y="5316211"/>
                  </a:lnTo>
                  <a:lnTo>
                    <a:pt x="4882874" y="5334979"/>
                  </a:lnTo>
                  <a:lnTo>
                    <a:pt x="4922872" y="5353021"/>
                  </a:lnTo>
                  <a:lnTo>
                    <a:pt x="4963285" y="5370327"/>
                  </a:lnTo>
                  <a:lnTo>
                    <a:pt x="5004117" y="5386887"/>
                  </a:lnTo>
                  <a:lnTo>
                    <a:pt x="5045376" y="5402691"/>
                  </a:lnTo>
                  <a:lnTo>
                    <a:pt x="5087065" y="5417729"/>
                  </a:lnTo>
                  <a:lnTo>
                    <a:pt x="5129192" y="5431991"/>
                  </a:lnTo>
                  <a:lnTo>
                    <a:pt x="5171762" y="5445467"/>
                  </a:lnTo>
                  <a:lnTo>
                    <a:pt x="5176437" y="5446845"/>
                  </a:lnTo>
                </a:path>
              </a:pathLst>
            </a:custGeom>
            <a:ln w="25000">
              <a:solidFill>
                <a:srgbClr val="332B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899"/>
              <a:ext cx="7993178" cy="102774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54" y="548829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18286934" y="9203855"/>
                  </a:moveTo>
                  <a:lnTo>
                    <a:pt x="304" y="9203855"/>
                  </a:lnTo>
                  <a:lnTo>
                    <a:pt x="304" y="9251480"/>
                  </a:lnTo>
                  <a:lnTo>
                    <a:pt x="18286934" y="9251480"/>
                  </a:lnTo>
                  <a:lnTo>
                    <a:pt x="18286934" y="9203855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274" rIns="0" bIns="0" rtlCol="0">
            <a:spAutoFit/>
          </a:bodyPr>
          <a:lstStyle/>
          <a:p>
            <a:pPr marL="8034655">
              <a:lnSpc>
                <a:spcPct val="100000"/>
              </a:lnSpc>
              <a:spcBef>
                <a:spcPts val="100"/>
              </a:spcBef>
            </a:pPr>
            <a:r>
              <a:rPr sz="4200" spc="-55" dirty="0"/>
              <a:t>Introduction</a:t>
            </a:r>
            <a:r>
              <a:rPr sz="4200" spc="-130" dirty="0"/>
              <a:t> </a:t>
            </a:r>
            <a:r>
              <a:rPr sz="4200" spc="-90" dirty="0"/>
              <a:t>to</a:t>
            </a:r>
            <a:r>
              <a:rPr sz="4200" spc="-125" dirty="0"/>
              <a:t> </a:t>
            </a:r>
            <a:r>
              <a:rPr sz="4200" spc="-85" dirty="0"/>
              <a:t>Corporate</a:t>
            </a:r>
            <a:r>
              <a:rPr sz="4200" spc="-125" dirty="0"/>
              <a:t> </a:t>
            </a:r>
            <a:r>
              <a:rPr sz="4200" spc="-10" dirty="0"/>
              <a:t>Culture</a:t>
            </a:r>
            <a:endParaRPr sz="42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28583" y="3508591"/>
            <a:ext cx="4351856" cy="34208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348030" y="4784941"/>
            <a:ext cx="1151837" cy="27587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701924" y="4784941"/>
            <a:ext cx="1546112" cy="34379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664686" y="5213566"/>
            <a:ext cx="1746519" cy="27587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9617299" y="3420109"/>
            <a:ext cx="7496809" cy="2998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355080" algn="l"/>
              </a:tabLst>
            </a:pPr>
            <a:r>
              <a:rPr sz="2750" dirty="0">
                <a:solidFill>
                  <a:srgbClr val="332B2B"/>
                </a:solidFill>
                <a:latin typeface="Verdana"/>
                <a:cs typeface="Verdana"/>
              </a:rPr>
              <a:t>Creating</a:t>
            </a:r>
            <a:r>
              <a:rPr sz="2750" spc="-11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2750" spc="-5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2750" dirty="0">
                <a:solidFill>
                  <a:srgbClr val="332B2B"/>
                </a:solidFill>
                <a:latin typeface="Verdana"/>
                <a:cs typeface="Verdana"/>
              </a:rPr>
              <a:t>	</a:t>
            </a:r>
            <a:r>
              <a:rPr sz="2750" spc="-25" dirty="0">
                <a:solidFill>
                  <a:srgbClr val="332B2B"/>
                </a:solidFill>
                <a:latin typeface="Verdana"/>
                <a:cs typeface="Verdana"/>
              </a:rPr>
              <a:t>is</a:t>
            </a:r>
            <a:endParaRPr sz="2750">
              <a:latin typeface="Verdana"/>
              <a:cs typeface="Verdana"/>
            </a:endParaRPr>
          </a:p>
          <a:p>
            <a:pPr marL="12700" marR="330835">
              <a:lnSpc>
                <a:spcPct val="101099"/>
              </a:lnSpc>
              <a:spcBef>
                <a:spcPts val="40"/>
              </a:spcBef>
              <a:tabLst>
                <a:tab pos="3902075" algn="l"/>
                <a:tab pos="5650230" algn="l"/>
              </a:tabLst>
            </a:pPr>
            <a:r>
              <a:rPr sz="2750" spc="-20" dirty="0">
                <a:solidFill>
                  <a:srgbClr val="332B2B"/>
                </a:solidFill>
                <a:latin typeface="Verdana"/>
                <a:cs typeface="Verdana"/>
              </a:rPr>
              <a:t>essential</a:t>
            </a:r>
            <a:r>
              <a:rPr sz="2750" spc="-17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B2B"/>
                </a:solidFill>
                <a:latin typeface="Verdana"/>
                <a:cs typeface="Verdana"/>
              </a:rPr>
              <a:t>for</a:t>
            </a:r>
            <a:r>
              <a:rPr sz="2750" spc="-17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B2B"/>
                </a:solidFill>
                <a:latin typeface="Verdana"/>
                <a:cs typeface="Verdana"/>
              </a:rPr>
              <a:t>organizational</a:t>
            </a:r>
            <a:r>
              <a:rPr sz="2750" spc="-17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2750" spc="-65" dirty="0">
                <a:solidFill>
                  <a:srgbClr val="332B2B"/>
                </a:solidFill>
                <a:latin typeface="Verdana"/>
                <a:cs typeface="Verdana"/>
              </a:rPr>
              <a:t>success.</a:t>
            </a:r>
            <a:r>
              <a:rPr sz="2750" spc="-17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B2B"/>
                </a:solidFill>
                <a:latin typeface="Verdana"/>
                <a:cs typeface="Verdana"/>
              </a:rPr>
              <a:t>It </a:t>
            </a:r>
            <a:r>
              <a:rPr sz="2750" spc="-55" dirty="0">
                <a:solidFill>
                  <a:srgbClr val="332B2B"/>
                </a:solidFill>
                <a:latin typeface="Verdana"/>
                <a:cs typeface="Verdana"/>
              </a:rPr>
              <a:t>involves</a:t>
            </a:r>
            <a:r>
              <a:rPr sz="2750" spc="-114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B2B"/>
                </a:solidFill>
                <a:latin typeface="Verdana"/>
                <a:cs typeface="Verdana"/>
              </a:rPr>
              <a:t>fostering</a:t>
            </a:r>
            <a:r>
              <a:rPr sz="2750" spc="-11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B2B"/>
                </a:solidFill>
                <a:latin typeface="Verdana"/>
                <a:cs typeface="Verdana"/>
              </a:rPr>
              <a:t>an</a:t>
            </a:r>
            <a:r>
              <a:rPr sz="2750" spc="-11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B2B"/>
                </a:solidFill>
                <a:latin typeface="Verdana"/>
                <a:cs typeface="Verdana"/>
              </a:rPr>
              <a:t>environment</a:t>
            </a:r>
            <a:r>
              <a:rPr sz="2750" spc="-114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B2B"/>
                </a:solidFill>
                <a:latin typeface="Verdana"/>
                <a:cs typeface="Verdana"/>
              </a:rPr>
              <a:t>where </a:t>
            </a:r>
            <a:r>
              <a:rPr sz="2750" dirty="0">
                <a:solidFill>
                  <a:srgbClr val="332B2B"/>
                </a:solidFill>
                <a:latin typeface="Verdana"/>
                <a:cs typeface="Verdana"/>
              </a:rPr>
              <a:t>employees</a:t>
            </a:r>
            <a:r>
              <a:rPr sz="2750" spc="-14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B2B"/>
                </a:solidFill>
                <a:latin typeface="Verdana"/>
                <a:cs typeface="Verdana"/>
              </a:rPr>
              <a:t>feel</a:t>
            </a:r>
            <a:r>
              <a:rPr sz="2750" dirty="0">
                <a:solidFill>
                  <a:srgbClr val="332B2B"/>
                </a:solidFill>
                <a:latin typeface="Verdana"/>
                <a:cs typeface="Verdana"/>
              </a:rPr>
              <a:t>	</a:t>
            </a:r>
            <a:r>
              <a:rPr sz="2750" spc="-470" dirty="0">
                <a:solidFill>
                  <a:srgbClr val="332B2B"/>
                </a:solidFill>
                <a:latin typeface="Verdana"/>
                <a:cs typeface="Verdana"/>
              </a:rPr>
              <a:t>,</a:t>
            </a:r>
            <a:r>
              <a:rPr sz="2750" dirty="0">
                <a:solidFill>
                  <a:srgbClr val="332B2B"/>
                </a:solidFill>
                <a:latin typeface="Verdana"/>
                <a:cs typeface="Verdana"/>
              </a:rPr>
              <a:t>	</a:t>
            </a:r>
            <a:r>
              <a:rPr sz="2750" spc="-420" dirty="0">
                <a:solidFill>
                  <a:srgbClr val="332B2B"/>
                </a:solidFill>
                <a:latin typeface="Verdana"/>
                <a:cs typeface="Verdana"/>
              </a:rPr>
              <a:t>,</a:t>
            </a:r>
            <a:r>
              <a:rPr sz="2750" spc="-25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B2B"/>
                </a:solidFill>
                <a:latin typeface="Verdana"/>
                <a:cs typeface="Verdana"/>
              </a:rPr>
              <a:t>and</a:t>
            </a:r>
            <a:endParaRPr sz="2750">
              <a:latin typeface="Verdana"/>
              <a:cs typeface="Verdana"/>
            </a:endParaRPr>
          </a:p>
          <a:p>
            <a:pPr marL="12700" marR="5080" indent="1800860">
              <a:lnSpc>
                <a:spcPct val="101099"/>
              </a:lnSpc>
              <a:spcBef>
                <a:spcPts val="35"/>
              </a:spcBef>
            </a:pPr>
            <a:r>
              <a:rPr sz="2750" spc="-420" dirty="0">
                <a:solidFill>
                  <a:srgbClr val="332B2B"/>
                </a:solidFill>
                <a:latin typeface="Verdana"/>
                <a:cs typeface="Verdana"/>
              </a:rPr>
              <a:t>.</a:t>
            </a:r>
            <a:r>
              <a:rPr sz="2750" spc="-16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332B2B"/>
                </a:solidFill>
                <a:latin typeface="Verdana"/>
                <a:cs typeface="Verdana"/>
              </a:rPr>
              <a:t>This</a:t>
            </a:r>
            <a:r>
              <a:rPr sz="2750" spc="-16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B2B"/>
                </a:solidFill>
                <a:latin typeface="Verdana"/>
                <a:cs typeface="Verdana"/>
              </a:rPr>
              <a:t>presentation</a:t>
            </a:r>
            <a:r>
              <a:rPr sz="2750" spc="-16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B2B"/>
                </a:solidFill>
                <a:latin typeface="Verdana"/>
                <a:cs typeface="Verdana"/>
              </a:rPr>
              <a:t>will</a:t>
            </a:r>
            <a:r>
              <a:rPr sz="2750" spc="-16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B2B"/>
                </a:solidFill>
                <a:latin typeface="Verdana"/>
                <a:cs typeface="Verdana"/>
              </a:rPr>
              <a:t>explore </a:t>
            </a:r>
            <a:r>
              <a:rPr sz="2750" spc="-20" dirty="0">
                <a:solidFill>
                  <a:srgbClr val="332B2B"/>
                </a:solidFill>
                <a:latin typeface="Verdana"/>
                <a:cs typeface="Verdana"/>
              </a:rPr>
              <a:t>effective</a:t>
            </a:r>
            <a:r>
              <a:rPr sz="2750" spc="-22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B2B"/>
                </a:solidFill>
                <a:latin typeface="Verdana"/>
                <a:cs typeface="Verdana"/>
              </a:rPr>
              <a:t>strategies</a:t>
            </a:r>
            <a:r>
              <a:rPr sz="2750" spc="-22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B2B"/>
                </a:solidFill>
                <a:latin typeface="Verdana"/>
                <a:cs typeface="Verdana"/>
              </a:rPr>
              <a:t>to</a:t>
            </a:r>
            <a:r>
              <a:rPr sz="2750" spc="-22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2750" spc="70" dirty="0">
                <a:solidFill>
                  <a:srgbClr val="332B2B"/>
                </a:solidFill>
                <a:latin typeface="Verdana"/>
                <a:cs typeface="Verdana"/>
              </a:rPr>
              <a:t>build</a:t>
            </a:r>
            <a:r>
              <a:rPr sz="2750" spc="-22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332B2B"/>
                </a:solidFill>
                <a:latin typeface="Verdana"/>
                <a:cs typeface="Verdana"/>
              </a:rPr>
              <a:t>and</a:t>
            </a:r>
            <a:r>
              <a:rPr sz="2750" spc="-22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2750" spc="45" dirty="0">
                <a:solidFill>
                  <a:srgbClr val="332B2B"/>
                </a:solidFill>
                <a:latin typeface="Verdana"/>
                <a:cs typeface="Verdana"/>
              </a:rPr>
              <a:t>maintain</a:t>
            </a:r>
            <a:r>
              <a:rPr sz="2750" spc="-22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2750" spc="-50" dirty="0">
                <a:solidFill>
                  <a:srgbClr val="332B2B"/>
                </a:solidFill>
                <a:latin typeface="Verdana"/>
                <a:cs typeface="Verdana"/>
              </a:rPr>
              <a:t>a </a:t>
            </a:r>
            <a:r>
              <a:rPr sz="2750" dirty="0">
                <a:solidFill>
                  <a:srgbClr val="332B2B"/>
                </a:solidFill>
                <a:latin typeface="Verdana"/>
                <a:cs typeface="Verdana"/>
              </a:rPr>
              <a:t>thriving</a:t>
            </a:r>
            <a:r>
              <a:rPr sz="2750" spc="-6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B2B"/>
                </a:solidFill>
                <a:latin typeface="Verdana"/>
                <a:cs typeface="Verdana"/>
              </a:rPr>
              <a:t>workplace</a:t>
            </a:r>
            <a:r>
              <a:rPr sz="2750" spc="-6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B2B"/>
                </a:solidFill>
                <a:latin typeface="Verdana"/>
                <a:cs typeface="Verdana"/>
              </a:rPr>
              <a:t>culture.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19999" y="3112500"/>
            <a:ext cx="5229225" cy="5229225"/>
            <a:chOff x="1619999" y="3112500"/>
            <a:chExt cx="5229225" cy="5229225"/>
          </a:xfrm>
        </p:grpSpPr>
        <p:sp>
          <p:nvSpPr>
            <p:cNvPr id="3" name="object 3"/>
            <p:cNvSpPr/>
            <p:nvPr/>
          </p:nvSpPr>
          <p:spPr>
            <a:xfrm>
              <a:off x="1619999" y="3112500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4" y="0"/>
                  </a:moveTo>
                  <a:lnTo>
                    <a:pt x="0" y="0"/>
                  </a:lnTo>
                  <a:lnTo>
                    <a:pt x="0" y="5229224"/>
                  </a:lnTo>
                  <a:lnTo>
                    <a:pt x="5229224" y="5229224"/>
                  </a:lnTo>
                  <a:lnTo>
                    <a:pt x="5229224" y="0"/>
                  </a:lnTo>
                  <a:close/>
                </a:path>
              </a:pathLst>
            </a:custGeom>
            <a:solidFill>
              <a:srgbClr val="332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611" y="3171740"/>
              <a:ext cx="5095874" cy="5095874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3042238" y="5610067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62" y="0"/>
                </a:moveTo>
                <a:lnTo>
                  <a:pt x="5190803" y="5811"/>
                </a:lnTo>
                <a:lnTo>
                  <a:pt x="5140054" y="12101"/>
                </a:lnTo>
                <a:lnTo>
                  <a:pt x="5089852" y="19190"/>
                </a:lnTo>
                <a:lnTo>
                  <a:pt x="5040189" y="27067"/>
                </a:lnTo>
                <a:lnTo>
                  <a:pt x="4991060" y="35724"/>
                </a:lnTo>
                <a:lnTo>
                  <a:pt x="4942458" y="45151"/>
                </a:lnTo>
                <a:lnTo>
                  <a:pt x="4894376" y="55338"/>
                </a:lnTo>
                <a:lnTo>
                  <a:pt x="4846808" y="66276"/>
                </a:lnTo>
                <a:lnTo>
                  <a:pt x="4799748" y="77955"/>
                </a:lnTo>
                <a:lnTo>
                  <a:pt x="4753188" y="90366"/>
                </a:lnTo>
                <a:lnTo>
                  <a:pt x="4707122" y="103500"/>
                </a:lnTo>
                <a:lnTo>
                  <a:pt x="4661545" y="117346"/>
                </a:lnTo>
                <a:lnTo>
                  <a:pt x="4616449" y="131896"/>
                </a:lnTo>
                <a:lnTo>
                  <a:pt x="4571827" y="147139"/>
                </a:lnTo>
                <a:lnTo>
                  <a:pt x="4527674" y="163067"/>
                </a:lnTo>
                <a:lnTo>
                  <a:pt x="4483983" y="179669"/>
                </a:lnTo>
                <a:lnTo>
                  <a:pt x="4440747" y="196937"/>
                </a:lnTo>
                <a:lnTo>
                  <a:pt x="4397959" y="214861"/>
                </a:lnTo>
                <a:lnTo>
                  <a:pt x="4355614" y="233431"/>
                </a:lnTo>
                <a:lnTo>
                  <a:pt x="4313705" y="252637"/>
                </a:lnTo>
                <a:lnTo>
                  <a:pt x="4272226" y="272471"/>
                </a:lnTo>
                <a:lnTo>
                  <a:pt x="4231168" y="292923"/>
                </a:lnTo>
                <a:lnTo>
                  <a:pt x="4190528" y="313983"/>
                </a:lnTo>
                <a:lnTo>
                  <a:pt x="4150297" y="335642"/>
                </a:lnTo>
                <a:lnTo>
                  <a:pt x="4110469" y="357890"/>
                </a:lnTo>
                <a:lnTo>
                  <a:pt x="4071038" y="380718"/>
                </a:lnTo>
                <a:lnTo>
                  <a:pt x="4031997" y="404116"/>
                </a:lnTo>
                <a:lnTo>
                  <a:pt x="3993341" y="428075"/>
                </a:lnTo>
                <a:lnTo>
                  <a:pt x="3955061" y="452585"/>
                </a:lnTo>
                <a:lnTo>
                  <a:pt x="3917152" y="477637"/>
                </a:lnTo>
                <a:lnTo>
                  <a:pt x="3879607" y="503221"/>
                </a:lnTo>
                <a:lnTo>
                  <a:pt x="3842421" y="529328"/>
                </a:lnTo>
                <a:lnTo>
                  <a:pt x="3805585" y="555948"/>
                </a:lnTo>
                <a:lnTo>
                  <a:pt x="3769094" y="583072"/>
                </a:lnTo>
                <a:lnTo>
                  <a:pt x="3732941" y="610690"/>
                </a:lnTo>
                <a:lnTo>
                  <a:pt x="3697120" y="638793"/>
                </a:lnTo>
                <a:lnTo>
                  <a:pt x="3661625" y="667371"/>
                </a:lnTo>
                <a:lnTo>
                  <a:pt x="3626447" y="696415"/>
                </a:lnTo>
                <a:lnTo>
                  <a:pt x="3591583" y="725915"/>
                </a:lnTo>
                <a:lnTo>
                  <a:pt x="3557024" y="755861"/>
                </a:lnTo>
                <a:lnTo>
                  <a:pt x="3522764" y="786245"/>
                </a:lnTo>
                <a:lnTo>
                  <a:pt x="3488796" y="817056"/>
                </a:lnTo>
                <a:lnTo>
                  <a:pt x="3455115" y="848286"/>
                </a:lnTo>
                <a:lnTo>
                  <a:pt x="3421714" y="879925"/>
                </a:lnTo>
                <a:lnTo>
                  <a:pt x="3388586" y="911962"/>
                </a:lnTo>
                <a:lnTo>
                  <a:pt x="3355725" y="944389"/>
                </a:lnTo>
                <a:lnTo>
                  <a:pt x="3323123" y="977197"/>
                </a:lnTo>
                <a:lnTo>
                  <a:pt x="3290776" y="1010375"/>
                </a:lnTo>
                <a:lnTo>
                  <a:pt x="3258675" y="1043914"/>
                </a:lnTo>
                <a:lnTo>
                  <a:pt x="3226815" y="1077805"/>
                </a:lnTo>
                <a:lnTo>
                  <a:pt x="3195190" y="1112038"/>
                </a:lnTo>
                <a:lnTo>
                  <a:pt x="3163792" y="1146604"/>
                </a:lnTo>
                <a:lnTo>
                  <a:pt x="3132615" y="1181493"/>
                </a:lnTo>
                <a:lnTo>
                  <a:pt x="3101653" y="1216695"/>
                </a:lnTo>
                <a:lnTo>
                  <a:pt x="3070899" y="1252202"/>
                </a:lnTo>
                <a:lnTo>
                  <a:pt x="3040347" y="1288003"/>
                </a:lnTo>
                <a:lnTo>
                  <a:pt x="3009989" y="1324090"/>
                </a:lnTo>
                <a:lnTo>
                  <a:pt x="2979821" y="1360452"/>
                </a:lnTo>
                <a:lnTo>
                  <a:pt x="2949834" y="1397080"/>
                </a:lnTo>
                <a:lnTo>
                  <a:pt x="2920023" y="1433965"/>
                </a:lnTo>
                <a:lnTo>
                  <a:pt x="2890382" y="1471097"/>
                </a:lnTo>
                <a:lnTo>
                  <a:pt x="2860902" y="1508466"/>
                </a:lnTo>
                <a:lnTo>
                  <a:pt x="2831579" y="1546064"/>
                </a:lnTo>
                <a:lnTo>
                  <a:pt x="2802406" y="1583880"/>
                </a:lnTo>
                <a:lnTo>
                  <a:pt x="2773376" y="1621906"/>
                </a:lnTo>
                <a:lnTo>
                  <a:pt x="2744482" y="1660131"/>
                </a:lnTo>
                <a:lnTo>
                  <a:pt x="2715718" y="1698546"/>
                </a:lnTo>
                <a:lnTo>
                  <a:pt x="2687078" y="1737141"/>
                </a:lnTo>
                <a:lnTo>
                  <a:pt x="2658555" y="1775908"/>
                </a:lnTo>
                <a:lnTo>
                  <a:pt x="2630143" y="1814836"/>
                </a:lnTo>
                <a:lnTo>
                  <a:pt x="2601834" y="1853916"/>
                </a:lnTo>
                <a:lnTo>
                  <a:pt x="2573624" y="1893139"/>
                </a:lnTo>
                <a:lnTo>
                  <a:pt x="2545504" y="1932495"/>
                </a:lnTo>
                <a:lnTo>
                  <a:pt x="2517469" y="1971975"/>
                </a:lnTo>
                <a:lnTo>
                  <a:pt x="2489512" y="2011568"/>
                </a:lnTo>
                <a:lnTo>
                  <a:pt x="2461626" y="2051266"/>
                </a:lnTo>
                <a:lnTo>
                  <a:pt x="2433806" y="2091060"/>
                </a:lnTo>
                <a:lnTo>
                  <a:pt x="2406044" y="2130938"/>
                </a:lnTo>
                <a:lnTo>
                  <a:pt x="2378334" y="2170893"/>
                </a:lnTo>
                <a:lnTo>
                  <a:pt x="2350669" y="2210914"/>
                </a:lnTo>
                <a:lnTo>
                  <a:pt x="2323044" y="2250992"/>
                </a:lnTo>
                <a:lnTo>
                  <a:pt x="2295451" y="2291118"/>
                </a:lnTo>
                <a:lnTo>
                  <a:pt x="2267884" y="2331282"/>
                </a:lnTo>
                <a:lnTo>
                  <a:pt x="2240337" y="2371474"/>
                </a:lnTo>
                <a:lnTo>
                  <a:pt x="2212803" y="2411686"/>
                </a:lnTo>
                <a:lnTo>
                  <a:pt x="2185275" y="2451907"/>
                </a:lnTo>
                <a:lnTo>
                  <a:pt x="2157747" y="2492127"/>
                </a:lnTo>
                <a:lnTo>
                  <a:pt x="2130213" y="2532339"/>
                </a:lnTo>
                <a:lnTo>
                  <a:pt x="2102666" y="2572531"/>
                </a:lnTo>
                <a:lnTo>
                  <a:pt x="2075099" y="2612695"/>
                </a:lnTo>
                <a:lnTo>
                  <a:pt x="2047506" y="2652821"/>
                </a:lnTo>
                <a:lnTo>
                  <a:pt x="2019880" y="2692899"/>
                </a:lnTo>
                <a:lnTo>
                  <a:pt x="1992216" y="2732920"/>
                </a:lnTo>
                <a:lnTo>
                  <a:pt x="1964506" y="2772875"/>
                </a:lnTo>
                <a:lnTo>
                  <a:pt x="1936744" y="2812753"/>
                </a:lnTo>
                <a:lnTo>
                  <a:pt x="1908923" y="2852547"/>
                </a:lnTo>
                <a:lnTo>
                  <a:pt x="1881038" y="2892245"/>
                </a:lnTo>
                <a:lnTo>
                  <a:pt x="1853081" y="2931838"/>
                </a:lnTo>
                <a:lnTo>
                  <a:pt x="1825046" y="2971318"/>
                </a:lnTo>
                <a:lnTo>
                  <a:pt x="1796926" y="3010674"/>
                </a:lnTo>
                <a:lnTo>
                  <a:pt x="1768715" y="3049896"/>
                </a:lnTo>
                <a:lnTo>
                  <a:pt x="1740407" y="3088977"/>
                </a:lnTo>
                <a:lnTo>
                  <a:pt x="1711994" y="3127905"/>
                </a:lnTo>
                <a:lnTo>
                  <a:pt x="1683471" y="3166672"/>
                </a:lnTo>
                <a:lnTo>
                  <a:pt x="1654831" y="3205267"/>
                </a:lnTo>
                <a:lnTo>
                  <a:pt x="1626067" y="3243682"/>
                </a:lnTo>
                <a:lnTo>
                  <a:pt x="1597174" y="3281907"/>
                </a:lnTo>
                <a:lnTo>
                  <a:pt x="1568143" y="3319933"/>
                </a:lnTo>
                <a:lnTo>
                  <a:pt x="1538970" y="3357749"/>
                </a:lnTo>
                <a:lnTo>
                  <a:pt x="1509647" y="3395346"/>
                </a:lnTo>
                <a:lnTo>
                  <a:pt x="1480168" y="3432716"/>
                </a:lnTo>
                <a:lnTo>
                  <a:pt x="1450526" y="3469848"/>
                </a:lnTo>
                <a:lnTo>
                  <a:pt x="1420715" y="3506733"/>
                </a:lnTo>
                <a:lnTo>
                  <a:pt x="1390729" y="3543361"/>
                </a:lnTo>
                <a:lnTo>
                  <a:pt x="1360560" y="3579723"/>
                </a:lnTo>
                <a:lnTo>
                  <a:pt x="1330203" y="3615809"/>
                </a:lnTo>
                <a:lnTo>
                  <a:pt x="1299650" y="3651611"/>
                </a:lnTo>
                <a:lnTo>
                  <a:pt x="1268896" y="3687117"/>
                </a:lnTo>
                <a:lnTo>
                  <a:pt x="1237934" y="3722320"/>
                </a:lnTo>
                <a:lnTo>
                  <a:pt x="1206757" y="3757209"/>
                </a:lnTo>
                <a:lnTo>
                  <a:pt x="1175359" y="3791774"/>
                </a:lnTo>
                <a:lnTo>
                  <a:pt x="1143734" y="3826008"/>
                </a:lnTo>
                <a:lnTo>
                  <a:pt x="1111874" y="3859898"/>
                </a:lnTo>
                <a:lnTo>
                  <a:pt x="1079774" y="3893438"/>
                </a:lnTo>
                <a:lnTo>
                  <a:pt x="1047426" y="3926616"/>
                </a:lnTo>
                <a:lnTo>
                  <a:pt x="1014825" y="3959423"/>
                </a:lnTo>
                <a:lnTo>
                  <a:pt x="981963" y="3991851"/>
                </a:lnTo>
                <a:lnTo>
                  <a:pt x="948835" y="4023888"/>
                </a:lnTo>
                <a:lnTo>
                  <a:pt x="915434" y="4055527"/>
                </a:lnTo>
                <a:lnTo>
                  <a:pt x="881753" y="4086756"/>
                </a:lnTo>
                <a:lnTo>
                  <a:pt x="847786" y="4117568"/>
                </a:lnTo>
                <a:lnTo>
                  <a:pt x="813526" y="4147952"/>
                </a:lnTo>
                <a:lnTo>
                  <a:pt x="778967" y="4177898"/>
                </a:lnTo>
                <a:lnTo>
                  <a:pt x="744102" y="4207398"/>
                </a:lnTo>
                <a:lnTo>
                  <a:pt x="708925" y="4236442"/>
                </a:lnTo>
                <a:lnTo>
                  <a:pt x="673429" y="4265020"/>
                </a:lnTo>
                <a:lnTo>
                  <a:pt x="637608" y="4293123"/>
                </a:lnTo>
                <a:lnTo>
                  <a:pt x="601456" y="4320741"/>
                </a:lnTo>
                <a:lnTo>
                  <a:pt x="564965" y="4347865"/>
                </a:lnTo>
                <a:lnTo>
                  <a:pt x="528129" y="4374485"/>
                </a:lnTo>
                <a:lnTo>
                  <a:pt x="490942" y="4400592"/>
                </a:lnTo>
                <a:lnTo>
                  <a:pt x="453397" y="4426176"/>
                </a:lnTo>
                <a:lnTo>
                  <a:pt x="415489" y="4451228"/>
                </a:lnTo>
                <a:lnTo>
                  <a:pt x="377209" y="4475738"/>
                </a:lnTo>
                <a:lnTo>
                  <a:pt x="338552" y="4499697"/>
                </a:lnTo>
                <a:lnTo>
                  <a:pt x="299511" y="4523095"/>
                </a:lnTo>
                <a:lnTo>
                  <a:pt x="260080" y="4545923"/>
                </a:lnTo>
                <a:lnTo>
                  <a:pt x="220253" y="4568171"/>
                </a:lnTo>
                <a:lnTo>
                  <a:pt x="180022" y="4589830"/>
                </a:lnTo>
                <a:lnTo>
                  <a:pt x="139381" y="4610890"/>
                </a:lnTo>
                <a:lnTo>
                  <a:pt x="98324" y="4631341"/>
                </a:lnTo>
                <a:lnTo>
                  <a:pt x="56844" y="4651175"/>
                </a:lnTo>
                <a:lnTo>
                  <a:pt x="14935" y="4670382"/>
                </a:lnTo>
                <a:lnTo>
                  <a:pt x="0" y="4676932"/>
                </a:lnTo>
              </a:path>
            </a:pathLst>
          </a:custGeom>
          <a:ln w="24995">
            <a:solidFill>
              <a:srgbClr val="332B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" y="548207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7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79381" y="3503235"/>
            <a:ext cx="1941460" cy="2758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37173" y="5627310"/>
            <a:ext cx="1818487" cy="34379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129735" y="5627310"/>
            <a:ext cx="2342641" cy="275874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50"/>
              </a:spcBef>
              <a:tabLst>
                <a:tab pos="4303395" algn="l"/>
              </a:tabLst>
            </a:pPr>
            <a:r>
              <a:rPr spc="-10" dirty="0"/>
              <a:t>Establishing</a:t>
            </a:r>
            <a:r>
              <a:rPr dirty="0"/>
              <a:t>	</a:t>
            </a:r>
            <a:r>
              <a:rPr spc="-70" dirty="0"/>
              <a:t>is</a:t>
            </a:r>
            <a:r>
              <a:rPr spc="-170" dirty="0"/>
              <a:t> </a:t>
            </a:r>
            <a:r>
              <a:rPr dirty="0"/>
              <a:t>the</a:t>
            </a:r>
            <a:r>
              <a:rPr spc="-165" dirty="0"/>
              <a:t> </a:t>
            </a:r>
            <a:r>
              <a:rPr spc="35" dirty="0"/>
              <a:t>foundation </a:t>
            </a:r>
            <a:r>
              <a:rPr dirty="0"/>
              <a:t>of</a:t>
            </a:r>
            <a:r>
              <a:rPr spc="-200" dirty="0"/>
              <a:t> </a:t>
            </a:r>
            <a:r>
              <a:rPr spc="-40" dirty="0"/>
              <a:t>a</a:t>
            </a:r>
            <a:r>
              <a:rPr spc="-200" dirty="0"/>
              <a:t> </a:t>
            </a:r>
            <a:r>
              <a:rPr dirty="0"/>
              <a:t>strong</a:t>
            </a:r>
            <a:r>
              <a:rPr spc="-195" dirty="0"/>
              <a:t> </a:t>
            </a:r>
            <a:r>
              <a:rPr spc="-10" dirty="0"/>
              <a:t>corporate</a:t>
            </a:r>
            <a:r>
              <a:rPr spc="-200" dirty="0"/>
              <a:t> </a:t>
            </a:r>
            <a:r>
              <a:rPr spc="-35" dirty="0"/>
              <a:t>culture.</a:t>
            </a:r>
            <a:r>
              <a:rPr spc="-195" dirty="0"/>
              <a:t> </a:t>
            </a:r>
            <a:r>
              <a:rPr spc="-25" dirty="0"/>
              <a:t>These</a:t>
            </a:r>
            <a:r>
              <a:rPr spc="-200" dirty="0"/>
              <a:t> </a:t>
            </a:r>
            <a:r>
              <a:rPr spc="-10" dirty="0"/>
              <a:t>values </a:t>
            </a:r>
            <a:r>
              <a:rPr spc="80" dirty="0"/>
              <a:t>guide</a:t>
            </a:r>
            <a:r>
              <a:rPr spc="-220" dirty="0"/>
              <a:t> </a:t>
            </a:r>
            <a:r>
              <a:rPr dirty="0"/>
              <a:t>decision-</a:t>
            </a:r>
            <a:r>
              <a:rPr spc="75" dirty="0"/>
              <a:t>making</a:t>
            </a:r>
            <a:r>
              <a:rPr spc="-220" dirty="0"/>
              <a:t> </a:t>
            </a:r>
            <a:r>
              <a:rPr spc="75" dirty="0"/>
              <a:t>and</a:t>
            </a:r>
            <a:r>
              <a:rPr spc="-220" dirty="0"/>
              <a:t> </a:t>
            </a:r>
            <a:r>
              <a:rPr spc="-10" dirty="0"/>
              <a:t>behavior </a:t>
            </a:r>
            <a:r>
              <a:rPr spc="60" dirty="0"/>
              <a:t>within</a:t>
            </a:r>
            <a:r>
              <a:rPr spc="-175" dirty="0"/>
              <a:t> </a:t>
            </a:r>
            <a:r>
              <a:rPr dirty="0"/>
              <a:t>the</a:t>
            </a:r>
            <a:r>
              <a:rPr spc="-175" dirty="0"/>
              <a:t> </a:t>
            </a:r>
            <a:r>
              <a:rPr spc="-20" dirty="0"/>
              <a:t>organization.</a:t>
            </a:r>
            <a:r>
              <a:rPr spc="-175" dirty="0"/>
              <a:t> </a:t>
            </a:r>
            <a:r>
              <a:rPr spc="75" dirty="0"/>
              <a:t>Engage </a:t>
            </a:r>
            <a:r>
              <a:rPr dirty="0"/>
              <a:t>employees</a:t>
            </a:r>
            <a:r>
              <a:rPr spc="-190" dirty="0"/>
              <a:t> </a:t>
            </a:r>
            <a:r>
              <a:rPr spc="50" dirty="0"/>
              <a:t>in</a:t>
            </a:r>
            <a:r>
              <a:rPr spc="-185" dirty="0"/>
              <a:t> </a:t>
            </a:r>
            <a:r>
              <a:rPr dirty="0"/>
              <a:t>the</a:t>
            </a:r>
            <a:r>
              <a:rPr spc="-190" dirty="0"/>
              <a:t> </a:t>
            </a:r>
            <a:r>
              <a:rPr spc="-10" dirty="0"/>
              <a:t>process</a:t>
            </a:r>
            <a:r>
              <a:rPr spc="-185" dirty="0"/>
              <a:t> </a:t>
            </a:r>
            <a:r>
              <a:rPr dirty="0"/>
              <a:t>to</a:t>
            </a:r>
            <a:r>
              <a:rPr spc="-185" dirty="0"/>
              <a:t> </a:t>
            </a:r>
            <a:r>
              <a:rPr spc="-10" dirty="0"/>
              <a:t>ensure</a:t>
            </a:r>
          </a:p>
          <a:p>
            <a:pPr marL="1936114">
              <a:lnSpc>
                <a:spcPct val="100000"/>
              </a:lnSpc>
              <a:tabLst>
                <a:tab pos="5153025" algn="l"/>
              </a:tabLst>
            </a:pPr>
            <a:r>
              <a:rPr spc="50" dirty="0"/>
              <a:t>and</a:t>
            </a:r>
            <a:r>
              <a:rPr dirty="0"/>
              <a:t>	to</a:t>
            </a:r>
            <a:r>
              <a:rPr spc="-235" dirty="0"/>
              <a:t> </a:t>
            </a:r>
            <a:r>
              <a:rPr spc="-10" dirty="0"/>
              <a:t>these</a:t>
            </a: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10" dirty="0"/>
              <a:t>principles.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02120">
              <a:lnSpc>
                <a:spcPct val="100000"/>
              </a:lnSpc>
              <a:spcBef>
                <a:spcPts val="100"/>
              </a:spcBef>
            </a:pPr>
            <a:r>
              <a:rPr sz="6000" spc="-80" dirty="0"/>
              <a:t>Define</a:t>
            </a:r>
            <a:r>
              <a:rPr sz="6000" spc="-245" dirty="0"/>
              <a:t> </a:t>
            </a:r>
            <a:r>
              <a:rPr sz="6000" spc="-70" dirty="0"/>
              <a:t>Core</a:t>
            </a:r>
            <a:r>
              <a:rPr sz="6000" spc="-245" dirty="0"/>
              <a:t> </a:t>
            </a:r>
            <a:r>
              <a:rPr sz="6000" spc="-80" dirty="0"/>
              <a:t>Values</a:t>
            </a:r>
            <a:endParaRPr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19999" y="3112500"/>
            <a:ext cx="5229225" cy="5229225"/>
            <a:chOff x="1619999" y="3112500"/>
            <a:chExt cx="5229225" cy="5229225"/>
          </a:xfrm>
        </p:grpSpPr>
        <p:sp>
          <p:nvSpPr>
            <p:cNvPr id="3" name="object 3"/>
            <p:cNvSpPr/>
            <p:nvPr/>
          </p:nvSpPr>
          <p:spPr>
            <a:xfrm>
              <a:off x="1619999" y="3112500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4" y="0"/>
                  </a:moveTo>
                  <a:lnTo>
                    <a:pt x="0" y="0"/>
                  </a:lnTo>
                  <a:lnTo>
                    <a:pt x="0" y="5229224"/>
                  </a:lnTo>
                  <a:lnTo>
                    <a:pt x="5229224" y="5229224"/>
                  </a:lnTo>
                  <a:lnTo>
                    <a:pt x="5229224" y="0"/>
                  </a:lnTo>
                  <a:close/>
                </a:path>
              </a:pathLst>
            </a:custGeom>
            <a:solidFill>
              <a:srgbClr val="332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611" y="3171741"/>
              <a:ext cx="5095874" cy="5095874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3042238" y="5610067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62" y="0"/>
                </a:moveTo>
                <a:lnTo>
                  <a:pt x="5190803" y="5811"/>
                </a:lnTo>
                <a:lnTo>
                  <a:pt x="5140054" y="12101"/>
                </a:lnTo>
                <a:lnTo>
                  <a:pt x="5089852" y="19190"/>
                </a:lnTo>
                <a:lnTo>
                  <a:pt x="5040189" y="27067"/>
                </a:lnTo>
                <a:lnTo>
                  <a:pt x="4991060" y="35724"/>
                </a:lnTo>
                <a:lnTo>
                  <a:pt x="4942458" y="45151"/>
                </a:lnTo>
                <a:lnTo>
                  <a:pt x="4894376" y="55338"/>
                </a:lnTo>
                <a:lnTo>
                  <a:pt x="4846808" y="66276"/>
                </a:lnTo>
                <a:lnTo>
                  <a:pt x="4799748" y="77955"/>
                </a:lnTo>
                <a:lnTo>
                  <a:pt x="4753188" y="90366"/>
                </a:lnTo>
                <a:lnTo>
                  <a:pt x="4707122" y="103500"/>
                </a:lnTo>
                <a:lnTo>
                  <a:pt x="4661545" y="117346"/>
                </a:lnTo>
                <a:lnTo>
                  <a:pt x="4616449" y="131896"/>
                </a:lnTo>
                <a:lnTo>
                  <a:pt x="4571827" y="147139"/>
                </a:lnTo>
                <a:lnTo>
                  <a:pt x="4527674" y="163067"/>
                </a:lnTo>
                <a:lnTo>
                  <a:pt x="4483983" y="179669"/>
                </a:lnTo>
                <a:lnTo>
                  <a:pt x="4440747" y="196937"/>
                </a:lnTo>
                <a:lnTo>
                  <a:pt x="4397959" y="214861"/>
                </a:lnTo>
                <a:lnTo>
                  <a:pt x="4355614" y="233431"/>
                </a:lnTo>
                <a:lnTo>
                  <a:pt x="4313705" y="252637"/>
                </a:lnTo>
                <a:lnTo>
                  <a:pt x="4272226" y="272471"/>
                </a:lnTo>
                <a:lnTo>
                  <a:pt x="4231168" y="292923"/>
                </a:lnTo>
                <a:lnTo>
                  <a:pt x="4190528" y="313983"/>
                </a:lnTo>
                <a:lnTo>
                  <a:pt x="4150297" y="335642"/>
                </a:lnTo>
                <a:lnTo>
                  <a:pt x="4110469" y="357890"/>
                </a:lnTo>
                <a:lnTo>
                  <a:pt x="4071038" y="380718"/>
                </a:lnTo>
                <a:lnTo>
                  <a:pt x="4031997" y="404116"/>
                </a:lnTo>
                <a:lnTo>
                  <a:pt x="3993341" y="428075"/>
                </a:lnTo>
                <a:lnTo>
                  <a:pt x="3955061" y="452585"/>
                </a:lnTo>
                <a:lnTo>
                  <a:pt x="3917152" y="477637"/>
                </a:lnTo>
                <a:lnTo>
                  <a:pt x="3879607" y="503221"/>
                </a:lnTo>
                <a:lnTo>
                  <a:pt x="3842421" y="529328"/>
                </a:lnTo>
                <a:lnTo>
                  <a:pt x="3805585" y="555948"/>
                </a:lnTo>
                <a:lnTo>
                  <a:pt x="3769094" y="583072"/>
                </a:lnTo>
                <a:lnTo>
                  <a:pt x="3732941" y="610690"/>
                </a:lnTo>
                <a:lnTo>
                  <a:pt x="3697120" y="638793"/>
                </a:lnTo>
                <a:lnTo>
                  <a:pt x="3661625" y="667371"/>
                </a:lnTo>
                <a:lnTo>
                  <a:pt x="3626447" y="696415"/>
                </a:lnTo>
                <a:lnTo>
                  <a:pt x="3591583" y="725915"/>
                </a:lnTo>
                <a:lnTo>
                  <a:pt x="3557024" y="755861"/>
                </a:lnTo>
                <a:lnTo>
                  <a:pt x="3522764" y="786245"/>
                </a:lnTo>
                <a:lnTo>
                  <a:pt x="3488796" y="817056"/>
                </a:lnTo>
                <a:lnTo>
                  <a:pt x="3455115" y="848286"/>
                </a:lnTo>
                <a:lnTo>
                  <a:pt x="3421714" y="879925"/>
                </a:lnTo>
                <a:lnTo>
                  <a:pt x="3388586" y="911962"/>
                </a:lnTo>
                <a:lnTo>
                  <a:pt x="3355725" y="944389"/>
                </a:lnTo>
                <a:lnTo>
                  <a:pt x="3323123" y="977197"/>
                </a:lnTo>
                <a:lnTo>
                  <a:pt x="3290776" y="1010375"/>
                </a:lnTo>
                <a:lnTo>
                  <a:pt x="3258675" y="1043914"/>
                </a:lnTo>
                <a:lnTo>
                  <a:pt x="3226815" y="1077805"/>
                </a:lnTo>
                <a:lnTo>
                  <a:pt x="3195190" y="1112038"/>
                </a:lnTo>
                <a:lnTo>
                  <a:pt x="3163792" y="1146604"/>
                </a:lnTo>
                <a:lnTo>
                  <a:pt x="3132615" y="1181493"/>
                </a:lnTo>
                <a:lnTo>
                  <a:pt x="3101653" y="1216695"/>
                </a:lnTo>
                <a:lnTo>
                  <a:pt x="3070899" y="1252202"/>
                </a:lnTo>
                <a:lnTo>
                  <a:pt x="3040347" y="1288003"/>
                </a:lnTo>
                <a:lnTo>
                  <a:pt x="3009989" y="1324090"/>
                </a:lnTo>
                <a:lnTo>
                  <a:pt x="2979821" y="1360452"/>
                </a:lnTo>
                <a:lnTo>
                  <a:pt x="2949834" y="1397080"/>
                </a:lnTo>
                <a:lnTo>
                  <a:pt x="2920023" y="1433965"/>
                </a:lnTo>
                <a:lnTo>
                  <a:pt x="2890382" y="1471097"/>
                </a:lnTo>
                <a:lnTo>
                  <a:pt x="2860902" y="1508466"/>
                </a:lnTo>
                <a:lnTo>
                  <a:pt x="2831579" y="1546064"/>
                </a:lnTo>
                <a:lnTo>
                  <a:pt x="2802406" y="1583880"/>
                </a:lnTo>
                <a:lnTo>
                  <a:pt x="2773376" y="1621906"/>
                </a:lnTo>
                <a:lnTo>
                  <a:pt x="2744482" y="1660131"/>
                </a:lnTo>
                <a:lnTo>
                  <a:pt x="2715718" y="1698546"/>
                </a:lnTo>
                <a:lnTo>
                  <a:pt x="2687078" y="1737141"/>
                </a:lnTo>
                <a:lnTo>
                  <a:pt x="2658555" y="1775908"/>
                </a:lnTo>
                <a:lnTo>
                  <a:pt x="2630143" y="1814836"/>
                </a:lnTo>
                <a:lnTo>
                  <a:pt x="2601834" y="1853916"/>
                </a:lnTo>
                <a:lnTo>
                  <a:pt x="2573624" y="1893139"/>
                </a:lnTo>
                <a:lnTo>
                  <a:pt x="2545504" y="1932495"/>
                </a:lnTo>
                <a:lnTo>
                  <a:pt x="2517469" y="1971975"/>
                </a:lnTo>
                <a:lnTo>
                  <a:pt x="2489512" y="2011568"/>
                </a:lnTo>
                <a:lnTo>
                  <a:pt x="2461626" y="2051266"/>
                </a:lnTo>
                <a:lnTo>
                  <a:pt x="2433806" y="2091060"/>
                </a:lnTo>
                <a:lnTo>
                  <a:pt x="2406044" y="2130938"/>
                </a:lnTo>
                <a:lnTo>
                  <a:pt x="2378334" y="2170893"/>
                </a:lnTo>
                <a:lnTo>
                  <a:pt x="2350669" y="2210914"/>
                </a:lnTo>
                <a:lnTo>
                  <a:pt x="2323044" y="2250992"/>
                </a:lnTo>
                <a:lnTo>
                  <a:pt x="2295451" y="2291118"/>
                </a:lnTo>
                <a:lnTo>
                  <a:pt x="2267884" y="2331282"/>
                </a:lnTo>
                <a:lnTo>
                  <a:pt x="2240337" y="2371474"/>
                </a:lnTo>
                <a:lnTo>
                  <a:pt x="2212803" y="2411686"/>
                </a:lnTo>
                <a:lnTo>
                  <a:pt x="2185275" y="2451907"/>
                </a:lnTo>
                <a:lnTo>
                  <a:pt x="2157747" y="2492127"/>
                </a:lnTo>
                <a:lnTo>
                  <a:pt x="2130213" y="2532339"/>
                </a:lnTo>
                <a:lnTo>
                  <a:pt x="2102666" y="2572531"/>
                </a:lnTo>
                <a:lnTo>
                  <a:pt x="2075099" y="2612695"/>
                </a:lnTo>
                <a:lnTo>
                  <a:pt x="2047506" y="2652821"/>
                </a:lnTo>
                <a:lnTo>
                  <a:pt x="2019880" y="2692899"/>
                </a:lnTo>
                <a:lnTo>
                  <a:pt x="1992216" y="2732920"/>
                </a:lnTo>
                <a:lnTo>
                  <a:pt x="1964506" y="2772875"/>
                </a:lnTo>
                <a:lnTo>
                  <a:pt x="1936744" y="2812753"/>
                </a:lnTo>
                <a:lnTo>
                  <a:pt x="1908923" y="2852547"/>
                </a:lnTo>
                <a:lnTo>
                  <a:pt x="1881038" y="2892245"/>
                </a:lnTo>
                <a:lnTo>
                  <a:pt x="1853081" y="2931838"/>
                </a:lnTo>
                <a:lnTo>
                  <a:pt x="1825046" y="2971318"/>
                </a:lnTo>
                <a:lnTo>
                  <a:pt x="1796926" y="3010674"/>
                </a:lnTo>
                <a:lnTo>
                  <a:pt x="1768715" y="3049896"/>
                </a:lnTo>
                <a:lnTo>
                  <a:pt x="1740407" y="3088977"/>
                </a:lnTo>
                <a:lnTo>
                  <a:pt x="1711994" y="3127905"/>
                </a:lnTo>
                <a:lnTo>
                  <a:pt x="1683471" y="3166672"/>
                </a:lnTo>
                <a:lnTo>
                  <a:pt x="1654831" y="3205267"/>
                </a:lnTo>
                <a:lnTo>
                  <a:pt x="1626067" y="3243682"/>
                </a:lnTo>
                <a:lnTo>
                  <a:pt x="1597174" y="3281907"/>
                </a:lnTo>
                <a:lnTo>
                  <a:pt x="1568143" y="3319933"/>
                </a:lnTo>
                <a:lnTo>
                  <a:pt x="1538970" y="3357749"/>
                </a:lnTo>
                <a:lnTo>
                  <a:pt x="1509647" y="3395346"/>
                </a:lnTo>
                <a:lnTo>
                  <a:pt x="1480168" y="3432716"/>
                </a:lnTo>
                <a:lnTo>
                  <a:pt x="1450526" y="3469848"/>
                </a:lnTo>
                <a:lnTo>
                  <a:pt x="1420715" y="3506733"/>
                </a:lnTo>
                <a:lnTo>
                  <a:pt x="1390729" y="3543361"/>
                </a:lnTo>
                <a:lnTo>
                  <a:pt x="1360560" y="3579723"/>
                </a:lnTo>
                <a:lnTo>
                  <a:pt x="1330203" y="3615809"/>
                </a:lnTo>
                <a:lnTo>
                  <a:pt x="1299650" y="3651611"/>
                </a:lnTo>
                <a:lnTo>
                  <a:pt x="1268896" y="3687117"/>
                </a:lnTo>
                <a:lnTo>
                  <a:pt x="1237934" y="3722320"/>
                </a:lnTo>
                <a:lnTo>
                  <a:pt x="1206757" y="3757209"/>
                </a:lnTo>
                <a:lnTo>
                  <a:pt x="1175359" y="3791774"/>
                </a:lnTo>
                <a:lnTo>
                  <a:pt x="1143734" y="3826008"/>
                </a:lnTo>
                <a:lnTo>
                  <a:pt x="1111874" y="3859898"/>
                </a:lnTo>
                <a:lnTo>
                  <a:pt x="1079774" y="3893438"/>
                </a:lnTo>
                <a:lnTo>
                  <a:pt x="1047426" y="3926616"/>
                </a:lnTo>
                <a:lnTo>
                  <a:pt x="1014825" y="3959423"/>
                </a:lnTo>
                <a:lnTo>
                  <a:pt x="981963" y="3991851"/>
                </a:lnTo>
                <a:lnTo>
                  <a:pt x="948835" y="4023888"/>
                </a:lnTo>
                <a:lnTo>
                  <a:pt x="915434" y="4055527"/>
                </a:lnTo>
                <a:lnTo>
                  <a:pt x="881753" y="4086756"/>
                </a:lnTo>
                <a:lnTo>
                  <a:pt x="847786" y="4117568"/>
                </a:lnTo>
                <a:lnTo>
                  <a:pt x="813526" y="4147952"/>
                </a:lnTo>
                <a:lnTo>
                  <a:pt x="778967" y="4177898"/>
                </a:lnTo>
                <a:lnTo>
                  <a:pt x="744102" y="4207398"/>
                </a:lnTo>
                <a:lnTo>
                  <a:pt x="708925" y="4236442"/>
                </a:lnTo>
                <a:lnTo>
                  <a:pt x="673429" y="4265020"/>
                </a:lnTo>
                <a:lnTo>
                  <a:pt x="637608" y="4293123"/>
                </a:lnTo>
                <a:lnTo>
                  <a:pt x="601456" y="4320741"/>
                </a:lnTo>
                <a:lnTo>
                  <a:pt x="564965" y="4347865"/>
                </a:lnTo>
                <a:lnTo>
                  <a:pt x="528129" y="4374485"/>
                </a:lnTo>
                <a:lnTo>
                  <a:pt x="490942" y="4400592"/>
                </a:lnTo>
                <a:lnTo>
                  <a:pt x="453397" y="4426176"/>
                </a:lnTo>
                <a:lnTo>
                  <a:pt x="415489" y="4451228"/>
                </a:lnTo>
                <a:lnTo>
                  <a:pt x="377209" y="4475738"/>
                </a:lnTo>
                <a:lnTo>
                  <a:pt x="338552" y="4499697"/>
                </a:lnTo>
                <a:lnTo>
                  <a:pt x="299511" y="4523095"/>
                </a:lnTo>
                <a:lnTo>
                  <a:pt x="260080" y="4545923"/>
                </a:lnTo>
                <a:lnTo>
                  <a:pt x="220253" y="4568171"/>
                </a:lnTo>
                <a:lnTo>
                  <a:pt x="180022" y="4589830"/>
                </a:lnTo>
                <a:lnTo>
                  <a:pt x="139381" y="4610890"/>
                </a:lnTo>
                <a:lnTo>
                  <a:pt x="98324" y="4631341"/>
                </a:lnTo>
                <a:lnTo>
                  <a:pt x="56844" y="4651175"/>
                </a:lnTo>
                <a:lnTo>
                  <a:pt x="14935" y="4670382"/>
                </a:lnTo>
                <a:lnTo>
                  <a:pt x="0" y="4676932"/>
                </a:lnTo>
              </a:path>
            </a:pathLst>
          </a:custGeom>
          <a:ln w="24995">
            <a:solidFill>
              <a:srgbClr val="332B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" y="548207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7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85718" y="3503235"/>
            <a:ext cx="3779107" cy="34208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520847" y="4814871"/>
            <a:ext cx="829982" cy="24058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34012" y="5208210"/>
            <a:ext cx="2252864" cy="27587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8405249" y="3414753"/>
            <a:ext cx="7404100" cy="2569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  <a:tabLst>
                <a:tab pos="5669280" algn="l"/>
              </a:tabLst>
            </a:pPr>
            <a:r>
              <a:rPr sz="2750" spc="-10" dirty="0">
                <a:solidFill>
                  <a:srgbClr val="332B2B"/>
                </a:solidFill>
                <a:latin typeface="Verdana"/>
                <a:cs typeface="Verdana"/>
              </a:rPr>
              <a:t>Fostering</a:t>
            </a:r>
            <a:r>
              <a:rPr sz="2750" dirty="0">
                <a:solidFill>
                  <a:srgbClr val="332B2B"/>
                </a:solidFill>
                <a:latin typeface="Verdana"/>
                <a:cs typeface="Verdana"/>
              </a:rPr>
              <a:t>	</a:t>
            </a:r>
            <a:r>
              <a:rPr sz="2750" spc="-70" dirty="0">
                <a:solidFill>
                  <a:srgbClr val="332B2B"/>
                </a:solidFill>
                <a:latin typeface="Verdana"/>
                <a:cs typeface="Verdana"/>
              </a:rPr>
              <a:t>is</a:t>
            </a:r>
            <a:r>
              <a:rPr sz="2750" spc="-22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2750" spc="-50" dirty="0">
                <a:solidFill>
                  <a:srgbClr val="332B2B"/>
                </a:solidFill>
                <a:latin typeface="Verdana"/>
                <a:cs typeface="Verdana"/>
              </a:rPr>
              <a:t>vital</a:t>
            </a:r>
            <a:r>
              <a:rPr sz="2750" spc="-22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B2B"/>
                </a:solidFill>
                <a:latin typeface="Verdana"/>
                <a:cs typeface="Verdana"/>
              </a:rPr>
              <a:t>for</a:t>
            </a:r>
            <a:endParaRPr sz="2750">
              <a:latin typeface="Verdana"/>
              <a:cs typeface="Verdana"/>
            </a:endParaRPr>
          </a:p>
          <a:p>
            <a:pPr marL="12700" marR="587375" algn="just">
              <a:lnSpc>
                <a:spcPct val="101099"/>
              </a:lnSpc>
              <a:spcBef>
                <a:spcPts val="40"/>
              </a:spcBef>
            </a:pPr>
            <a:r>
              <a:rPr sz="2750" spc="-3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2750" spc="-25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B2B"/>
                </a:solidFill>
                <a:latin typeface="Verdana"/>
                <a:cs typeface="Verdana"/>
              </a:rPr>
              <a:t>vibrant</a:t>
            </a:r>
            <a:r>
              <a:rPr sz="2750" spc="-25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2750" spc="-30" dirty="0">
                <a:solidFill>
                  <a:srgbClr val="332B2B"/>
                </a:solidFill>
                <a:latin typeface="Verdana"/>
                <a:cs typeface="Verdana"/>
              </a:rPr>
              <a:t>culture.</a:t>
            </a:r>
            <a:r>
              <a:rPr sz="2750" spc="-25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2750" spc="40" dirty="0">
                <a:solidFill>
                  <a:srgbClr val="332B2B"/>
                </a:solidFill>
                <a:latin typeface="Verdana"/>
                <a:cs typeface="Verdana"/>
              </a:rPr>
              <a:t>Encourage</a:t>
            </a:r>
            <a:r>
              <a:rPr sz="2750" spc="-25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B2B"/>
                </a:solidFill>
                <a:latin typeface="Verdana"/>
                <a:cs typeface="Verdana"/>
              </a:rPr>
              <a:t>feedback,</a:t>
            </a:r>
            <a:r>
              <a:rPr sz="2750" spc="-40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B2B"/>
                </a:solidFill>
                <a:latin typeface="Verdana"/>
                <a:cs typeface="Verdana"/>
              </a:rPr>
              <a:t>active</a:t>
            </a:r>
            <a:r>
              <a:rPr sz="2750" spc="-25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B2B"/>
                </a:solidFill>
                <a:latin typeface="Verdana"/>
                <a:cs typeface="Verdana"/>
              </a:rPr>
              <a:t>listening,</a:t>
            </a:r>
            <a:r>
              <a:rPr sz="2750" spc="-25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332B2B"/>
                </a:solidFill>
                <a:latin typeface="Verdana"/>
                <a:cs typeface="Verdana"/>
              </a:rPr>
              <a:t>and</a:t>
            </a:r>
            <a:r>
              <a:rPr sz="2750" spc="-25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2750" spc="-15" dirty="0">
                <a:solidFill>
                  <a:srgbClr val="332B2B"/>
                </a:solidFill>
                <a:latin typeface="Verdana"/>
                <a:cs typeface="Verdana"/>
              </a:rPr>
              <a:t>transparency</a:t>
            </a:r>
            <a:r>
              <a:rPr sz="2750" spc="-25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B2B"/>
                </a:solidFill>
                <a:latin typeface="Verdana"/>
                <a:cs typeface="Verdana"/>
              </a:rPr>
              <a:t>at</a:t>
            </a:r>
            <a:r>
              <a:rPr sz="2750" spc="-25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B2B"/>
                </a:solidFill>
                <a:latin typeface="Verdana"/>
                <a:cs typeface="Verdana"/>
              </a:rPr>
              <a:t>all</a:t>
            </a:r>
            <a:r>
              <a:rPr sz="2750" spc="-2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2750" spc="-110" dirty="0">
                <a:solidFill>
                  <a:srgbClr val="332B2B"/>
                </a:solidFill>
                <a:latin typeface="Verdana"/>
                <a:cs typeface="Verdana"/>
              </a:rPr>
              <a:t>levels.</a:t>
            </a:r>
            <a:r>
              <a:rPr sz="2750" spc="-25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B2B"/>
                </a:solidFill>
                <a:latin typeface="Verdana"/>
                <a:cs typeface="Verdana"/>
              </a:rPr>
              <a:t>This</a:t>
            </a:r>
            <a:r>
              <a:rPr sz="2750" spc="-25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2750" spc="-30" dirty="0">
                <a:solidFill>
                  <a:srgbClr val="332B2B"/>
                </a:solidFill>
                <a:latin typeface="Verdana"/>
                <a:cs typeface="Verdana"/>
              </a:rPr>
              <a:t>creates</a:t>
            </a:r>
            <a:r>
              <a:rPr sz="2750" spc="-25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2750" spc="-25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2750" spc="-15" dirty="0">
                <a:solidFill>
                  <a:srgbClr val="332B2B"/>
                </a:solidFill>
                <a:latin typeface="Verdana"/>
                <a:cs typeface="Verdana"/>
              </a:rPr>
              <a:t>sense</a:t>
            </a:r>
            <a:r>
              <a:rPr sz="2750" spc="-25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2750" spc="5" dirty="0">
                <a:solidFill>
                  <a:srgbClr val="332B2B"/>
                </a:solidFill>
                <a:latin typeface="Verdana"/>
                <a:cs typeface="Verdana"/>
              </a:rPr>
              <a:t>of</a:t>
            </a:r>
            <a:r>
              <a:rPr sz="2750" spc="698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332B2B"/>
                </a:solidFill>
                <a:latin typeface="Verdana"/>
                <a:cs typeface="Verdana"/>
              </a:rPr>
              <a:t>and</a:t>
            </a:r>
            <a:endParaRPr sz="2750">
              <a:latin typeface="Verdana"/>
              <a:cs typeface="Verdana"/>
            </a:endParaRPr>
          </a:p>
          <a:p>
            <a:pPr marL="12700" marR="5080" indent="2286635" algn="just">
              <a:lnSpc>
                <a:spcPct val="100000"/>
              </a:lnSpc>
              <a:spcBef>
                <a:spcPts val="75"/>
              </a:spcBef>
            </a:pPr>
            <a:r>
              <a:rPr sz="2750" spc="-420" dirty="0">
                <a:solidFill>
                  <a:srgbClr val="332B2B"/>
                </a:solidFill>
                <a:latin typeface="Verdana"/>
                <a:cs typeface="Verdana"/>
              </a:rPr>
              <a:t>,</a:t>
            </a:r>
            <a:r>
              <a:rPr sz="2750" spc="-25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2750" spc="40" dirty="0">
                <a:solidFill>
                  <a:srgbClr val="332B2B"/>
                </a:solidFill>
                <a:latin typeface="Verdana"/>
                <a:cs typeface="Verdana"/>
              </a:rPr>
              <a:t>allowing</a:t>
            </a:r>
            <a:r>
              <a:rPr sz="2750" spc="-25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2750" spc="10" dirty="0">
                <a:solidFill>
                  <a:srgbClr val="332B2B"/>
                </a:solidFill>
                <a:latin typeface="Verdana"/>
                <a:cs typeface="Verdana"/>
              </a:rPr>
              <a:t>employees</a:t>
            </a:r>
            <a:r>
              <a:rPr sz="2750" spc="-25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2750" spc="5" dirty="0">
                <a:solidFill>
                  <a:srgbClr val="332B2B"/>
                </a:solidFill>
                <a:latin typeface="Verdana"/>
                <a:cs typeface="Verdana"/>
              </a:rPr>
              <a:t>to</a:t>
            </a:r>
            <a:r>
              <a:rPr sz="2750" spc="-25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2750" spc="-15" dirty="0">
                <a:solidFill>
                  <a:srgbClr val="332B2B"/>
                </a:solidFill>
                <a:latin typeface="Verdana"/>
                <a:cs typeface="Verdana"/>
              </a:rPr>
              <a:t>voice</a:t>
            </a:r>
            <a:r>
              <a:rPr sz="2750" spc="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2750" spc="10" dirty="0">
                <a:solidFill>
                  <a:srgbClr val="332B2B"/>
                </a:solidFill>
                <a:latin typeface="Verdana"/>
                <a:cs typeface="Verdana"/>
              </a:rPr>
              <a:t>their</a:t>
            </a:r>
            <a:r>
              <a:rPr sz="2750" spc="-25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B2B"/>
                </a:solidFill>
                <a:latin typeface="Verdana"/>
                <a:cs typeface="Verdana"/>
              </a:rPr>
              <a:t>ideas</a:t>
            </a:r>
            <a:r>
              <a:rPr sz="2750" spc="-25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332B2B"/>
                </a:solidFill>
                <a:latin typeface="Verdana"/>
                <a:cs typeface="Verdana"/>
              </a:rPr>
              <a:t>and</a:t>
            </a:r>
            <a:r>
              <a:rPr sz="2750" spc="-25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2750" spc="30" dirty="0">
                <a:solidFill>
                  <a:srgbClr val="332B2B"/>
                </a:solidFill>
                <a:latin typeface="Verdana"/>
                <a:cs typeface="Verdana"/>
              </a:rPr>
              <a:t>concerns</a:t>
            </a:r>
            <a:r>
              <a:rPr sz="2750" spc="-25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2750" spc="-114" dirty="0">
                <a:solidFill>
                  <a:srgbClr val="332B2B"/>
                </a:solidFill>
                <a:latin typeface="Verdana"/>
                <a:cs typeface="Verdana"/>
              </a:rPr>
              <a:t>freely.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6802120">
              <a:lnSpc>
                <a:spcPct val="100000"/>
              </a:lnSpc>
              <a:spcBef>
                <a:spcPts val="100"/>
              </a:spcBef>
            </a:pPr>
            <a:r>
              <a:rPr sz="4350" spc="-85" dirty="0"/>
              <a:t>Encourage</a:t>
            </a:r>
            <a:r>
              <a:rPr sz="4350" spc="-160" dirty="0"/>
              <a:t> </a:t>
            </a:r>
            <a:r>
              <a:rPr sz="4350" dirty="0"/>
              <a:t>Open</a:t>
            </a:r>
            <a:r>
              <a:rPr sz="4350" spc="-225" dirty="0"/>
              <a:t> </a:t>
            </a:r>
            <a:r>
              <a:rPr sz="4350" spc="-40" dirty="0"/>
              <a:t>Communication</a:t>
            </a:r>
            <a:endParaRPr sz="43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500" y="3899"/>
            <a:ext cx="18300700" cy="10295890"/>
            <a:chOff x="-12500" y="3899"/>
            <a:chExt cx="18300700" cy="10295890"/>
          </a:xfrm>
        </p:grpSpPr>
        <p:sp>
          <p:nvSpPr>
            <p:cNvPr id="3" name="object 3"/>
            <p:cNvSpPr/>
            <p:nvPr/>
          </p:nvSpPr>
          <p:spPr>
            <a:xfrm>
              <a:off x="0" y="4840153"/>
              <a:ext cx="5176520" cy="5447030"/>
            </a:xfrm>
            <a:custGeom>
              <a:avLst/>
              <a:gdLst/>
              <a:ahLst/>
              <a:cxnLst/>
              <a:rect l="l" t="t" r="r" b="b"/>
              <a:pathLst>
                <a:path w="5176520" h="5447030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3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4000" y="214412"/>
                  </a:lnTo>
                  <a:lnTo>
                    <a:pt x="682789" y="234601"/>
                  </a:lnTo>
                  <a:lnTo>
                    <a:pt x="721186" y="255486"/>
                  </a:lnTo>
                  <a:lnTo>
                    <a:pt x="759197" y="277056"/>
                  </a:lnTo>
                  <a:lnTo>
                    <a:pt x="796828" y="299301"/>
                  </a:lnTo>
                  <a:lnTo>
                    <a:pt x="834085" y="322212"/>
                  </a:lnTo>
                  <a:lnTo>
                    <a:pt x="870972" y="345778"/>
                  </a:lnTo>
                  <a:lnTo>
                    <a:pt x="907496" y="369989"/>
                  </a:lnTo>
                  <a:lnTo>
                    <a:pt x="943662" y="394835"/>
                  </a:lnTo>
                  <a:lnTo>
                    <a:pt x="979477" y="420306"/>
                  </a:lnTo>
                  <a:lnTo>
                    <a:pt x="1014945" y="446392"/>
                  </a:lnTo>
                  <a:lnTo>
                    <a:pt x="1050073" y="473083"/>
                  </a:lnTo>
                  <a:lnTo>
                    <a:pt x="1084865" y="500368"/>
                  </a:lnTo>
                  <a:lnTo>
                    <a:pt x="1119329" y="528238"/>
                  </a:lnTo>
                  <a:lnTo>
                    <a:pt x="1153469" y="556683"/>
                  </a:lnTo>
                  <a:lnTo>
                    <a:pt x="1187291" y="585692"/>
                  </a:lnTo>
                  <a:lnTo>
                    <a:pt x="1220801" y="615256"/>
                  </a:lnTo>
                  <a:lnTo>
                    <a:pt x="1254004" y="645364"/>
                  </a:lnTo>
                  <a:lnTo>
                    <a:pt x="1286906" y="676006"/>
                  </a:lnTo>
                  <a:lnTo>
                    <a:pt x="1319513" y="707173"/>
                  </a:lnTo>
                  <a:lnTo>
                    <a:pt x="1351831" y="738853"/>
                  </a:lnTo>
                  <a:lnTo>
                    <a:pt x="1383865" y="771038"/>
                  </a:lnTo>
                  <a:lnTo>
                    <a:pt x="1415621" y="803716"/>
                  </a:lnTo>
                  <a:lnTo>
                    <a:pt x="1447104" y="836878"/>
                  </a:lnTo>
                  <a:lnTo>
                    <a:pt x="1478320" y="870514"/>
                  </a:lnTo>
                  <a:lnTo>
                    <a:pt x="1509276" y="904614"/>
                  </a:lnTo>
                  <a:lnTo>
                    <a:pt x="1539976" y="939167"/>
                  </a:lnTo>
                  <a:lnTo>
                    <a:pt x="1570426" y="974164"/>
                  </a:lnTo>
                  <a:lnTo>
                    <a:pt x="1600632" y="1009594"/>
                  </a:lnTo>
                  <a:lnTo>
                    <a:pt x="1630599" y="1045448"/>
                  </a:lnTo>
                  <a:lnTo>
                    <a:pt x="1660334" y="1081715"/>
                  </a:lnTo>
                  <a:lnTo>
                    <a:pt x="1689842" y="1118385"/>
                  </a:lnTo>
                  <a:lnTo>
                    <a:pt x="1719128" y="1155449"/>
                  </a:lnTo>
                  <a:lnTo>
                    <a:pt x="1748199" y="1192895"/>
                  </a:lnTo>
                  <a:lnTo>
                    <a:pt x="1777060" y="1230714"/>
                  </a:lnTo>
                  <a:lnTo>
                    <a:pt x="1805716" y="1268896"/>
                  </a:lnTo>
                  <a:lnTo>
                    <a:pt x="1834174" y="1307432"/>
                  </a:lnTo>
                  <a:lnTo>
                    <a:pt x="1862438" y="1346309"/>
                  </a:lnTo>
                  <a:lnTo>
                    <a:pt x="1890516" y="1385520"/>
                  </a:lnTo>
                  <a:lnTo>
                    <a:pt x="1918411" y="1425053"/>
                  </a:lnTo>
                  <a:lnTo>
                    <a:pt x="1946131" y="1464898"/>
                  </a:lnTo>
                  <a:lnTo>
                    <a:pt x="1973680" y="1505046"/>
                  </a:lnTo>
                  <a:lnTo>
                    <a:pt x="2001065" y="1545486"/>
                  </a:lnTo>
                  <a:lnTo>
                    <a:pt x="2028291" y="1586209"/>
                  </a:lnTo>
                  <a:lnTo>
                    <a:pt x="2055363" y="1627203"/>
                  </a:lnTo>
                  <a:lnTo>
                    <a:pt x="2082288" y="1668460"/>
                  </a:lnTo>
                  <a:lnTo>
                    <a:pt x="2109071" y="1709969"/>
                  </a:lnTo>
                  <a:lnTo>
                    <a:pt x="2135718" y="1751719"/>
                  </a:lnTo>
                  <a:lnTo>
                    <a:pt x="2162234" y="1793702"/>
                  </a:lnTo>
                  <a:lnTo>
                    <a:pt x="2188626" y="1835906"/>
                  </a:lnTo>
                  <a:lnTo>
                    <a:pt x="2214898" y="1878322"/>
                  </a:lnTo>
                  <a:lnTo>
                    <a:pt x="2241056" y="1920939"/>
                  </a:lnTo>
                  <a:lnTo>
                    <a:pt x="2267107" y="1963748"/>
                  </a:lnTo>
                  <a:lnTo>
                    <a:pt x="2293056" y="2006739"/>
                  </a:lnTo>
                  <a:lnTo>
                    <a:pt x="2318908" y="2049901"/>
                  </a:lnTo>
                  <a:lnTo>
                    <a:pt x="2344669" y="2093224"/>
                  </a:lnTo>
                  <a:lnTo>
                    <a:pt x="2370345" y="2136698"/>
                  </a:lnTo>
                  <a:lnTo>
                    <a:pt x="2395942" y="2180313"/>
                  </a:lnTo>
                  <a:lnTo>
                    <a:pt x="2421465" y="2224060"/>
                  </a:lnTo>
                  <a:lnTo>
                    <a:pt x="2446919" y="2267927"/>
                  </a:lnTo>
                  <a:lnTo>
                    <a:pt x="2472312" y="2311906"/>
                  </a:lnTo>
                  <a:lnTo>
                    <a:pt x="2497647" y="2355985"/>
                  </a:lnTo>
                  <a:lnTo>
                    <a:pt x="2522932" y="2400155"/>
                  </a:lnTo>
                  <a:lnTo>
                    <a:pt x="2548171" y="2444405"/>
                  </a:lnTo>
                  <a:lnTo>
                    <a:pt x="2573370" y="2488726"/>
                  </a:lnTo>
                  <a:lnTo>
                    <a:pt x="2598535" y="2533108"/>
                  </a:lnTo>
                  <a:lnTo>
                    <a:pt x="2623672" y="2577540"/>
                  </a:lnTo>
                  <a:lnTo>
                    <a:pt x="2648786" y="2622012"/>
                  </a:lnTo>
                  <a:lnTo>
                    <a:pt x="2673883" y="2666515"/>
                  </a:lnTo>
                  <a:lnTo>
                    <a:pt x="2698969" y="2711037"/>
                  </a:lnTo>
                  <a:lnTo>
                    <a:pt x="2724049" y="2755570"/>
                  </a:lnTo>
                  <a:lnTo>
                    <a:pt x="2749129" y="2800103"/>
                  </a:lnTo>
                  <a:lnTo>
                    <a:pt x="2774215" y="2844625"/>
                  </a:lnTo>
                  <a:lnTo>
                    <a:pt x="2799312" y="2889128"/>
                  </a:lnTo>
                  <a:lnTo>
                    <a:pt x="2824426" y="2933600"/>
                  </a:lnTo>
                  <a:lnTo>
                    <a:pt x="2849563" y="2978032"/>
                  </a:lnTo>
                  <a:lnTo>
                    <a:pt x="2874728" y="3022414"/>
                  </a:lnTo>
                  <a:lnTo>
                    <a:pt x="2899927" y="3066735"/>
                  </a:lnTo>
                  <a:lnTo>
                    <a:pt x="2925166" y="3110985"/>
                  </a:lnTo>
                  <a:lnTo>
                    <a:pt x="2950451" y="3155155"/>
                  </a:lnTo>
                  <a:lnTo>
                    <a:pt x="2975786" y="3199234"/>
                  </a:lnTo>
                  <a:lnTo>
                    <a:pt x="3001179" y="3243213"/>
                  </a:lnTo>
                  <a:lnTo>
                    <a:pt x="3026633" y="3287080"/>
                  </a:lnTo>
                  <a:lnTo>
                    <a:pt x="3052156" y="3330827"/>
                  </a:lnTo>
                  <a:lnTo>
                    <a:pt x="3077753" y="3374442"/>
                  </a:lnTo>
                  <a:lnTo>
                    <a:pt x="3103429" y="3417916"/>
                  </a:lnTo>
                  <a:lnTo>
                    <a:pt x="3129190" y="3461240"/>
                  </a:lnTo>
                  <a:lnTo>
                    <a:pt x="3155042" y="3504401"/>
                  </a:lnTo>
                  <a:lnTo>
                    <a:pt x="3180991" y="3547392"/>
                  </a:lnTo>
                  <a:lnTo>
                    <a:pt x="3207042" y="3590201"/>
                  </a:lnTo>
                  <a:lnTo>
                    <a:pt x="3233200" y="3632818"/>
                  </a:lnTo>
                  <a:lnTo>
                    <a:pt x="3259472" y="3675234"/>
                  </a:lnTo>
                  <a:lnTo>
                    <a:pt x="3285864" y="3717439"/>
                  </a:lnTo>
                  <a:lnTo>
                    <a:pt x="3312380" y="3759421"/>
                  </a:lnTo>
                  <a:lnTo>
                    <a:pt x="3339027" y="3801172"/>
                  </a:lnTo>
                  <a:lnTo>
                    <a:pt x="3365810" y="3842680"/>
                  </a:lnTo>
                  <a:lnTo>
                    <a:pt x="3392735" y="3883937"/>
                  </a:lnTo>
                  <a:lnTo>
                    <a:pt x="3419807" y="3924932"/>
                  </a:lnTo>
                  <a:lnTo>
                    <a:pt x="3447033" y="3965654"/>
                  </a:lnTo>
                  <a:lnTo>
                    <a:pt x="3474418" y="4006094"/>
                  </a:lnTo>
                  <a:lnTo>
                    <a:pt x="3501967" y="4046242"/>
                  </a:lnTo>
                  <a:lnTo>
                    <a:pt x="3529687" y="4086088"/>
                  </a:lnTo>
                  <a:lnTo>
                    <a:pt x="3557583" y="4125621"/>
                  </a:lnTo>
                  <a:lnTo>
                    <a:pt x="3585660" y="4164831"/>
                  </a:lnTo>
                  <a:lnTo>
                    <a:pt x="3613924" y="4203709"/>
                  </a:lnTo>
                  <a:lnTo>
                    <a:pt x="3642382" y="4242244"/>
                  </a:lnTo>
                  <a:lnTo>
                    <a:pt x="3671038" y="4280426"/>
                  </a:lnTo>
                  <a:lnTo>
                    <a:pt x="3699899" y="4318245"/>
                  </a:lnTo>
                  <a:lnTo>
                    <a:pt x="3728970" y="4355692"/>
                  </a:lnTo>
                  <a:lnTo>
                    <a:pt x="3758256" y="4392755"/>
                  </a:lnTo>
                  <a:lnTo>
                    <a:pt x="3787764" y="4429425"/>
                  </a:lnTo>
                  <a:lnTo>
                    <a:pt x="3817499" y="4465692"/>
                  </a:lnTo>
                  <a:lnTo>
                    <a:pt x="3847466" y="4501546"/>
                  </a:lnTo>
                  <a:lnTo>
                    <a:pt x="3877672" y="4536976"/>
                  </a:lnTo>
                  <a:lnTo>
                    <a:pt x="3908123" y="4571973"/>
                  </a:lnTo>
                  <a:lnTo>
                    <a:pt x="3938822" y="4606526"/>
                  </a:lnTo>
                  <a:lnTo>
                    <a:pt x="3969778" y="4640626"/>
                  </a:lnTo>
                  <a:lnTo>
                    <a:pt x="4000994" y="4674262"/>
                  </a:lnTo>
                  <a:lnTo>
                    <a:pt x="4032477" y="4707424"/>
                  </a:lnTo>
                  <a:lnTo>
                    <a:pt x="4064233" y="4740103"/>
                  </a:lnTo>
                  <a:lnTo>
                    <a:pt x="4096267" y="4772287"/>
                  </a:lnTo>
                  <a:lnTo>
                    <a:pt x="4128585" y="4803968"/>
                  </a:lnTo>
                  <a:lnTo>
                    <a:pt x="4161192" y="4835134"/>
                  </a:lnTo>
                  <a:lnTo>
                    <a:pt x="4194094" y="4865776"/>
                  </a:lnTo>
                  <a:lnTo>
                    <a:pt x="4227298" y="4895884"/>
                  </a:lnTo>
                  <a:lnTo>
                    <a:pt x="4260807" y="4925448"/>
                  </a:lnTo>
                  <a:lnTo>
                    <a:pt x="4294629" y="4954457"/>
                  </a:lnTo>
                  <a:lnTo>
                    <a:pt x="4328769" y="4982902"/>
                  </a:lnTo>
                  <a:lnTo>
                    <a:pt x="4363233" y="5010772"/>
                  </a:lnTo>
                  <a:lnTo>
                    <a:pt x="4398025" y="5038057"/>
                  </a:lnTo>
                  <a:lnTo>
                    <a:pt x="4433153" y="5064748"/>
                  </a:lnTo>
                  <a:lnTo>
                    <a:pt x="4468621" y="5090834"/>
                  </a:lnTo>
                  <a:lnTo>
                    <a:pt x="4504436" y="5116305"/>
                  </a:lnTo>
                  <a:lnTo>
                    <a:pt x="4540602" y="5141151"/>
                  </a:lnTo>
                  <a:lnTo>
                    <a:pt x="4577126" y="5165362"/>
                  </a:lnTo>
                  <a:lnTo>
                    <a:pt x="4614013" y="5188928"/>
                  </a:lnTo>
                  <a:lnTo>
                    <a:pt x="4651270" y="5211839"/>
                  </a:lnTo>
                  <a:lnTo>
                    <a:pt x="4688901" y="5234084"/>
                  </a:lnTo>
                  <a:lnTo>
                    <a:pt x="4726912" y="5255654"/>
                  </a:lnTo>
                  <a:lnTo>
                    <a:pt x="4765309" y="5276539"/>
                  </a:lnTo>
                  <a:lnTo>
                    <a:pt x="4804098" y="5296728"/>
                  </a:lnTo>
                  <a:lnTo>
                    <a:pt x="4843285" y="5316211"/>
                  </a:lnTo>
                  <a:lnTo>
                    <a:pt x="4882874" y="5334979"/>
                  </a:lnTo>
                  <a:lnTo>
                    <a:pt x="4922872" y="5353021"/>
                  </a:lnTo>
                  <a:lnTo>
                    <a:pt x="4963285" y="5370327"/>
                  </a:lnTo>
                  <a:lnTo>
                    <a:pt x="5004117" y="5386887"/>
                  </a:lnTo>
                  <a:lnTo>
                    <a:pt x="5045376" y="5402691"/>
                  </a:lnTo>
                  <a:lnTo>
                    <a:pt x="5087065" y="5417729"/>
                  </a:lnTo>
                  <a:lnTo>
                    <a:pt x="5129192" y="5431991"/>
                  </a:lnTo>
                  <a:lnTo>
                    <a:pt x="5171762" y="5445467"/>
                  </a:lnTo>
                  <a:lnTo>
                    <a:pt x="5176439" y="5446845"/>
                  </a:lnTo>
                </a:path>
              </a:pathLst>
            </a:custGeom>
            <a:ln w="25000">
              <a:solidFill>
                <a:srgbClr val="332B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899"/>
              <a:ext cx="7993179" cy="102774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54" y="548829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18286934" y="9203855"/>
                  </a:moveTo>
                  <a:lnTo>
                    <a:pt x="304" y="9203855"/>
                  </a:lnTo>
                  <a:lnTo>
                    <a:pt x="304" y="9251480"/>
                  </a:lnTo>
                  <a:lnTo>
                    <a:pt x="18286934" y="9251480"/>
                  </a:lnTo>
                  <a:lnTo>
                    <a:pt x="18286934" y="9203855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612299" y="1563599"/>
            <a:ext cx="7426959" cy="6083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800" spc="-80" dirty="0"/>
              <a:t>Recognize</a:t>
            </a:r>
            <a:r>
              <a:rPr sz="3800" spc="-95" dirty="0"/>
              <a:t> </a:t>
            </a:r>
            <a:r>
              <a:rPr sz="3800" spc="-20" dirty="0"/>
              <a:t>and</a:t>
            </a:r>
            <a:r>
              <a:rPr sz="3800" spc="-95" dirty="0"/>
              <a:t> </a:t>
            </a:r>
            <a:r>
              <a:rPr sz="3800" spc="-135" dirty="0"/>
              <a:t>Reward</a:t>
            </a:r>
            <a:r>
              <a:rPr sz="3800" spc="-95" dirty="0"/>
              <a:t> </a:t>
            </a:r>
            <a:r>
              <a:rPr sz="3800" spc="-10" dirty="0"/>
              <a:t>Contributions</a:t>
            </a:r>
            <a:endParaRPr sz="38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66339" y="3937215"/>
            <a:ext cx="1191126" cy="2758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535868" y="5632665"/>
            <a:ext cx="2177626" cy="34208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617299" y="3420109"/>
            <a:ext cx="7315200" cy="29984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611505">
              <a:lnSpc>
                <a:spcPct val="101099"/>
              </a:lnSpc>
              <a:spcBef>
                <a:spcPts val="70"/>
              </a:spcBef>
              <a:tabLst>
                <a:tab pos="5032375" algn="l"/>
              </a:tabLst>
            </a:pPr>
            <a:r>
              <a:rPr sz="2750" spc="60" dirty="0">
                <a:solidFill>
                  <a:srgbClr val="332B2B"/>
                </a:solidFill>
                <a:latin typeface="Verdana"/>
                <a:cs typeface="Verdana"/>
              </a:rPr>
              <a:t>Recognizing</a:t>
            </a:r>
            <a:r>
              <a:rPr sz="2750" spc="-15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332B2B"/>
                </a:solidFill>
                <a:latin typeface="Verdana"/>
                <a:cs typeface="Verdana"/>
              </a:rPr>
              <a:t>and</a:t>
            </a:r>
            <a:r>
              <a:rPr sz="2750" spc="-15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B2B"/>
                </a:solidFill>
                <a:latin typeface="Verdana"/>
                <a:cs typeface="Verdana"/>
              </a:rPr>
              <a:t>rewarding</a:t>
            </a:r>
            <a:r>
              <a:rPr sz="2750" spc="-15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B2B"/>
                </a:solidFill>
                <a:latin typeface="Verdana"/>
                <a:cs typeface="Verdana"/>
              </a:rPr>
              <a:t>employee </a:t>
            </a:r>
            <a:r>
              <a:rPr sz="2750" dirty="0">
                <a:solidFill>
                  <a:srgbClr val="332B2B"/>
                </a:solidFill>
                <a:latin typeface="Verdana"/>
                <a:cs typeface="Verdana"/>
              </a:rPr>
              <a:t>contributions</a:t>
            </a:r>
            <a:r>
              <a:rPr sz="2750" spc="1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B2B"/>
                </a:solidFill>
                <a:latin typeface="Verdana"/>
                <a:cs typeface="Verdana"/>
              </a:rPr>
              <a:t>boosts</a:t>
            </a:r>
            <a:r>
              <a:rPr sz="2750" dirty="0">
                <a:solidFill>
                  <a:srgbClr val="332B2B"/>
                </a:solidFill>
                <a:latin typeface="Verdana"/>
                <a:cs typeface="Verdana"/>
              </a:rPr>
              <a:t>	</a:t>
            </a:r>
            <a:r>
              <a:rPr sz="2750" spc="50" dirty="0">
                <a:solidFill>
                  <a:srgbClr val="332B2B"/>
                </a:solidFill>
                <a:latin typeface="Verdana"/>
                <a:cs typeface="Verdana"/>
              </a:rPr>
              <a:t>and </a:t>
            </a:r>
            <a:r>
              <a:rPr sz="2750" dirty="0">
                <a:solidFill>
                  <a:srgbClr val="332B2B"/>
                </a:solidFill>
                <a:latin typeface="Verdana"/>
                <a:cs typeface="Verdana"/>
              </a:rPr>
              <a:t>encourages</a:t>
            </a:r>
            <a:r>
              <a:rPr sz="2750" spc="-14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2750" spc="65" dirty="0">
                <a:solidFill>
                  <a:srgbClr val="332B2B"/>
                </a:solidFill>
                <a:latin typeface="Verdana"/>
                <a:cs typeface="Verdana"/>
              </a:rPr>
              <a:t>continued</a:t>
            </a:r>
            <a:r>
              <a:rPr sz="2750" spc="-14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B2B"/>
                </a:solidFill>
                <a:latin typeface="Verdana"/>
                <a:cs typeface="Verdana"/>
              </a:rPr>
              <a:t>excellence.</a:t>
            </a:r>
            <a:endParaRPr sz="2750">
              <a:latin typeface="Verdana"/>
              <a:cs typeface="Verdana"/>
            </a:endParaRPr>
          </a:p>
          <a:p>
            <a:pPr marL="12700" marR="5080">
              <a:lnSpc>
                <a:spcPct val="101499"/>
              </a:lnSpc>
              <a:spcBef>
                <a:spcPts val="25"/>
              </a:spcBef>
              <a:tabLst>
                <a:tab pos="6205220" algn="l"/>
              </a:tabLst>
            </a:pPr>
            <a:r>
              <a:rPr sz="2750" spc="45" dirty="0">
                <a:solidFill>
                  <a:srgbClr val="332B2B"/>
                </a:solidFill>
                <a:latin typeface="Verdana"/>
                <a:cs typeface="Verdana"/>
              </a:rPr>
              <a:t>Implement</a:t>
            </a:r>
            <a:r>
              <a:rPr sz="2750" spc="-16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B2B"/>
                </a:solidFill>
                <a:latin typeface="Verdana"/>
                <a:cs typeface="Verdana"/>
              </a:rPr>
              <a:t>programs</a:t>
            </a:r>
            <a:r>
              <a:rPr sz="2750" spc="-15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B2B"/>
                </a:solidFill>
                <a:latin typeface="Verdana"/>
                <a:cs typeface="Verdana"/>
              </a:rPr>
              <a:t>that</a:t>
            </a:r>
            <a:r>
              <a:rPr sz="2750" spc="-16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B2B"/>
                </a:solidFill>
                <a:latin typeface="Verdana"/>
                <a:cs typeface="Verdana"/>
              </a:rPr>
              <a:t>celebrate </a:t>
            </a:r>
            <a:r>
              <a:rPr sz="2750" spc="-25" dirty="0">
                <a:solidFill>
                  <a:srgbClr val="332B2B"/>
                </a:solidFill>
                <a:latin typeface="Verdana"/>
                <a:cs typeface="Verdana"/>
              </a:rPr>
              <a:t>achievements,</a:t>
            </a:r>
            <a:r>
              <a:rPr sz="2750" spc="-21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2750" spc="80" dirty="0">
                <a:solidFill>
                  <a:srgbClr val="332B2B"/>
                </a:solidFill>
                <a:latin typeface="Verdana"/>
                <a:cs typeface="Verdana"/>
              </a:rPr>
              <a:t>both</a:t>
            </a:r>
            <a:r>
              <a:rPr sz="2750" spc="-21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2750" spc="100" dirty="0">
                <a:solidFill>
                  <a:srgbClr val="332B2B"/>
                </a:solidFill>
                <a:latin typeface="Verdana"/>
                <a:cs typeface="Verdana"/>
              </a:rPr>
              <a:t>big</a:t>
            </a:r>
            <a:r>
              <a:rPr sz="2750" spc="-21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332B2B"/>
                </a:solidFill>
                <a:latin typeface="Verdana"/>
                <a:cs typeface="Verdana"/>
              </a:rPr>
              <a:t>and</a:t>
            </a:r>
            <a:r>
              <a:rPr sz="2750" spc="-21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2750" spc="-70" dirty="0">
                <a:solidFill>
                  <a:srgbClr val="332B2B"/>
                </a:solidFill>
                <a:latin typeface="Verdana"/>
                <a:cs typeface="Verdana"/>
              </a:rPr>
              <a:t>small.</a:t>
            </a:r>
            <a:r>
              <a:rPr sz="2750" spc="-21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B2B"/>
                </a:solidFill>
                <a:latin typeface="Verdana"/>
                <a:cs typeface="Verdana"/>
              </a:rPr>
              <a:t>This reinforces</a:t>
            </a:r>
            <a:r>
              <a:rPr sz="2750" spc="-16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2750" spc="-15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B2B"/>
                </a:solidFill>
                <a:latin typeface="Verdana"/>
                <a:cs typeface="Verdana"/>
              </a:rPr>
              <a:t>culture</a:t>
            </a:r>
            <a:r>
              <a:rPr sz="2750" spc="-16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B2B"/>
                </a:solidFill>
                <a:latin typeface="Verdana"/>
                <a:cs typeface="Verdana"/>
              </a:rPr>
              <a:t>of</a:t>
            </a:r>
            <a:r>
              <a:rPr sz="2750" dirty="0">
                <a:solidFill>
                  <a:srgbClr val="332B2B"/>
                </a:solidFill>
                <a:latin typeface="Verdana"/>
                <a:cs typeface="Verdana"/>
              </a:rPr>
              <a:t>	</a:t>
            </a:r>
            <a:r>
              <a:rPr sz="2750" spc="50" dirty="0">
                <a:solidFill>
                  <a:srgbClr val="332B2B"/>
                </a:solidFill>
                <a:latin typeface="Verdana"/>
                <a:cs typeface="Verdana"/>
              </a:rPr>
              <a:t>and </a:t>
            </a:r>
            <a:r>
              <a:rPr sz="2750" spc="-10" dirty="0">
                <a:solidFill>
                  <a:srgbClr val="332B2B"/>
                </a:solidFill>
                <a:latin typeface="Verdana"/>
                <a:cs typeface="Verdana"/>
              </a:rPr>
              <a:t>motivates</a:t>
            </a:r>
            <a:r>
              <a:rPr sz="2750" spc="-21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B2B"/>
                </a:solidFill>
                <a:latin typeface="Verdana"/>
                <a:cs typeface="Verdana"/>
              </a:rPr>
              <a:t>employees</a:t>
            </a:r>
            <a:r>
              <a:rPr sz="2750" spc="-21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B2B"/>
                </a:solidFill>
                <a:latin typeface="Verdana"/>
                <a:cs typeface="Verdana"/>
              </a:rPr>
              <a:t>to</a:t>
            </a:r>
            <a:r>
              <a:rPr sz="2750" spc="-204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2750" spc="-70" dirty="0">
                <a:solidFill>
                  <a:srgbClr val="332B2B"/>
                </a:solidFill>
                <a:latin typeface="Verdana"/>
                <a:cs typeface="Verdana"/>
              </a:rPr>
              <a:t>strive</a:t>
            </a:r>
            <a:r>
              <a:rPr sz="2750" spc="-21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B2B"/>
                </a:solidFill>
                <a:latin typeface="Verdana"/>
                <a:cs typeface="Verdana"/>
              </a:rPr>
              <a:t>for</a:t>
            </a:r>
            <a:r>
              <a:rPr sz="2750" spc="-204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B2B"/>
                </a:solidFill>
                <a:latin typeface="Verdana"/>
                <a:cs typeface="Verdana"/>
              </a:rPr>
              <a:t>success.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8799" y="1091192"/>
            <a:ext cx="16318865" cy="1381760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489"/>
              </a:spcBef>
              <a:tabLst>
                <a:tab pos="7865109" algn="l"/>
                <a:tab pos="12536805" algn="l"/>
              </a:tabLst>
            </a:pPr>
            <a:r>
              <a:rPr sz="3150" spc="50" dirty="0">
                <a:solidFill>
                  <a:srgbClr val="332B2B"/>
                </a:solidFill>
                <a:latin typeface="Verdana"/>
                <a:cs typeface="Verdana"/>
              </a:rPr>
              <a:t>Supporting</a:t>
            </a:r>
            <a:r>
              <a:rPr sz="3150" spc="-27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3150" spc="-4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3150" spc="-27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332B2B"/>
                </a:solidFill>
                <a:latin typeface="Verdana"/>
                <a:cs typeface="Verdana"/>
              </a:rPr>
              <a:t>healthy</a:t>
            </a:r>
            <a:r>
              <a:rPr sz="3150" dirty="0">
                <a:solidFill>
                  <a:srgbClr val="332B2B"/>
                </a:solidFill>
                <a:latin typeface="Verdana"/>
                <a:cs typeface="Verdana"/>
              </a:rPr>
              <a:t>	</a:t>
            </a:r>
            <a:r>
              <a:rPr sz="3150" spc="-75" dirty="0">
                <a:solidFill>
                  <a:srgbClr val="332B2B"/>
                </a:solidFill>
                <a:latin typeface="Verdana"/>
                <a:cs typeface="Verdana"/>
              </a:rPr>
              <a:t>is</a:t>
            </a:r>
            <a:r>
              <a:rPr sz="3150" spc="-204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3150" spc="-85" dirty="0">
                <a:solidFill>
                  <a:srgbClr val="332B2B"/>
                </a:solidFill>
                <a:latin typeface="Verdana"/>
                <a:cs typeface="Verdana"/>
              </a:rPr>
              <a:t>key</a:t>
            </a:r>
            <a:r>
              <a:rPr sz="3150" spc="-204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B2B"/>
                </a:solidFill>
                <a:latin typeface="Verdana"/>
                <a:cs typeface="Verdana"/>
              </a:rPr>
              <a:t>to</a:t>
            </a:r>
            <a:r>
              <a:rPr sz="3150" spc="-204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B2B"/>
                </a:solidFill>
                <a:latin typeface="Verdana"/>
                <a:cs typeface="Verdana"/>
              </a:rPr>
              <a:t>employee</a:t>
            </a:r>
            <a:r>
              <a:rPr sz="3150" spc="-20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3150" spc="-50" dirty="0">
                <a:solidFill>
                  <a:srgbClr val="332B2B"/>
                </a:solidFill>
                <a:latin typeface="Verdana"/>
                <a:cs typeface="Verdana"/>
              </a:rPr>
              <a:t>satisfaction.</a:t>
            </a:r>
            <a:r>
              <a:rPr sz="3150" spc="-204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3150" spc="35" dirty="0">
                <a:solidFill>
                  <a:srgbClr val="332B2B"/>
                </a:solidFill>
                <a:latin typeface="Verdana"/>
                <a:cs typeface="Verdana"/>
              </a:rPr>
              <a:t>Encourage </a:t>
            </a:r>
            <a:r>
              <a:rPr sz="3150" spc="-30" dirty="0">
                <a:solidFill>
                  <a:srgbClr val="332B2B"/>
                </a:solidFill>
                <a:latin typeface="Verdana"/>
                <a:cs typeface="Verdana"/>
              </a:rPr>
              <a:t>ﬂexible</a:t>
            </a:r>
            <a:r>
              <a:rPr sz="3150" spc="-229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B2B"/>
                </a:solidFill>
                <a:latin typeface="Verdana"/>
                <a:cs typeface="Verdana"/>
              </a:rPr>
              <a:t>work</a:t>
            </a:r>
            <a:r>
              <a:rPr sz="3150" spc="-22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B2B"/>
                </a:solidFill>
                <a:latin typeface="Verdana"/>
                <a:cs typeface="Verdana"/>
              </a:rPr>
              <a:t>arrangements</a:t>
            </a:r>
            <a:r>
              <a:rPr sz="3150" spc="-22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3150" spc="80" dirty="0">
                <a:solidFill>
                  <a:srgbClr val="332B2B"/>
                </a:solidFill>
                <a:latin typeface="Verdana"/>
                <a:cs typeface="Verdana"/>
              </a:rPr>
              <a:t>and</a:t>
            </a:r>
            <a:r>
              <a:rPr sz="3150" spc="-229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3150" spc="50" dirty="0">
                <a:solidFill>
                  <a:srgbClr val="332B2B"/>
                </a:solidFill>
                <a:latin typeface="Verdana"/>
                <a:cs typeface="Verdana"/>
              </a:rPr>
              <a:t>promote</a:t>
            </a:r>
            <a:r>
              <a:rPr sz="3150" spc="-22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B2B"/>
                </a:solidFill>
                <a:latin typeface="Verdana"/>
                <a:cs typeface="Verdana"/>
              </a:rPr>
              <a:t>wellness</a:t>
            </a:r>
            <a:r>
              <a:rPr sz="3150" spc="-22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3150" spc="-70" dirty="0">
                <a:solidFill>
                  <a:srgbClr val="332B2B"/>
                </a:solidFill>
                <a:latin typeface="Verdana"/>
                <a:cs typeface="Verdana"/>
              </a:rPr>
              <a:t>initiatives.</a:t>
            </a:r>
            <a:r>
              <a:rPr sz="3150" spc="-229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3150" spc="-45" dirty="0">
                <a:solidFill>
                  <a:srgbClr val="332B2B"/>
                </a:solidFill>
                <a:latin typeface="Verdana"/>
                <a:cs typeface="Verdana"/>
              </a:rPr>
              <a:t>This</a:t>
            </a:r>
            <a:r>
              <a:rPr sz="3150" spc="-22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3150" spc="45" dirty="0">
                <a:solidFill>
                  <a:srgbClr val="332B2B"/>
                </a:solidFill>
                <a:latin typeface="Verdana"/>
                <a:cs typeface="Verdana"/>
              </a:rPr>
              <a:t>approach</a:t>
            </a:r>
            <a:r>
              <a:rPr sz="3150" spc="-22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3150" spc="45" dirty="0">
                <a:solidFill>
                  <a:srgbClr val="332B2B"/>
                </a:solidFill>
                <a:latin typeface="Verdana"/>
                <a:cs typeface="Verdana"/>
              </a:rPr>
              <a:t>not </a:t>
            </a:r>
            <a:r>
              <a:rPr sz="3150" spc="-10" dirty="0">
                <a:solidFill>
                  <a:srgbClr val="332B2B"/>
                </a:solidFill>
                <a:latin typeface="Verdana"/>
                <a:cs typeface="Verdana"/>
              </a:rPr>
              <a:t>only</a:t>
            </a:r>
            <a:r>
              <a:rPr sz="3150" spc="-22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332B2B"/>
                </a:solidFill>
                <a:latin typeface="Verdana"/>
                <a:cs typeface="Verdana"/>
              </a:rPr>
              <a:t>improves</a:t>
            </a:r>
            <a:r>
              <a:rPr sz="3150" spc="-22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B2B"/>
                </a:solidFill>
                <a:latin typeface="Verdana"/>
                <a:cs typeface="Verdana"/>
              </a:rPr>
              <a:t>productivity</a:t>
            </a:r>
            <a:r>
              <a:rPr sz="3150" spc="-22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3150" spc="100" dirty="0">
                <a:solidFill>
                  <a:srgbClr val="332B2B"/>
                </a:solidFill>
                <a:latin typeface="Verdana"/>
                <a:cs typeface="Verdana"/>
              </a:rPr>
              <a:t>but</a:t>
            </a:r>
            <a:r>
              <a:rPr sz="3150" spc="-22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3150" spc="-40" dirty="0">
                <a:solidFill>
                  <a:srgbClr val="332B2B"/>
                </a:solidFill>
                <a:latin typeface="Verdana"/>
                <a:cs typeface="Verdana"/>
              </a:rPr>
              <a:t>also</a:t>
            </a:r>
            <a:r>
              <a:rPr sz="3150" spc="-21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3150" spc="-60" dirty="0">
                <a:solidFill>
                  <a:srgbClr val="332B2B"/>
                </a:solidFill>
                <a:latin typeface="Verdana"/>
                <a:cs typeface="Verdana"/>
              </a:rPr>
              <a:t>fosters</a:t>
            </a:r>
            <a:r>
              <a:rPr sz="3150" spc="-22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3150" spc="-4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3150" spc="-22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B2B"/>
                </a:solidFill>
                <a:latin typeface="Verdana"/>
                <a:cs typeface="Verdana"/>
              </a:rPr>
              <a:t>culture</a:t>
            </a:r>
            <a:r>
              <a:rPr sz="3150" spc="-22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332B2B"/>
                </a:solidFill>
                <a:latin typeface="Verdana"/>
                <a:cs typeface="Verdana"/>
              </a:rPr>
              <a:t>of</a:t>
            </a:r>
            <a:r>
              <a:rPr sz="3150" dirty="0">
                <a:solidFill>
                  <a:srgbClr val="332B2B"/>
                </a:solidFill>
                <a:latin typeface="Verdana"/>
                <a:cs typeface="Verdana"/>
              </a:rPr>
              <a:t>	</a:t>
            </a:r>
            <a:r>
              <a:rPr sz="3150" spc="-50" dirty="0">
                <a:solidFill>
                  <a:srgbClr val="332B2B"/>
                </a:solidFill>
                <a:latin typeface="Verdana"/>
                <a:cs typeface="Verdana"/>
              </a:rPr>
              <a:t>for</a:t>
            </a:r>
            <a:r>
              <a:rPr sz="3150" spc="-24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B2B"/>
                </a:solidFill>
                <a:latin typeface="Verdana"/>
                <a:cs typeface="Verdana"/>
              </a:rPr>
              <a:t>personal</a:t>
            </a:r>
            <a:r>
              <a:rPr sz="3150" spc="-24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3150" spc="-20" dirty="0">
                <a:solidFill>
                  <a:srgbClr val="332B2B"/>
                </a:solidFill>
                <a:latin typeface="Verdana"/>
                <a:cs typeface="Verdana"/>
              </a:rPr>
              <a:t>time.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91973"/>
            <a:ext cx="2929255" cy="4195445"/>
          </a:xfrm>
          <a:custGeom>
            <a:avLst/>
            <a:gdLst/>
            <a:ahLst/>
            <a:cxnLst/>
            <a:rect l="l" t="t" r="r" b="b"/>
            <a:pathLst>
              <a:path w="2929255" h="4195445">
                <a:moveTo>
                  <a:pt x="0" y="0"/>
                </a:moveTo>
                <a:lnTo>
                  <a:pt x="35894" y="29863"/>
                </a:lnTo>
                <a:lnTo>
                  <a:pt x="69716" y="58872"/>
                </a:lnTo>
                <a:lnTo>
                  <a:pt x="103226" y="88436"/>
                </a:lnTo>
                <a:lnTo>
                  <a:pt x="136429" y="118544"/>
                </a:lnTo>
                <a:lnTo>
                  <a:pt x="169331" y="149186"/>
                </a:lnTo>
                <a:lnTo>
                  <a:pt x="201938" y="180352"/>
                </a:lnTo>
                <a:lnTo>
                  <a:pt x="234256" y="212033"/>
                </a:lnTo>
                <a:lnTo>
                  <a:pt x="266290" y="244217"/>
                </a:lnTo>
                <a:lnTo>
                  <a:pt x="298046" y="276896"/>
                </a:lnTo>
                <a:lnTo>
                  <a:pt x="329529" y="310058"/>
                </a:lnTo>
                <a:lnTo>
                  <a:pt x="360745" y="343694"/>
                </a:lnTo>
                <a:lnTo>
                  <a:pt x="391701" y="377794"/>
                </a:lnTo>
                <a:lnTo>
                  <a:pt x="422401" y="412347"/>
                </a:lnTo>
                <a:lnTo>
                  <a:pt x="452851" y="447344"/>
                </a:lnTo>
                <a:lnTo>
                  <a:pt x="483057" y="482774"/>
                </a:lnTo>
                <a:lnTo>
                  <a:pt x="513024" y="518628"/>
                </a:lnTo>
                <a:lnTo>
                  <a:pt x="542759" y="554895"/>
                </a:lnTo>
                <a:lnTo>
                  <a:pt x="572267" y="591565"/>
                </a:lnTo>
                <a:lnTo>
                  <a:pt x="601553" y="628628"/>
                </a:lnTo>
                <a:lnTo>
                  <a:pt x="630624" y="666075"/>
                </a:lnTo>
                <a:lnTo>
                  <a:pt x="659485" y="703894"/>
                </a:lnTo>
                <a:lnTo>
                  <a:pt x="688141" y="742076"/>
                </a:lnTo>
                <a:lnTo>
                  <a:pt x="716599" y="780611"/>
                </a:lnTo>
                <a:lnTo>
                  <a:pt x="744863" y="819489"/>
                </a:lnTo>
                <a:lnTo>
                  <a:pt x="772941" y="858700"/>
                </a:lnTo>
                <a:lnTo>
                  <a:pt x="800836" y="898232"/>
                </a:lnTo>
                <a:lnTo>
                  <a:pt x="828556" y="938078"/>
                </a:lnTo>
                <a:lnTo>
                  <a:pt x="856105" y="978226"/>
                </a:lnTo>
                <a:lnTo>
                  <a:pt x="883490" y="1018666"/>
                </a:lnTo>
                <a:lnTo>
                  <a:pt x="910716" y="1059388"/>
                </a:lnTo>
                <a:lnTo>
                  <a:pt x="937788" y="1100383"/>
                </a:lnTo>
                <a:lnTo>
                  <a:pt x="964713" y="1141640"/>
                </a:lnTo>
                <a:lnTo>
                  <a:pt x="991496" y="1183148"/>
                </a:lnTo>
                <a:lnTo>
                  <a:pt x="1018143" y="1224899"/>
                </a:lnTo>
                <a:lnTo>
                  <a:pt x="1044659" y="1266881"/>
                </a:lnTo>
                <a:lnTo>
                  <a:pt x="1071051" y="1309086"/>
                </a:lnTo>
                <a:lnTo>
                  <a:pt x="1097323" y="1351502"/>
                </a:lnTo>
                <a:lnTo>
                  <a:pt x="1123482" y="1394119"/>
                </a:lnTo>
                <a:lnTo>
                  <a:pt x="1149532" y="1436928"/>
                </a:lnTo>
                <a:lnTo>
                  <a:pt x="1175481" y="1479919"/>
                </a:lnTo>
                <a:lnTo>
                  <a:pt x="1201333" y="1523080"/>
                </a:lnTo>
                <a:lnTo>
                  <a:pt x="1227094" y="1566404"/>
                </a:lnTo>
                <a:lnTo>
                  <a:pt x="1252770" y="1609878"/>
                </a:lnTo>
                <a:lnTo>
                  <a:pt x="1278367" y="1653493"/>
                </a:lnTo>
                <a:lnTo>
                  <a:pt x="1303890" y="1697240"/>
                </a:lnTo>
                <a:lnTo>
                  <a:pt x="1329345" y="1741107"/>
                </a:lnTo>
                <a:lnTo>
                  <a:pt x="1354737" y="1785086"/>
                </a:lnTo>
                <a:lnTo>
                  <a:pt x="1380072" y="1829165"/>
                </a:lnTo>
                <a:lnTo>
                  <a:pt x="1405357" y="1873335"/>
                </a:lnTo>
                <a:lnTo>
                  <a:pt x="1430596" y="1917585"/>
                </a:lnTo>
                <a:lnTo>
                  <a:pt x="1455795" y="1961906"/>
                </a:lnTo>
                <a:lnTo>
                  <a:pt x="1480960" y="2006288"/>
                </a:lnTo>
                <a:lnTo>
                  <a:pt x="1506097" y="2050720"/>
                </a:lnTo>
                <a:lnTo>
                  <a:pt x="1531211" y="2095192"/>
                </a:lnTo>
                <a:lnTo>
                  <a:pt x="1556308" y="2139694"/>
                </a:lnTo>
                <a:lnTo>
                  <a:pt x="1581394" y="2184217"/>
                </a:lnTo>
                <a:lnTo>
                  <a:pt x="1606474" y="2228750"/>
                </a:lnTo>
                <a:lnTo>
                  <a:pt x="1631554" y="2273283"/>
                </a:lnTo>
                <a:lnTo>
                  <a:pt x="1656640" y="2317805"/>
                </a:lnTo>
                <a:lnTo>
                  <a:pt x="1681737" y="2362308"/>
                </a:lnTo>
                <a:lnTo>
                  <a:pt x="1706851" y="2406780"/>
                </a:lnTo>
                <a:lnTo>
                  <a:pt x="1731988" y="2451212"/>
                </a:lnTo>
                <a:lnTo>
                  <a:pt x="1757153" y="2495594"/>
                </a:lnTo>
                <a:lnTo>
                  <a:pt x="1782352" y="2539915"/>
                </a:lnTo>
                <a:lnTo>
                  <a:pt x="1807591" y="2584165"/>
                </a:lnTo>
                <a:lnTo>
                  <a:pt x="1832876" y="2628335"/>
                </a:lnTo>
                <a:lnTo>
                  <a:pt x="1858211" y="2672414"/>
                </a:lnTo>
                <a:lnTo>
                  <a:pt x="1883604" y="2716393"/>
                </a:lnTo>
                <a:lnTo>
                  <a:pt x="1909058" y="2760260"/>
                </a:lnTo>
                <a:lnTo>
                  <a:pt x="1934581" y="2804007"/>
                </a:lnTo>
                <a:lnTo>
                  <a:pt x="1960178" y="2847622"/>
                </a:lnTo>
                <a:lnTo>
                  <a:pt x="1985854" y="2891096"/>
                </a:lnTo>
                <a:lnTo>
                  <a:pt x="2011615" y="2934419"/>
                </a:lnTo>
                <a:lnTo>
                  <a:pt x="2037467" y="2977581"/>
                </a:lnTo>
                <a:lnTo>
                  <a:pt x="2063416" y="3020572"/>
                </a:lnTo>
                <a:lnTo>
                  <a:pt x="2089467" y="3063381"/>
                </a:lnTo>
                <a:lnTo>
                  <a:pt x="2115625" y="3105998"/>
                </a:lnTo>
                <a:lnTo>
                  <a:pt x="2141897" y="3148414"/>
                </a:lnTo>
                <a:lnTo>
                  <a:pt x="2168289" y="3190618"/>
                </a:lnTo>
                <a:lnTo>
                  <a:pt x="2194805" y="3232601"/>
                </a:lnTo>
                <a:lnTo>
                  <a:pt x="2221452" y="3274352"/>
                </a:lnTo>
                <a:lnTo>
                  <a:pt x="2248235" y="3315860"/>
                </a:lnTo>
                <a:lnTo>
                  <a:pt x="2275160" y="3357117"/>
                </a:lnTo>
                <a:lnTo>
                  <a:pt x="2302232" y="3398111"/>
                </a:lnTo>
                <a:lnTo>
                  <a:pt x="2329458" y="3438834"/>
                </a:lnTo>
                <a:lnTo>
                  <a:pt x="2356843" y="3479274"/>
                </a:lnTo>
                <a:lnTo>
                  <a:pt x="2384392" y="3519422"/>
                </a:lnTo>
                <a:lnTo>
                  <a:pt x="2412112" y="3559267"/>
                </a:lnTo>
                <a:lnTo>
                  <a:pt x="2440008" y="3598800"/>
                </a:lnTo>
                <a:lnTo>
                  <a:pt x="2468085" y="3638011"/>
                </a:lnTo>
                <a:lnTo>
                  <a:pt x="2496350" y="3676889"/>
                </a:lnTo>
                <a:lnTo>
                  <a:pt x="2524807" y="3715424"/>
                </a:lnTo>
                <a:lnTo>
                  <a:pt x="2553464" y="3753606"/>
                </a:lnTo>
                <a:lnTo>
                  <a:pt x="2582324" y="3791425"/>
                </a:lnTo>
                <a:lnTo>
                  <a:pt x="2611395" y="3828871"/>
                </a:lnTo>
                <a:lnTo>
                  <a:pt x="2640681" y="3865935"/>
                </a:lnTo>
                <a:lnTo>
                  <a:pt x="2670189" y="3902605"/>
                </a:lnTo>
                <a:lnTo>
                  <a:pt x="2699924" y="3938872"/>
                </a:lnTo>
                <a:lnTo>
                  <a:pt x="2729892" y="3974726"/>
                </a:lnTo>
                <a:lnTo>
                  <a:pt x="2760098" y="4010156"/>
                </a:lnTo>
                <a:lnTo>
                  <a:pt x="2790548" y="4045153"/>
                </a:lnTo>
                <a:lnTo>
                  <a:pt x="2821248" y="4079706"/>
                </a:lnTo>
                <a:lnTo>
                  <a:pt x="2852203" y="4113806"/>
                </a:lnTo>
                <a:lnTo>
                  <a:pt x="2883419" y="4147442"/>
                </a:lnTo>
                <a:lnTo>
                  <a:pt x="2914903" y="4180604"/>
                </a:lnTo>
                <a:lnTo>
                  <a:pt x="2928916" y="4195025"/>
                </a:lnTo>
              </a:path>
            </a:pathLst>
          </a:custGeom>
          <a:ln w="24997">
            <a:solidFill>
              <a:srgbClr val="332B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61" y="9999"/>
            <a:ext cx="18287365" cy="10277475"/>
            <a:chOff x="1061" y="9999"/>
            <a:chExt cx="18287365" cy="102774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67499" y="9999"/>
              <a:ext cx="8020500" cy="102769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54" y="548829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18286934" y="9203855"/>
                  </a:moveTo>
                  <a:lnTo>
                    <a:pt x="304" y="9203855"/>
                  </a:lnTo>
                  <a:lnTo>
                    <a:pt x="304" y="9251480"/>
                  </a:lnTo>
                  <a:lnTo>
                    <a:pt x="18286934" y="9251480"/>
                  </a:lnTo>
                  <a:lnTo>
                    <a:pt x="18286934" y="9203855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86749" y="3931958"/>
              <a:ext cx="1941460" cy="2758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06508" y="3931958"/>
              <a:ext cx="2782957" cy="27587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89788" y="5662693"/>
              <a:ext cx="2295755" cy="30851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50622" y="5701567"/>
              <a:ext cx="1343100" cy="20171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615247" y="3414851"/>
            <a:ext cx="7522845" cy="29984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55"/>
              </a:spcBef>
              <a:tabLst>
                <a:tab pos="3408679" algn="l"/>
                <a:tab pos="4356100" algn="l"/>
                <a:tab pos="6391910" algn="l"/>
                <a:tab pos="6565900" algn="l"/>
              </a:tabLst>
            </a:pPr>
            <a:r>
              <a:rPr sz="2750" spc="-120" dirty="0">
                <a:solidFill>
                  <a:srgbClr val="332B2B"/>
                </a:solidFill>
                <a:latin typeface="Verdana"/>
                <a:cs typeface="Verdana"/>
              </a:rPr>
              <a:t>In</a:t>
            </a:r>
            <a:r>
              <a:rPr sz="2750" spc="-1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B2B"/>
                </a:solidFill>
                <a:latin typeface="Verdana"/>
                <a:cs typeface="Verdana"/>
              </a:rPr>
              <a:t>conclusion,</a:t>
            </a:r>
            <a:r>
              <a:rPr sz="2750" spc="-19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2750" spc="-1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B2B"/>
                </a:solidFill>
                <a:latin typeface="Verdana"/>
                <a:cs typeface="Verdana"/>
              </a:rPr>
              <a:t>vibrant</a:t>
            </a:r>
            <a:r>
              <a:rPr sz="2750" spc="-19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B2B"/>
                </a:solidFill>
                <a:latin typeface="Verdana"/>
                <a:cs typeface="Verdana"/>
              </a:rPr>
              <a:t>corporate</a:t>
            </a:r>
            <a:r>
              <a:rPr sz="2750" spc="-19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B2B"/>
                </a:solidFill>
                <a:latin typeface="Verdana"/>
                <a:cs typeface="Verdana"/>
              </a:rPr>
              <a:t>culture</a:t>
            </a:r>
            <a:r>
              <a:rPr sz="2750" spc="-19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B2B"/>
                </a:solidFill>
                <a:latin typeface="Verdana"/>
                <a:cs typeface="Verdana"/>
              </a:rPr>
              <a:t>is </a:t>
            </a:r>
            <a:r>
              <a:rPr sz="2750" dirty="0">
                <a:solidFill>
                  <a:srgbClr val="332B2B"/>
                </a:solidFill>
                <a:latin typeface="Verdana"/>
                <a:cs typeface="Verdana"/>
              </a:rPr>
              <a:t>built</a:t>
            </a:r>
            <a:r>
              <a:rPr sz="2750" spc="-1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2750" spc="55" dirty="0">
                <a:solidFill>
                  <a:srgbClr val="332B2B"/>
                </a:solidFill>
                <a:latin typeface="Verdana"/>
                <a:cs typeface="Verdana"/>
              </a:rPr>
              <a:t>on</a:t>
            </a:r>
            <a:r>
              <a:rPr sz="2750" dirty="0">
                <a:solidFill>
                  <a:srgbClr val="332B2B"/>
                </a:solidFill>
                <a:latin typeface="Verdana"/>
                <a:cs typeface="Verdana"/>
              </a:rPr>
              <a:t>	</a:t>
            </a:r>
            <a:r>
              <a:rPr sz="2750" spc="-470" dirty="0">
                <a:solidFill>
                  <a:srgbClr val="332B2B"/>
                </a:solidFill>
                <a:latin typeface="Verdana"/>
                <a:cs typeface="Verdana"/>
              </a:rPr>
              <a:t>,</a:t>
            </a:r>
            <a:r>
              <a:rPr sz="2750" dirty="0">
                <a:solidFill>
                  <a:srgbClr val="332B2B"/>
                </a:solidFill>
                <a:latin typeface="Verdana"/>
                <a:cs typeface="Verdana"/>
              </a:rPr>
              <a:t>		</a:t>
            </a:r>
            <a:r>
              <a:rPr sz="2750" spc="-470" dirty="0">
                <a:solidFill>
                  <a:srgbClr val="332B2B"/>
                </a:solidFill>
                <a:latin typeface="Verdana"/>
                <a:cs typeface="Verdana"/>
              </a:rPr>
              <a:t>, </a:t>
            </a:r>
            <a:r>
              <a:rPr sz="2750" dirty="0">
                <a:solidFill>
                  <a:srgbClr val="332B2B"/>
                </a:solidFill>
                <a:latin typeface="Verdana"/>
                <a:cs typeface="Verdana"/>
              </a:rPr>
              <a:t>recognition,</a:t>
            </a:r>
            <a:r>
              <a:rPr sz="2750" spc="-21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332B2B"/>
                </a:solidFill>
                <a:latin typeface="Verdana"/>
                <a:cs typeface="Verdana"/>
              </a:rPr>
              <a:t>and</a:t>
            </a:r>
            <a:r>
              <a:rPr sz="2750" spc="-21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2750" spc="-45" dirty="0">
                <a:solidFill>
                  <a:srgbClr val="332B2B"/>
                </a:solidFill>
                <a:latin typeface="Verdana"/>
                <a:cs typeface="Verdana"/>
              </a:rPr>
              <a:t>work-</a:t>
            </a:r>
            <a:r>
              <a:rPr sz="2750" spc="-25" dirty="0">
                <a:solidFill>
                  <a:srgbClr val="332B2B"/>
                </a:solidFill>
                <a:latin typeface="Verdana"/>
                <a:cs typeface="Verdana"/>
              </a:rPr>
              <a:t>life</a:t>
            </a:r>
            <a:r>
              <a:rPr sz="2750" spc="-21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2750" spc="-30" dirty="0">
                <a:solidFill>
                  <a:srgbClr val="332B2B"/>
                </a:solidFill>
                <a:latin typeface="Verdana"/>
                <a:cs typeface="Verdana"/>
              </a:rPr>
              <a:t>balance.</a:t>
            </a:r>
            <a:r>
              <a:rPr sz="2750" spc="-21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B2B"/>
                </a:solidFill>
                <a:latin typeface="Verdana"/>
                <a:cs typeface="Verdana"/>
              </a:rPr>
              <a:t>By </a:t>
            </a:r>
            <a:r>
              <a:rPr sz="2750" spc="80" dirty="0">
                <a:solidFill>
                  <a:srgbClr val="332B2B"/>
                </a:solidFill>
                <a:latin typeface="Verdana"/>
                <a:cs typeface="Verdana"/>
              </a:rPr>
              <a:t>implementing</a:t>
            </a:r>
            <a:r>
              <a:rPr sz="2750" spc="-20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B2B"/>
                </a:solidFill>
                <a:latin typeface="Verdana"/>
                <a:cs typeface="Verdana"/>
              </a:rPr>
              <a:t>these</a:t>
            </a:r>
            <a:r>
              <a:rPr sz="2750" spc="-20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B2B"/>
                </a:solidFill>
                <a:latin typeface="Verdana"/>
                <a:cs typeface="Verdana"/>
              </a:rPr>
              <a:t>strategies, </a:t>
            </a:r>
            <a:r>
              <a:rPr sz="2750" dirty="0">
                <a:solidFill>
                  <a:srgbClr val="332B2B"/>
                </a:solidFill>
                <a:latin typeface="Verdana"/>
                <a:cs typeface="Verdana"/>
              </a:rPr>
              <a:t>organizations</a:t>
            </a:r>
            <a:r>
              <a:rPr sz="2750" spc="-18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2750" spc="55" dirty="0">
                <a:solidFill>
                  <a:srgbClr val="332B2B"/>
                </a:solidFill>
                <a:latin typeface="Verdana"/>
                <a:cs typeface="Verdana"/>
              </a:rPr>
              <a:t>can</a:t>
            </a:r>
            <a:r>
              <a:rPr sz="2750" spc="-18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B2B"/>
                </a:solidFill>
                <a:latin typeface="Verdana"/>
                <a:cs typeface="Verdana"/>
              </a:rPr>
              <a:t>create</a:t>
            </a:r>
            <a:r>
              <a:rPr sz="2750" spc="-18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B2B"/>
                </a:solidFill>
                <a:latin typeface="Verdana"/>
                <a:cs typeface="Verdana"/>
              </a:rPr>
              <a:t>an</a:t>
            </a:r>
            <a:r>
              <a:rPr sz="2750" spc="-18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B2B"/>
                </a:solidFill>
                <a:latin typeface="Verdana"/>
                <a:cs typeface="Verdana"/>
              </a:rPr>
              <a:t>environment </a:t>
            </a:r>
            <a:r>
              <a:rPr sz="2750" dirty="0">
                <a:solidFill>
                  <a:srgbClr val="332B2B"/>
                </a:solidFill>
                <a:latin typeface="Verdana"/>
                <a:cs typeface="Verdana"/>
              </a:rPr>
              <a:t>that</a:t>
            </a:r>
            <a:r>
              <a:rPr sz="2750" spc="-135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B2B"/>
                </a:solidFill>
                <a:latin typeface="Verdana"/>
                <a:cs typeface="Verdana"/>
              </a:rPr>
              <a:t>drives</a:t>
            </a:r>
            <a:r>
              <a:rPr sz="2750" dirty="0">
                <a:solidFill>
                  <a:srgbClr val="332B2B"/>
                </a:solidFill>
                <a:latin typeface="Verdana"/>
                <a:cs typeface="Verdana"/>
              </a:rPr>
              <a:t>		</a:t>
            </a:r>
            <a:r>
              <a:rPr sz="2750" spc="50" dirty="0">
                <a:solidFill>
                  <a:srgbClr val="332B2B"/>
                </a:solidFill>
                <a:latin typeface="Verdana"/>
                <a:cs typeface="Verdana"/>
              </a:rPr>
              <a:t>and</a:t>
            </a:r>
            <a:r>
              <a:rPr sz="2750" dirty="0">
                <a:solidFill>
                  <a:srgbClr val="332B2B"/>
                </a:solidFill>
                <a:latin typeface="Verdana"/>
                <a:cs typeface="Verdana"/>
              </a:rPr>
              <a:t>		</a:t>
            </a:r>
            <a:r>
              <a:rPr sz="2750" spc="-25" dirty="0">
                <a:solidFill>
                  <a:srgbClr val="332B2B"/>
                </a:solidFill>
                <a:latin typeface="Verdana"/>
                <a:cs typeface="Verdana"/>
              </a:rPr>
              <a:t>for </a:t>
            </a:r>
            <a:r>
              <a:rPr sz="2750" spc="80" dirty="0">
                <a:solidFill>
                  <a:srgbClr val="332B2B"/>
                </a:solidFill>
                <a:latin typeface="Verdana"/>
                <a:cs typeface="Verdana"/>
              </a:rPr>
              <a:t>both</a:t>
            </a:r>
            <a:r>
              <a:rPr sz="2750" spc="-18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B2B"/>
                </a:solidFill>
                <a:latin typeface="Verdana"/>
                <a:cs typeface="Verdana"/>
              </a:rPr>
              <a:t>employees</a:t>
            </a:r>
            <a:r>
              <a:rPr sz="2750" spc="-18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332B2B"/>
                </a:solidFill>
                <a:latin typeface="Verdana"/>
                <a:cs typeface="Verdana"/>
              </a:rPr>
              <a:t>and</a:t>
            </a:r>
            <a:r>
              <a:rPr sz="2750" spc="-18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B2B"/>
                </a:solidFill>
                <a:latin typeface="Verdana"/>
                <a:cs typeface="Verdana"/>
              </a:rPr>
              <a:t>the</a:t>
            </a:r>
            <a:r>
              <a:rPr sz="2750" spc="-180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B2B"/>
                </a:solidFill>
                <a:latin typeface="Verdana"/>
                <a:cs typeface="Verdana"/>
              </a:rPr>
              <a:t>company.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07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40" dirty="0"/>
              <a:t>Conclusion:</a:t>
            </a:r>
            <a:r>
              <a:rPr spc="-150" dirty="0"/>
              <a:t> </a:t>
            </a:r>
            <a:r>
              <a:rPr dirty="0"/>
              <a:t>Culture</a:t>
            </a:r>
            <a:r>
              <a:rPr spc="-150" dirty="0"/>
              <a:t> </a:t>
            </a:r>
            <a:r>
              <a:rPr spc="-65" dirty="0"/>
              <a:t>for</a:t>
            </a:r>
            <a:r>
              <a:rPr spc="-150" dirty="0"/>
              <a:t> </a:t>
            </a:r>
            <a:r>
              <a:rPr spc="-30" dirty="0"/>
              <a:t>Success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42</Words>
  <Application>Microsoft Office PowerPoint</Application>
  <PresentationFormat>Custom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Cambria</vt:lpstr>
      <vt:lpstr>Verdana</vt:lpstr>
      <vt:lpstr>Office Theme</vt:lpstr>
      <vt:lpstr>Introduction to Corporate Culture</vt:lpstr>
      <vt:lpstr>Define Core Values</vt:lpstr>
      <vt:lpstr>Encourage Open Communication</vt:lpstr>
      <vt:lpstr>Recognize and Reward Contributions</vt:lpstr>
      <vt:lpstr>PowerPoint Presentation</vt:lpstr>
      <vt:lpstr>Conclusion: Culture for Success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Corporate Culture</dc:title>
  <dc:creator>Admin;lucky tiwari</dc:creator>
  <cp:lastModifiedBy>Admin</cp:lastModifiedBy>
  <cp:revision>2</cp:revision>
  <dcterms:created xsi:type="dcterms:W3CDTF">2024-10-28T05:29:13Z</dcterms:created>
  <dcterms:modified xsi:type="dcterms:W3CDTF">2024-10-28T05:40:48Z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2024-10-28T00:00:00Z</vt:filetime>
  </property>
  <property fmtid="{D5CDD505-2E9C-101B-9397-08002B2CF9AE}" pid="3" name="Creator">
    <vt:lpwstr>Chromium</vt:lpwstr>
  </property>
  <property fmtid="{D5CDD505-2E9C-101B-9397-08002B2CF9AE}" pid="4" name="LastSaved">
    <vt:filetime>2024-10-28T00:00:00Z</vt:filetime>
  </property>
  <property fmtid="{D5CDD505-2E9C-101B-9397-08002B2CF9AE}" pid="5" name="Producer">
    <vt:lpwstr>Skia/PDF m119</vt:lpwstr>
  </property>
</Properties>
</file>