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8" r:id="rId13"/>
    <p:sldId id="270" r:id="rId14"/>
    <p:sldId id="271" r:id="rId15"/>
    <p:sldId id="272" r:id="rId16"/>
    <p:sldId id="267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279AC-3EB1-B1AD-2994-F8275073616D}" v="10" dt="2024-07-05T07:00:15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95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sankar21509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vijaysubhashp/employee-burnout-prediction/data" TargetMode="External"/><Relationship Id="rId2" Type="http://schemas.openxmlformats.org/officeDocument/2006/relationships/hyperlink" Target="https://github.com/lucky123-dotcom/Employment_burnOut_analys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1" y="1245476"/>
            <a:ext cx="9413047" cy="1808535"/>
          </a:xfrm>
        </p:spPr>
        <p:txBody>
          <a:bodyPr>
            <a:noAutofit/>
          </a:bodyPr>
          <a:lstStyle/>
          <a:p>
            <a:r>
              <a:rPr lang="en-US" sz="2600" dirty="0"/>
              <a:t>Name: K. </a:t>
            </a:r>
            <a:r>
              <a:rPr lang="en-US" sz="2600" dirty="0" err="1"/>
              <a:t>lakshmiah</a:t>
            </a:r>
            <a:r>
              <a:rPr lang="en-US" sz="2600" dirty="0"/>
              <a:t> </a:t>
            </a:r>
            <a:r>
              <a:rPr lang="en-US" sz="2600" dirty="0" err="1"/>
              <a:t>naidu</a:t>
            </a:r>
            <a:br>
              <a:rPr lang="en-US" sz="2600" dirty="0"/>
            </a:br>
            <a:r>
              <a:rPr lang="en-US" sz="2600" dirty="0"/>
              <a:t>Skills Build Email – ID: </a:t>
            </a:r>
            <a:r>
              <a:rPr lang="en-IN" sz="26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IBMPlexSans-Regular"/>
                <a:hlinkClick r:id="rId2"/>
              </a:rPr>
              <a:t>kovur</a:t>
            </a:r>
            <a:r>
              <a:rPr lang="en-IN" sz="2600" dirty="0">
                <a:solidFill>
                  <a:srgbClr val="525252"/>
                </a:solidFill>
                <a:highlight>
                  <a:srgbClr val="FFFFFF"/>
                </a:highlight>
                <a:latin typeface="IBMPlexSans-Regular"/>
                <a:hlinkClick r:id="rId2"/>
              </a:rPr>
              <a:t>lakashmiah0</a:t>
            </a:r>
            <a:r>
              <a:rPr lang="en-IN" sz="26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IBMPlexSans-Regular"/>
                <a:hlinkClick r:id="rId2"/>
              </a:rPr>
              <a:t>@gmail.com</a:t>
            </a:r>
            <a:r>
              <a:rPr lang="en-US" sz="26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IBMPlexSans-Regular"/>
              </a:rPr>
              <a:t> </a:t>
            </a:r>
            <a:br>
              <a:rPr lang="en-US" sz="26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IBMPlexSans-Regular"/>
              </a:rPr>
            </a:br>
            <a:r>
              <a:rPr lang="en-US" sz="2600" b="1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IBMPlexSans-Regular"/>
              </a:rPr>
              <a:t>College name: JNTUA College of engineering, </a:t>
            </a:r>
            <a:r>
              <a:rPr lang="en-US" sz="2600" b="1" i="0" dirty="0" err="1">
                <a:solidFill>
                  <a:srgbClr val="525252"/>
                </a:solidFill>
                <a:effectLst/>
                <a:highlight>
                  <a:srgbClr val="FFFFFF"/>
                </a:highlight>
                <a:latin typeface="IBMPlexSans-Regular"/>
              </a:rPr>
              <a:t>pulivendula</a:t>
            </a:r>
            <a:br>
              <a:rPr lang="en-US" sz="2600" b="1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IBMPlexSans-Regular"/>
              </a:rPr>
            </a:br>
            <a:r>
              <a:rPr lang="en-US" sz="2600" b="1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IBMPlexSans-Regular"/>
              </a:rPr>
              <a:t>Internship domain: ai &amp; ml (03 – 06 – 2024 to 15 – 07 – 2024) </a:t>
            </a:r>
            <a:endParaRPr lang="en-US" sz="2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5F95B5-6E72-70D0-B4AE-F2E4ED1DF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4381" y="711935"/>
            <a:ext cx="1845019" cy="221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6931-F058-21C4-03E9-E9C7F3C4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VISUALS </a:t>
            </a:r>
            <a:endParaRPr lang="en-IN" sz="4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6525B3-3704-3B28-F405-C1FBDE9E66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554" y="702156"/>
            <a:ext cx="8489576" cy="57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3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D8A5-1C01-6885-7B71-26D5A5E3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Visuals </a:t>
            </a:r>
            <a:endParaRPr lang="en-IN" sz="6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11923F-CD2B-EDEC-496B-8904EB1F49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1" y="1890876"/>
            <a:ext cx="5259021" cy="395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8706562-E7B0-D220-9FE8-016EC443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992" y="1890876"/>
            <a:ext cx="55245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54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D8A5-1C01-6885-7B71-26D5A5E3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Visuals </a:t>
            </a:r>
            <a:endParaRPr lang="en-IN" sz="6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B4ABA34-58C0-A62E-4A6D-77833737A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892" y="1890876"/>
            <a:ext cx="82677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874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0B92C4-5982-54B3-71FF-1FDE1EA55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529896"/>
              </p:ext>
            </p:extLst>
          </p:nvPr>
        </p:nvGraphicFramePr>
        <p:xfrm>
          <a:off x="581026" y="2074863"/>
          <a:ext cx="11412193" cy="3080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7794">
                  <a:extLst>
                    <a:ext uri="{9D8B030D-6E8A-4147-A177-3AD203B41FA5}">
                      <a16:colId xmlns:a16="http://schemas.microsoft.com/office/drawing/2014/main" val="2532255327"/>
                    </a:ext>
                  </a:extLst>
                </a:gridCol>
                <a:gridCol w="1986824">
                  <a:extLst>
                    <a:ext uri="{9D8B030D-6E8A-4147-A177-3AD203B41FA5}">
                      <a16:colId xmlns:a16="http://schemas.microsoft.com/office/drawing/2014/main" val="4129243194"/>
                    </a:ext>
                  </a:extLst>
                </a:gridCol>
                <a:gridCol w="1677189">
                  <a:extLst>
                    <a:ext uri="{9D8B030D-6E8A-4147-A177-3AD203B41FA5}">
                      <a16:colId xmlns:a16="http://schemas.microsoft.com/office/drawing/2014/main" val="40751646"/>
                    </a:ext>
                  </a:extLst>
                </a:gridCol>
                <a:gridCol w="1799082">
                  <a:extLst>
                    <a:ext uri="{9D8B030D-6E8A-4147-A177-3AD203B41FA5}">
                      <a16:colId xmlns:a16="http://schemas.microsoft.com/office/drawing/2014/main" val="1371149481"/>
                    </a:ext>
                  </a:extLst>
                </a:gridCol>
                <a:gridCol w="1641304">
                  <a:extLst>
                    <a:ext uri="{9D8B030D-6E8A-4147-A177-3AD203B41FA5}">
                      <a16:colId xmlns:a16="http://schemas.microsoft.com/office/drawing/2014/main" val="493164316"/>
                    </a:ext>
                  </a:extLst>
                </a:gridCol>
              </a:tblGrid>
              <a:tr h="762370">
                <a:tc>
                  <a:txBody>
                    <a:bodyPr/>
                    <a:lstStyle/>
                    <a:p>
                      <a:r>
                        <a:rPr lang="en-US" sz="4400" dirty="0"/>
                        <a:t>Model 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b="1" dirty="0"/>
                        <a:t>RMSE</a:t>
                      </a:r>
                      <a:endParaRPr lang="en-IN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R^2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MAE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MSE</a:t>
                      </a:r>
                      <a:endParaRPr lang="en-IN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43463"/>
                  </a:ext>
                </a:extLst>
              </a:tr>
              <a:tr h="702315">
                <a:tc>
                  <a:txBody>
                    <a:bodyPr/>
                    <a:lstStyle/>
                    <a:p>
                      <a:r>
                        <a:rPr lang="en-US" sz="3600" dirty="0"/>
                        <a:t>Linear Regression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0.0561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0.9188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0.0459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0.0031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88796"/>
                  </a:ext>
                </a:extLst>
              </a:tr>
              <a:tr h="913233">
                <a:tc>
                  <a:txBody>
                    <a:bodyPr/>
                    <a:lstStyle/>
                    <a:p>
                      <a:r>
                        <a:rPr lang="en-US" sz="3600" dirty="0"/>
                        <a:t>Decision Tree 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0.0484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0.900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0.0484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0.0038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4115"/>
                  </a:ext>
                </a:extLst>
              </a:tr>
              <a:tr h="702315">
                <a:tc>
                  <a:txBody>
                    <a:bodyPr/>
                    <a:lstStyle/>
                    <a:p>
                      <a:r>
                        <a:rPr lang="en-US" sz="3600" dirty="0"/>
                        <a:t>Random Forest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0.0581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0.9130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0.0459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</a:t>
                      </a:r>
                      <a:r>
                        <a:rPr lang="en-IN" sz="3600" dirty="0"/>
                        <a:t>0033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78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/>
              <a:t>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Project </a:t>
            </a:r>
            <a:r>
              <a:rPr lang="en-US" sz="2400" dirty="0" err="1"/>
              <a:t>Github</a:t>
            </a:r>
            <a:r>
              <a:rPr lang="en-US" sz="2400" dirty="0"/>
              <a:t> Link: 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hlinkClick r:id="rId2"/>
              </a:rPr>
              <a:t>https://github.com/lucky123-dotcom/Employment_burnOut_analysis</a:t>
            </a:r>
            <a:endParaRPr lang="en-US" sz="2400" dirty="0"/>
          </a:p>
          <a:p>
            <a:r>
              <a:rPr lang="en-US" sz="2400" dirty="0" err="1"/>
              <a:t>Refernces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https://www.kaggle.com/datasets/vijaysubhashp/employee-burnout-prediction/data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PROJECT TITLE/Problem Statement</a:t>
            </a:r>
            <a:br>
              <a:rPr lang="en-GB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8083"/>
            <a:ext cx="11153607" cy="4367267"/>
          </a:xfrm>
        </p:spPr>
        <p:txBody>
          <a:bodyPr>
            <a:normAutofit/>
          </a:bodyPr>
          <a:lstStyle/>
          <a:p>
            <a:r>
              <a:rPr lang="en-US" sz="2800" dirty="0"/>
              <a:t>Project Title: Employee Burnout Prediction </a:t>
            </a:r>
          </a:p>
          <a:p>
            <a:r>
              <a:rPr lang="en-US" sz="2800" dirty="0"/>
              <a:t>Problem Statement: </a:t>
            </a:r>
          </a:p>
          <a:p>
            <a:pPr marL="0" indent="0" algn="just">
              <a:buNone/>
            </a:pPr>
            <a:r>
              <a:rPr lang="en-US" sz="2800" dirty="0"/>
              <a:t>Developing a machine learning model to predict employee burnout based on various factors such as work patterns, performance metrics, and employee feedback is essential for enabling early identification of at-risk employees and improving organizational support systems.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9C1648-B072-99EF-25BA-ECD583839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497028"/>
              </p:ext>
            </p:extLst>
          </p:nvPr>
        </p:nvGraphicFramePr>
        <p:xfrm>
          <a:off x="581192" y="1890876"/>
          <a:ext cx="11029950" cy="463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2168">
                  <a:extLst>
                    <a:ext uri="{9D8B030D-6E8A-4147-A177-3AD203B41FA5}">
                      <a16:colId xmlns:a16="http://schemas.microsoft.com/office/drawing/2014/main" val="328296803"/>
                    </a:ext>
                  </a:extLst>
                </a:gridCol>
                <a:gridCol w="7587782">
                  <a:extLst>
                    <a:ext uri="{9D8B030D-6E8A-4147-A177-3AD203B41FA5}">
                      <a16:colId xmlns:a16="http://schemas.microsoft.com/office/drawing/2014/main" val="3806365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3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Phase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3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Activities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5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Initialization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 goals, plan and resources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42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Collection 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Gather data on work patterns and feed back 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5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Preparation 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Clean data and features 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3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Deployment 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 and evaluate machine learning models 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6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Deployment 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Develop and deploy a prototype tool 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0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Documentation 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Analyze results and document findings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2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Review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Review outcomes and close the project 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09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7980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PROJECT 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1959"/>
            <a:ext cx="11400601" cy="5171089"/>
          </a:xfrm>
        </p:spPr>
        <p:txBody>
          <a:bodyPr>
            <a:normAutofit/>
          </a:bodyPr>
          <a:lstStyle/>
          <a:p>
            <a:r>
              <a:rPr lang="en-US" sz="1800" b="1" dirty="0"/>
              <a:t>Objective:</a:t>
            </a:r>
            <a:br>
              <a:rPr lang="en-US" sz="1800" dirty="0"/>
            </a:br>
            <a:r>
              <a:rPr lang="en-US" sz="1800" dirty="0"/>
              <a:t>Develop a machine learning model to predict employee burnout and enhance organizational support systems.</a:t>
            </a:r>
          </a:p>
          <a:p>
            <a:r>
              <a:rPr lang="en-US" sz="1800" b="1" dirty="0"/>
              <a:t>Key Phases:</a:t>
            </a:r>
            <a:endParaRPr lang="en-US" sz="1800" dirty="0"/>
          </a:p>
          <a:p>
            <a:pPr lvl="2">
              <a:buFont typeface="+mj-lt"/>
              <a:buAutoNum type="arabicPeriod"/>
            </a:pPr>
            <a:r>
              <a:rPr lang="en-US" sz="1800" b="1" dirty="0"/>
              <a:t>Initialization:</a:t>
            </a:r>
            <a:r>
              <a:rPr lang="en-US" sz="1800" dirty="0"/>
              <a:t> Define goals, scope, resources, and timeline.</a:t>
            </a:r>
          </a:p>
          <a:p>
            <a:pPr lvl="2">
              <a:buFont typeface="+mj-lt"/>
              <a:buAutoNum type="arabicPeriod"/>
            </a:pPr>
            <a:r>
              <a:rPr lang="en-US" sz="1800" b="1" dirty="0"/>
              <a:t>Data Collection:</a:t>
            </a:r>
            <a:r>
              <a:rPr lang="en-US" sz="1800" dirty="0"/>
              <a:t> Gather data on work patterns, performance, and feedback.</a:t>
            </a:r>
          </a:p>
          <a:p>
            <a:pPr lvl="2">
              <a:buFont typeface="+mj-lt"/>
              <a:buAutoNum type="arabicPeriod"/>
            </a:pPr>
            <a:r>
              <a:rPr lang="en-US" sz="1800" b="1" dirty="0"/>
              <a:t>Data Preparation:</a:t>
            </a:r>
            <a:r>
              <a:rPr lang="en-US" sz="1800" dirty="0"/>
              <a:t> Clean, preprocess data, and select features.</a:t>
            </a:r>
          </a:p>
          <a:p>
            <a:pPr lvl="2">
              <a:buFont typeface="+mj-lt"/>
              <a:buAutoNum type="arabicPeriod"/>
            </a:pPr>
            <a:r>
              <a:rPr lang="en-US" sz="1800" b="1" dirty="0"/>
              <a:t>Model Development:</a:t>
            </a:r>
            <a:r>
              <a:rPr lang="en-US" sz="1800" dirty="0"/>
              <a:t> Train and evaluate machine learning models.</a:t>
            </a:r>
          </a:p>
          <a:p>
            <a:pPr lvl="2">
              <a:buFont typeface="+mj-lt"/>
              <a:buAutoNum type="arabicPeriod"/>
            </a:pPr>
            <a:r>
              <a:rPr lang="en-US" sz="1800" b="1" dirty="0"/>
              <a:t>Deployment:</a:t>
            </a:r>
            <a:r>
              <a:rPr lang="en-US" sz="1800" dirty="0"/>
              <a:t> Develop and test a prototype tool for HR use.</a:t>
            </a:r>
          </a:p>
          <a:p>
            <a:pPr lvl="2">
              <a:buFont typeface="+mj-lt"/>
              <a:buAutoNum type="arabicPeriod"/>
            </a:pPr>
            <a:r>
              <a:rPr lang="en-US" sz="1800" b="1" dirty="0"/>
              <a:t>Documentation:</a:t>
            </a:r>
            <a:r>
              <a:rPr lang="en-US" sz="1800" dirty="0"/>
              <a:t> Analyze results, provide insights, and document findings.</a:t>
            </a:r>
          </a:p>
          <a:p>
            <a:pPr lvl="2">
              <a:buFont typeface="+mj-lt"/>
              <a:buAutoNum type="arabicPeriod"/>
            </a:pPr>
            <a:r>
              <a:rPr lang="en-US" sz="1800" b="1" dirty="0"/>
              <a:t>Review and Closure:</a:t>
            </a:r>
            <a:r>
              <a:rPr lang="en-US" sz="1800" dirty="0"/>
              <a:t> Review outcomes with stakeholders and reflect on lessons learned.</a:t>
            </a:r>
          </a:p>
          <a:p>
            <a:r>
              <a:rPr lang="en-US" sz="1800" b="1" dirty="0"/>
              <a:t>Timeline:</a:t>
            </a:r>
            <a:r>
              <a:rPr lang="en-US" sz="1800" dirty="0"/>
              <a:t> Approximately 6 weeks</a:t>
            </a:r>
          </a:p>
          <a:p>
            <a:r>
              <a:rPr lang="en-US" sz="1800" b="1" dirty="0"/>
              <a:t>Expected Outcome:</a:t>
            </a:r>
            <a:r>
              <a:rPr lang="en-US" sz="1800" dirty="0"/>
              <a:t> A predictive model to identify burnout risks, improving workplace well-being and productivity.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/>
              <a:t>WHO ARE THE END USERS of this project?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60E992-1B77-A4F3-11D6-DC21FCB3F4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123452"/>
            <a:ext cx="1096633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HR Professionals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Managers and Team Leaders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Organizational Leadership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Employee Assistance Programs (EAP)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Coordinators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pPr algn="ctr"/>
            <a:br>
              <a:rPr lang="en-US" sz="2800" dirty="0"/>
            </a:br>
            <a:r>
              <a:rPr lang="en-US" sz="2800" dirty="0"/>
              <a:t>YOUR SOLUTION AND ITS VALUE PROPOSITION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5"/>
            <a:ext cx="11400602" cy="4562637"/>
          </a:xfrm>
        </p:spPr>
        <p:txBody>
          <a:bodyPr>
            <a:normAutofit/>
          </a:bodyPr>
          <a:lstStyle/>
          <a:p>
            <a:r>
              <a:rPr lang="en-US" sz="2400" b="1" dirty="0"/>
              <a:t>My Solution: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       A Machine Learning Model for Predicting Employee Burnout</a:t>
            </a:r>
            <a:endParaRPr lang="en-US" sz="2400" dirty="0"/>
          </a:p>
          <a:p>
            <a:r>
              <a:rPr lang="en-US" sz="2800" b="1" dirty="0"/>
              <a:t>Value Proposition: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Early Identification of Burnout Risks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Improved Employee Support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Enhanced Workplace Well-being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Data-Driven Decision Making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Efficient Resource Allocation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pPr algn="ctr"/>
            <a:r>
              <a:rPr lang="en-US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82532"/>
            <a:ext cx="11029615" cy="4026600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/>
              <a:t>1. Adapted Kaggle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Customized Data:</a:t>
            </a:r>
            <a:r>
              <a:rPr lang="en-US" sz="2800" dirty="0"/>
              <a:t> Selected and adapted the Kaggle dataset to fit the specific needs of the organization, focusing on relevant features.</a:t>
            </a:r>
          </a:p>
          <a:p>
            <a:r>
              <a:rPr lang="en-US" sz="2800" b="1" dirty="0"/>
              <a:t>2. Selected Relevant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Feature Engineering:</a:t>
            </a:r>
            <a:r>
              <a:rPr lang="en-US" sz="2800" dirty="0"/>
              <a:t> Identified key features from the dataset that address burnout issues, such as work hours and job satisfaction.</a:t>
            </a:r>
          </a:p>
          <a:p>
            <a:r>
              <a:rPr lang="en-US" sz="2800" b="1" dirty="0"/>
              <a:t>3. Developed the Machine Learning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Algorithm Selection:</a:t>
            </a:r>
            <a:r>
              <a:rPr lang="en-US" sz="2800" dirty="0"/>
              <a:t> Chose and fine-tuned machine learning models for predicting burnout based on the dataset’s structure and goals.</a:t>
            </a:r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1418897"/>
            <a:ext cx="11200903" cy="5439103"/>
          </a:xfrm>
        </p:spPr>
        <p:txBody>
          <a:bodyPr>
            <a:normAutofit fontScale="92500" lnSpcReduction="10000"/>
          </a:bodyPr>
          <a:lstStyle/>
          <a:p>
            <a:r>
              <a:rPr lang="en-IN" sz="3000" b="1" dirty="0"/>
              <a:t>Model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Models: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Decision Tree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Random Forest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Training Data: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Fit each model using training data to learn patterns.</a:t>
            </a:r>
          </a:p>
          <a:p>
            <a:r>
              <a:rPr lang="en-IN" sz="2800" b="1" dirty="0"/>
              <a:t>Model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Metrics: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Root Mean Squared Error (RMSE)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R-squared (R2R^2R2)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Mean Absolute Error (MAE)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Mean Squared Error (MSE)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Evaluation: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Compare model predictions to actual burnout levels.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987A-75AF-85F0-453D-556674A8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High lights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762797-CB88-BD0C-63A7-65D36C478B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87408"/>
            <a:ext cx="1010116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Linear Regression: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 model, easy to interpret.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Assumes linear relationship between features and target.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Decision Tree Regression: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Captures non-linear relationships.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Prone to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Random Forest Regression: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Ensemble method, reduces overfitting.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Aggregates predictions from multiple trees.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970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638</Words>
  <Application>Microsoft Office PowerPoint</Application>
  <PresentationFormat>Widescreen</PresentationFormat>
  <Paragraphs>112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IBMPlexSans-Regular</vt:lpstr>
      <vt:lpstr>Wingdings 2</vt:lpstr>
      <vt:lpstr>DividendVTI</vt:lpstr>
      <vt:lpstr>Name: K. lakshmiah naidu Skills Build Email – ID: kovurlakashmiah0@gmail.com  College name: JNTUA College of engineering, pulivendula Internship domain: ai &amp; ml (03 – 06 – 2024 to 15 – 07 – 2024) </vt:lpstr>
      <vt:lpstr>PROJECT TITLE/Problem Statement </vt:lpstr>
      <vt:lpstr>AGENDA</vt:lpstr>
      <vt:lpstr>PROJECT 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Key High lights</vt:lpstr>
      <vt:lpstr>VISUALS </vt:lpstr>
      <vt:lpstr>Visuals </vt:lpstr>
      <vt:lpstr>Visuals 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Siva Venkata Bhanu Prakash</cp:lastModifiedBy>
  <cp:revision>14</cp:revision>
  <dcterms:created xsi:type="dcterms:W3CDTF">2021-05-26T16:50:10Z</dcterms:created>
  <dcterms:modified xsi:type="dcterms:W3CDTF">2024-07-14T13:12:59Z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