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2"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7DCC8-E304-4934-9664-9F207EAB351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51D97-9956-4DCA-B547-C81EBEA6C6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7DCC8-E304-4934-9664-9F207EAB351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51D97-9956-4DCA-B547-C81EBEA6C6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17DCC8-E304-4934-9664-9F207EAB351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51D97-9956-4DCA-B547-C81EBEA6C60C}"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7DCC8-E304-4934-9664-9F207EAB351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51D97-9956-4DCA-B547-C81EBEA6C60C}"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7DCC8-E304-4934-9664-9F207EAB351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51D97-9956-4DCA-B547-C81EBEA6C6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117DCC8-E304-4934-9664-9F207EAB351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51D97-9956-4DCA-B547-C81EBEA6C60C}"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7DCC8-E304-4934-9664-9F207EAB351B}"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51D97-9956-4DCA-B547-C81EBEA6C6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17DCC8-E304-4934-9664-9F207EAB351B}"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51D97-9956-4DCA-B547-C81EBEA6C6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117DCC8-E304-4934-9664-9F207EAB351B}"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51D97-9956-4DCA-B547-C81EBEA6C6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17DCC8-E304-4934-9664-9F207EAB351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51D97-9956-4DCA-B547-C81EBEA6C60C}"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7DCC8-E304-4934-9664-9F207EAB351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51D97-9956-4DCA-B547-C81EBEA6C60C}"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117DCC8-E304-4934-9664-9F207EAB351B}" type="datetimeFigureOut">
              <a:rPr lang="en-US" smtClean="0"/>
              <a:t>8/10/2020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CB51D97-9956-4DCA-B547-C81EBEA6C60C}"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685800"/>
            <a:ext cx="5517857"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glow rad="101600">
                    <a:schemeClr val="tx2">
                      <a:lumMod val="60000"/>
                      <a:lumOff val="40000"/>
                      <a:alpha val="60000"/>
                    </a:schemeClr>
                  </a:glow>
                  <a:outerShdw blurRad="63500" dir="3600000" algn="tl" rotWithShape="0">
                    <a:srgbClr val="000000">
                      <a:alpha val="70000"/>
                    </a:srgbClr>
                  </a:outerShdw>
                  <a:reflection blurRad="6350" stA="55000" endA="300" endPos="45500" dir="5400000" sy="-100000" algn="bl" rotWithShape="0"/>
                </a:effectLst>
              </a:rPr>
              <a:t>PYTHON </a:t>
            </a:r>
            <a:r>
              <a:rPr lang="en-US" sz="5400" dirty="0">
                <a:ln w="18415" cmpd="sng">
                  <a:solidFill>
                    <a:srgbClr val="FFFFFF"/>
                  </a:solidFill>
                  <a:prstDash val="solid"/>
                </a:ln>
                <a:solidFill>
                  <a:srgbClr val="FFFFFF"/>
                </a:solidFill>
                <a:effectLst>
                  <a:glow rad="101600">
                    <a:schemeClr val="tx2">
                      <a:lumMod val="60000"/>
                      <a:lumOff val="40000"/>
                      <a:alpha val="60000"/>
                    </a:schemeClr>
                  </a:glow>
                  <a:outerShdw blurRad="63500" dir="3600000" algn="tl" rotWithShape="0">
                    <a:srgbClr val="000000">
                      <a:alpha val="70000"/>
                    </a:srgbClr>
                  </a:outerShdw>
                  <a:reflection blurRad="6350" stA="55000" endA="300" endPos="45500" dir="5400000" sy="-100000" algn="bl" rotWithShape="0"/>
                </a:effectLst>
              </a:rPr>
              <a:t>PROJECT</a:t>
            </a:r>
            <a:endParaRPr lang="en-US" sz="5400" b="0" cap="none" spc="0" dirty="0">
              <a:ln w="18415" cmpd="sng">
                <a:solidFill>
                  <a:srgbClr val="FFFFFF"/>
                </a:solidFill>
                <a:prstDash val="solid"/>
              </a:ln>
              <a:solidFill>
                <a:srgbClr val="FFFFFF"/>
              </a:solidFill>
              <a:effectLst>
                <a:glow rad="101600">
                  <a:schemeClr val="tx2">
                    <a:lumMod val="60000"/>
                    <a:lumOff val="40000"/>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7" name="Rectangle 6"/>
          <p:cNvSpPr/>
          <p:nvPr/>
        </p:nvSpPr>
        <p:spPr>
          <a:xfrm>
            <a:off x="914400" y="2895600"/>
            <a:ext cx="7412607" cy="923330"/>
          </a:xfrm>
          <a:prstGeom prst="rect">
            <a:avLst/>
          </a:prstGeom>
          <a:noFill/>
        </p:spPr>
        <p:txBody>
          <a:bodyPr wrap="none" lIns="91440" tIns="45720" rIns="91440" bIns="45720">
            <a:spAutoFit/>
          </a:bodyPr>
          <a:lstStyle/>
          <a:p>
            <a:pPr algn="ctr"/>
            <a:r>
              <a:rPr lang="en-US" sz="5400" b="1" cap="none" spc="0" dirty="0">
                <a:ln w="900" cmpd="sng">
                  <a:solidFill>
                    <a:schemeClr val="accent1">
                      <a:satMod val="190000"/>
                      <a:alpha val="55000"/>
                    </a:schemeClr>
                  </a:solidFill>
                  <a:prstDash val="solid"/>
                </a:ln>
                <a:solidFill>
                  <a:schemeClr val="accent1">
                    <a:satMod val="200000"/>
                    <a:tint val="3000"/>
                  </a:schemeClr>
                </a:solidFill>
                <a:effectLst>
                  <a:glow rad="101600">
                    <a:schemeClr val="accent1">
                      <a:lumMod val="60000"/>
                      <a:lumOff val="40000"/>
                      <a:alpha val="60000"/>
                    </a:schemeClr>
                  </a:glow>
                  <a:innerShdw blurRad="101600" dist="76200" dir="5400000">
                    <a:schemeClr val="accent1">
                      <a:satMod val="190000"/>
                      <a:tint val="100000"/>
                      <a:alpha val="74000"/>
                    </a:schemeClr>
                  </a:innerShdw>
                  <a:reflection blurRad="6350" stA="50000" endA="300" endPos="50000" dist="29997" dir="5400000" sy="-100000" algn="bl" rotWithShape="0"/>
                </a:effectLst>
              </a:rPr>
              <a:t>MOVIE GUESSING GAME</a:t>
            </a:r>
          </a:p>
        </p:txBody>
      </p:sp>
    </p:spTree>
    <p:extLst>
      <p:ext uri="{BB962C8B-B14F-4D97-AF65-F5344CB8AC3E}">
        <p14:creationId xmlns:p14="http://schemas.microsoft.com/office/powerpoint/2010/main" val="168479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38138"/>
            <a:ext cx="8229600" cy="1252537"/>
          </a:xfrm>
        </p:spPr>
        <p:txBody>
          <a:bodyPr/>
          <a:lstStyle/>
          <a:p>
            <a:pPr algn="r"/>
            <a:r>
              <a:rPr lang="en-US" b="1" dirty="0">
                <a:latin typeface="Arial Black" pitchFamily="34" charset="0"/>
              </a:rPr>
              <a:t>OUTPUT</a:t>
            </a:r>
          </a:p>
        </p:txBody>
      </p:sp>
      <p:grpSp>
        <p:nvGrpSpPr>
          <p:cNvPr id="2" name="Group 1"/>
          <p:cNvGrpSpPr/>
          <p:nvPr/>
        </p:nvGrpSpPr>
        <p:grpSpPr>
          <a:xfrm>
            <a:off x="184404" y="1530096"/>
            <a:ext cx="6056376" cy="4550664"/>
            <a:chOff x="184404" y="1530096"/>
            <a:chExt cx="6056376" cy="4550664"/>
          </a:xfrm>
        </p:grpSpPr>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30096"/>
              <a:ext cx="5935980" cy="1729740"/>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84404" y="3200400"/>
              <a:ext cx="5943600" cy="1752600"/>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304800" y="5029200"/>
              <a:ext cx="5935980" cy="1051560"/>
            </a:xfrm>
            <a:prstGeom prst="rect">
              <a:avLst/>
            </a:prstGeom>
            <a:noFill/>
            <a:ln>
              <a:noFill/>
            </a:ln>
          </p:spPr>
        </p:pic>
      </p:grpSp>
      <p:grpSp>
        <p:nvGrpSpPr>
          <p:cNvPr id="13" name="Group 12"/>
          <p:cNvGrpSpPr/>
          <p:nvPr/>
        </p:nvGrpSpPr>
        <p:grpSpPr>
          <a:xfrm>
            <a:off x="6477000" y="1563624"/>
            <a:ext cx="2290191" cy="5170551"/>
            <a:chOff x="6477000" y="1563624"/>
            <a:chExt cx="2290191" cy="5170551"/>
          </a:xfrm>
        </p:grpSpPr>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563624"/>
              <a:ext cx="2268855" cy="1636776"/>
            </a:xfrm>
            <a:prstGeom prst="rect">
              <a:avLst/>
            </a:prstGeom>
            <a:noFill/>
            <a:ln>
              <a:noFill/>
            </a:ln>
          </p:spPr>
        </p:pic>
        <p:pic>
          <p:nvPicPr>
            <p:cNvPr id="11" name="Picture 10"/>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3048000"/>
              <a:ext cx="2290191" cy="1764030"/>
            </a:xfrm>
            <a:prstGeom prst="rect">
              <a:avLst/>
            </a:prstGeom>
            <a:noFill/>
            <a:ln>
              <a:noFill/>
            </a:ln>
          </p:spPr>
        </p:pic>
        <p:pic>
          <p:nvPicPr>
            <p:cNvPr id="12" name="Picture 1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4812030"/>
              <a:ext cx="2268855" cy="1922145"/>
            </a:xfrm>
            <a:prstGeom prst="rect">
              <a:avLst/>
            </a:prstGeom>
            <a:noFill/>
            <a:ln>
              <a:noFill/>
            </a:ln>
          </p:spPr>
        </p:pic>
      </p:grpSp>
    </p:spTree>
    <p:extLst>
      <p:ext uri="{BB962C8B-B14F-4D97-AF65-F5344CB8AC3E}">
        <p14:creationId xmlns:p14="http://schemas.microsoft.com/office/powerpoint/2010/main" val="390134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becomes more efficient when clubbed with fun.</a:t>
            </a:r>
          </a:p>
          <a:p>
            <a:r>
              <a:rPr lang="en-US" dirty="0"/>
              <a:t>With the same goal to achieve a guessing game always helps in developing the logical aptitude of an individual.</a:t>
            </a:r>
          </a:p>
          <a:p>
            <a:r>
              <a:rPr lang="en-US" dirty="0"/>
              <a:t>In a movie guessing game, an individual predicts a movie and than goes through an analysis which depicts his performances.</a:t>
            </a:r>
          </a:p>
        </p:txBody>
      </p:sp>
      <p:sp>
        <p:nvSpPr>
          <p:cNvPr id="3" name="Title 2"/>
          <p:cNvSpPr>
            <a:spLocks noGrp="1"/>
          </p:cNvSpPr>
          <p:nvPr>
            <p:ph type="title"/>
          </p:nvPr>
        </p:nvSpPr>
        <p:spPr/>
        <p:txBody>
          <a:bodyPr/>
          <a:lstStyle/>
          <a:p>
            <a:r>
              <a:rPr lang="en-US" b="1" dirty="0">
                <a:latin typeface="Arial Black" pitchFamily="34" charset="0"/>
              </a:rPr>
              <a:t>PROBLEM ANALYSIS</a:t>
            </a:r>
          </a:p>
        </p:txBody>
      </p:sp>
    </p:spTree>
    <p:extLst>
      <p:ext uri="{BB962C8B-B14F-4D97-AF65-F5344CB8AC3E}">
        <p14:creationId xmlns:p14="http://schemas.microsoft.com/office/powerpoint/2010/main" val="147282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Here there are many problems that have to be paid attention like:</a:t>
            </a:r>
          </a:p>
          <a:p>
            <a:pPr lvl="1">
              <a:buFont typeface="Wingdings" pitchFamily="2" charset="2"/>
              <a:buChar char="v"/>
            </a:pPr>
            <a:r>
              <a:rPr lang="en-US" dirty="0"/>
              <a:t>Providing different play modes(Single or Multiplayer)</a:t>
            </a:r>
          </a:p>
          <a:p>
            <a:pPr lvl="1">
              <a:buFont typeface="Wingdings" pitchFamily="2" charset="2"/>
              <a:buChar char="v"/>
            </a:pPr>
            <a:r>
              <a:rPr lang="en-US" dirty="0"/>
              <a:t>Providing the level of difficulty for step by step growth.</a:t>
            </a:r>
          </a:p>
          <a:p>
            <a:pPr lvl="1">
              <a:buFont typeface="Wingdings" pitchFamily="2" charset="2"/>
              <a:buChar char="v"/>
            </a:pPr>
            <a:r>
              <a:rPr lang="en-US" dirty="0"/>
              <a:t>Considering some constraints like avoiding entering vowels,  repetition,  and indicating  the chances left, wrong and right guesses and also displaying the hint at a crucial time.</a:t>
            </a:r>
          </a:p>
          <a:p>
            <a:pPr lvl="1">
              <a:buFont typeface="Wingdings" pitchFamily="2" charset="2"/>
              <a:buChar char="v"/>
            </a:pPr>
            <a:r>
              <a:rPr lang="en-US" dirty="0"/>
              <a:t>Movie Analysis through different graphs on different aspects. </a:t>
            </a:r>
          </a:p>
        </p:txBody>
      </p:sp>
      <p:sp>
        <p:nvSpPr>
          <p:cNvPr id="3" name="Title 2"/>
          <p:cNvSpPr>
            <a:spLocks noGrp="1"/>
          </p:cNvSpPr>
          <p:nvPr>
            <p:ph type="title"/>
          </p:nvPr>
        </p:nvSpPr>
        <p:spPr/>
        <p:txBody>
          <a:bodyPr/>
          <a:lstStyle/>
          <a:p>
            <a:r>
              <a:rPr lang="en-US" b="1" dirty="0">
                <a:latin typeface="Arial Black" pitchFamily="34" charset="0"/>
              </a:rPr>
              <a:t>PROBLEM ANALYSIS</a:t>
            </a:r>
          </a:p>
        </p:txBody>
      </p:sp>
    </p:spTree>
    <p:extLst>
      <p:ext uri="{BB962C8B-B14F-4D97-AF65-F5344CB8AC3E}">
        <p14:creationId xmlns:p14="http://schemas.microsoft.com/office/powerpoint/2010/main" val="412209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590800"/>
            <a:ext cx="7408333" cy="3450696"/>
          </a:xfrm>
        </p:spPr>
        <p:txBody>
          <a:bodyPr>
            <a:normAutofit fontScale="92500" lnSpcReduction="10000"/>
          </a:bodyPr>
          <a:lstStyle/>
          <a:p>
            <a:pPr>
              <a:buFont typeface="Wingdings" pitchFamily="2" charset="2"/>
              <a:buChar char="v"/>
            </a:pPr>
            <a:r>
              <a:rPr lang="en-US" sz="1600" dirty="0"/>
              <a:t>This game mainly focuses on developing the predicting ability of an individual. The game will have 2 modes.</a:t>
            </a:r>
          </a:p>
          <a:p>
            <a:pPr>
              <a:buFont typeface="Wingdings" pitchFamily="2" charset="2"/>
              <a:buChar char="v"/>
            </a:pPr>
            <a:r>
              <a:rPr lang="en-US" sz="1600" dirty="0"/>
              <a:t>In the single mode there will exist a premade list of movie and difficulty levels will be provided to choose from.</a:t>
            </a:r>
          </a:p>
          <a:p>
            <a:pPr>
              <a:buFont typeface="Wingdings" pitchFamily="2" charset="2"/>
              <a:buChar char="v"/>
            </a:pPr>
            <a:r>
              <a:rPr lang="en-US" sz="1600" dirty="0"/>
              <a:t>In the Multiplayer mode one player will provide the movie and then the movie will hide and the other player will begin with the guessing game.</a:t>
            </a:r>
          </a:p>
          <a:p>
            <a:pPr>
              <a:buFont typeface="Wingdings" pitchFamily="2" charset="2"/>
              <a:buChar char="v"/>
            </a:pPr>
            <a:r>
              <a:rPr lang="en-US" sz="1600" dirty="0"/>
              <a:t>For every vowel entered or any repetition, an error message will be displayed.</a:t>
            </a:r>
          </a:p>
          <a:p>
            <a:pPr>
              <a:buFont typeface="Wingdings" pitchFamily="2" charset="2"/>
              <a:buChar char="v"/>
            </a:pPr>
            <a:r>
              <a:rPr lang="en-US" sz="1600" dirty="0"/>
              <a:t>For every right guess, the letter will be added to the incomplete movie.</a:t>
            </a:r>
          </a:p>
          <a:p>
            <a:pPr>
              <a:buFont typeface="Wingdings" pitchFamily="2" charset="2"/>
              <a:buChar char="v"/>
            </a:pPr>
            <a:r>
              <a:rPr lang="en-US" sz="1600" dirty="0"/>
              <a:t>For every wrong the letter will be added to the wrong guesses list.</a:t>
            </a:r>
          </a:p>
          <a:p>
            <a:pPr>
              <a:buFont typeface="Wingdings" pitchFamily="2" charset="2"/>
              <a:buChar char="v"/>
            </a:pPr>
            <a:r>
              <a:rPr lang="en-US" sz="1600" dirty="0"/>
              <a:t>The number of chances will be indicated by changing the color of the text “BOLLYWOOD”, wherein for every wrong guess the letter changes from green to red.</a:t>
            </a:r>
          </a:p>
          <a:p>
            <a:pPr>
              <a:buFont typeface="Wingdings" pitchFamily="2" charset="2"/>
              <a:buChar char="v"/>
            </a:pPr>
            <a:r>
              <a:rPr lang="en-US" sz="1600" dirty="0"/>
              <a:t>After its shown whether the player won or lost, a performance analysis will be shown wherein a pie chart reflects the accuracy of right and wrong guesses, a bar graph and histogram displays the frequencies of vowels and consonants and letters.</a:t>
            </a:r>
            <a:endParaRPr lang="en-US" dirty="0"/>
          </a:p>
        </p:txBody>
      </p:sp>
      <p:sp>
        <p:nvSpPr>
          <p:cNvPr id="3" name="Title 2"/>
          <p:cNvSpPr>
            <a:spLocks noGrp="1"/>
          </p:cNvSpPr>
          <p:nvPr>
            <p:ph type="title"/>
          </p:nvPr>
        </p:nvSpPr>
        <p:spPr/>
        <p:txBody>
          <a:bodyPr/>
          <a:lstStyle/>
          <a:p>
            <a:r>
              <a:rPr lang="en-US" b="1" dirty="0">
                <a:latin typeface="Arial Black" pitchFamily="34" charset="0"/>
              </a:rPr>
              <a:t>PROBLEM DESIGN</a:t>
            </a:r>
          </a:p>
        </p:txBody>
      </p:sp>
    </p:spTree>
    <p:extLst>
      <p:ext uri="{BB962C8B-B14F-4D97-AF65-F5344CB8AC3E}">
        <p14:creationId xmlns:p14="http://schemas.microsoft.com/office/powerpoint/2010/main" val="29013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200" dirty="0"/>
              <a:t>There are various functional requirements for the program:</a:t>
            </a:r>
          </a:p>
          <a:p>
            <a:pPr lvl="1">
              <a:buFont typeface="Wingdings" pitchFamily="2" charset="2"/>
              <a:buChar char="v"/>
            </a:pPr>
            <a:r>
              <a:rPr lang="en-US" dirty="0"/>
              <a:t>Movie Analysis and game requires the following libraries and packages:-</a:t>
            </a:r>
          </a:p>
          <a:p>
            <a:pPr lvl="2">
              <a:buFont typeface="Arial" pitchFamily="34" charset="0"/>
              <a:buChar char="•"/>
            </a:pPr>
            <a:r>
              <a:rPr lang="en-US" sz="2200" dirty="0"/>
              <a:t>Matplotlib</a:t>
            </a:r>
          </a:p>
          <a:p>
            <a:pPr lvl="2">
              <a:buFont typeface="Arial" pitchFamily="34" charset="0"/>
              <a:buChar char="•"/>
            </a:pPr>
            <a:r>
              <a:rPr lang="en-US" sz="2200" dirty="0"/>
              <a:t>Numpy</a:t>
            </a:r>
          </a:p>
          <a:p>
            <a:pPr lvl="2">
              <a:buFont typeface="Arial" pitchFamily="34" charset="0"/>
              <a:buChar char="•"/>
            </a:pPr>
            <a:r>
              <a:rPr lang="en-US" sz="2200" dirty="0"/>
              <a:t>Pandas</a:t>
            </a:r>
          </a:p>
          <a:p>
            <a:pPr lvl="2">
              <a:buFont typeface="Arial" pitchFamily="34" charset="0"/>
              <a:buChar char="•"/>
            </a:pPr>
            <a:r>
              <a:rPr lang="en-US" sz="2200" dirty="0"/>
              <a:t>From IPython.display import clear_output</a:t>
            </a:r>
          </a:p>
          <a:p>
            <a:pPr lvl="2">
              <a:buFont typeface="Arial" pitchFamily="34" charset="0"/>
              <a:buChar char="•"/>
            </a:pPr>
            <a:r>
              <a:rPr lang="en-US" sz="2200" dirty="0"/>
              <a:t>Import time</a:t>
            </a:r>
          </a:p>
          <a:p>
            <a:pPr lvl="2">
              <a:buFont typeface="Arial" pitchFamily="34" charset="0"/>
              <a:buChar char="•"/>
            </a:pPr>
            <a:r>
              <a:rPr lang="en-US" sz="2200" dirty="0"/>
              <a:t>From random import randint</a:t>
            </a:r>
          </a:p>
          <a:p>
            <a:pPr lvl="2">
              <a:buFont typeface="Arial" pitchFamily="34" charset="0"/>
              <a:buChar char="•"/>
            </a:pPr>
            <a:r>
              <a:rPr lang="en-US" sz="2200" dirty="0"/>
              <a:t>From colorama import fore</a:t>
            </a:r>
          </a:p>
          <a:p>
            <a:pPr lvl="2">
              <a:buFont typeface="Arial" pitchFamily="34" charset="0"/>
              <a:buChar char="•"/>
            </a:pPr>
            <a:r>
              <a:rPr lang="en-US" sz="2200" dirty="0"/>
              <a:t>From collections import Counter</a:t>
            </a:r>
          </a:p>
          <a:p>
            <a:pPr lvl="2">
              <a:buFont typeface="Arial" pitchFamily="34" charset="0"/>
              <a:buChar char="•"/>
            </a:pPr>
            <a:endParaRPr lang="en-US" sz="1200" dirty="0"/>
          </a:p>
          <a:p>
            <a:pPr lvl="2">
              <a:buFont typeface="Arial" pitchFamily="34" charset="0"/>
              <a:buChar char="•"/>
            </a:pPr>
            <a:endParaRPr lang="en-US" dirty="0"/>
          </a:p>
          <a:p>
            <a:pPr marL="627063" lvl="2" indent="0">
              <a:buNone/>
            </a:pPr>
            <a:endParaRPr lang="en-US" dirty="0"/>
          </a:p>
          <a:p>
            <a:pPr marL="627063" lvl="2" indent="0">
              <a:buNone/>
            </a:pPr>
            <a:endParaRPr lang="en-US" dirty="0"/>
          </a:p>
        </p:txBody>
      </p:sp>
      <p:sp>
        <p:nvSpPr>
          <p:cNvPr id="3" name="Title 2"/>
          <p:cNvSpPr>
            <a:spLocks noGrp="1"/>
          </p:cNvSpPr>
          <p:nvPr>
            <p:ph type="title"/>
          </p:nvPr>
        </p:nvSpPr>
        <p:spPr/>
        <p:txBody>
          <a:bodyPr>
            <a:normAutofit fontScale="90000"/>
          </a:bodyPr>
          <a:lstStyle/>
          <a:p>
            <a:r>
              <a:rPr lang="en-US" b="1" dirty="0">
                <a:latin typeface="Arial Black" pitchFamily="34" charset="0"/>
              </a:rPr>
              <a:t>PROGRAMMING REQUIREMENTS</a:t>
            </a:r>
          </a:p>
        </p:txBody>
      </p:sp>
    </p:spTree>
    <p:extLst>
      <p:ext uri="{BB962C8B-B14F-4D97-AF65-F5344CB8AC3E}">
        <p14:creationId xmlns:p14="http://schemas.microsoft.com/office/powerpoint/2010/main" val="13367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362200"/>
            <a:ext cx="7408333" cy="3450696"/>
          </a:xfrm>
        </p:spPr>
        <p:txBody>
          <a:bodyPr>
            <a:normAutofit fontScale="25000" lnSpcReduction="20000"/>
          </a:bodyPr>
          <a:lstStyle/>
          <a:p>
            <a:pPr lvl="0"/>
            <a:r>
              <a:rPr lang="en-US" sz="5600" dirty="0"/>
              <a:t>The first step in constructing the game is making a class </a:t>
            </a:r>
            <a:r>
              <a:rPr lang="en-US" sz="5600" b="1" dirty="0"/>
              <a:t>Movie </a:t>
            </a:r>
            <a:r>
              <a:rPr lang="en-US" sz="5600" dirty="0"/>
              <a:t>that contains functions for entering the movie, entering the hint, displaying only vowels, replacing the space by ‘/’ , replacing the consonants by ‘-‘, so that guessing structure can be formed.</a:t>
            </a:r>
          </a:p>
          <a:p>
            <a:pPr marL="0" lvl="0" indent="0">
              <a:buNone/>
            </a:pPr>
            <a:endParaRPr lang="en-US" sz="5600" dirty="0"/>
          </a:p>
          <a:p>
            <a:pPr lvl="0"/>
            <a:r>
              <a:rPr lang="en-US" sz="5600" dirty="0"/>
              <a:t>Then the next step is updating and appending the correct choices in the correct blank spaces (here denoted by ‘-‘) in the given movie to be guessed.</a:t>
            </a:r>
          </a:p>
          <a:p>
            <a:pPr marL="0" lvl="0" indent="0">
              <a:buNone/>
            </a:pPr>
            <a:endParaRPr lang="en-US" sz="5600" dirty="0"/>
          </a:p>
          <a:p>
            <a:pPr lvl="0"/>
            <a:r>
              <a:rPr lang="en-US" sz="5600" dirty="0"/>
              <a:t>The next step is structuring the functionality of the game. For this, it’s required that the guesses made by the player are constantly checked and the constraints are kept in mind that is, no repetition of letters occur, no vowel is allowed to enter by the player and in case the player violates these rules than an error message is displayed. This requires making another class say </a:t>
            </a:r>
            <a:r>
              <a:rPr lang="en-US" sz="5600" b="1" dirty="0"/>
              <a:t>Bollywood </a:t>
            </a:r>
            <a:r>
              <a:rPr lang="en-US" sz="5600" dirty="0"/>
              <a:t>and defining various functions to carry out these operations.</a:t>
            </a:r>
          </a:p>
          <a:p>
            <a:pPr marL="0" lvl="0" indent="0">
              <a:buNone/>
            </a:pPr>
            <a:endParaRPr lang="en-US" sz="5600" dirty="0"/>
          </a:p>
          <a:p>
            <a:pPr lvl="0"/>
            <a:r>
              <a:rPr lang="en-US" sz="5600" dirty="0"/>
              <a:t>One of the most important parts of making the game is hiding the movie and hint after a given period of time. This is done in the </a:t>
            </a:r>
            <a:r>
              <a:rPr lang="en-US" sz="5600" dirty="0" err="1"/>
              <a:t>clearOutput</a:t>
            </a:r>
            <a:r>
              <a:rPr lang="en-US" sz="5600" dirty="0"/>
              <a:t>() method wherein time and clear_output method is imported in order to carry out the operation.</a:t>
            </a:r>
          </a:p>
          <a:p>
            <a:pPr marL="0" lvl="0" indent="0">
              <a:buNone/>
            </a:pPr>
            <a:endParaRPr lang="en-US" sz="5600" dirty="0"/>
          </a:p>
          <a:p>
            <a:pPr lvl="0"/>
            <a:r>
              <a:rPr lang="en-US" sz="5600" dirty="0"/>
              <a:t>Then comes making the Single Player mode. Here, File Handling plays a crucial role. A text is created where a list of movies and hints are written and then read into the program in the </a:t>
            </a:r>
            <a:r>
              <a:rPr lang="en-US" sz="5600" dirty="0" err="1"/>
              <a:t>selectMovie</a:t>
            </a:r>
            <a:r>
              <a:rPr lang="en-US" sz="5600" dirty="0"/>
              <a:t>() method of the program. Then the movies are segregated using if else statements into Easy, Medium and Hard.</a:t>
            </a:r>
          </a:p>
          <a:p>
            <a:endParaRPr lang="en-US" dirty="0"/>
          </a:p>
        </p:txBody>
      </p:sp>
      <p:sp>
        <p:nvSpPr>
          <p:cNvPr id="3" name="Title 2"/>
          <p:cNvSpPr>
            <a:spLocks noGrp="1"/>
          </p:cNvSpPr>
          <p:nvPr>
            <p:ph type="title"/>
          </p:nvPr>
        </p:nvSpPr>
        <p:spPr/>
        <p:txBody>
          <a:bodyPr/>
          <a:lstStyle/>
          <a:p>
            <a:r>
              <a:rPr lang="en-US" b="1" dirty="0">
                <a:latin typeface="Arial Black" pitchFamily="34" charset="0"/>
              </a:rPr>
              <a:t>PROGRAM STEPS</a:t>
            </a:r>
          </a:p>
        </p:txBody>
      </p:sp>
    </p:spTree>
    <p:extLst>
      <p:ext uri="{BB962C8B-B14F-4D97-AF65-F5344CB8AC3E}">
        <p14:creationId xmlns:p14="http://schemas.microsoft.com/office/powerpoint/2010/main" val="120094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828800"/>
            <a:ext cx="7408333" cy="3450696"/>
          </a:xfrm>
        </p:spPr>
        <p:txBody>
          <a:bodyPr>
            <a:noAutofit/>
          </a:bodyPr>
          <a:lstStyle/>
          <a:p>
            <a:pPr marL="0" lvl="0" indent="0">
              <a:buNone/>
            </a:pPr>
            <a:r>
              <a:rPr lang="en-US" sz="1400" dirty="0"/>
              <a:t>Finally, comes the data visualization part wherein 3 methods are created:</a:t>
            </a:r>
          </a:p>
          <a:p>
            <a:pPr lvl="0"/>
            <a:r>
              <a:rPr lang="en-US" sz="1400" b="1" dirty="0" err="1"/>
              <a:t>vizShowGuessPie</a:t>
            </a:r>
            <a:r>
              <a:rPr lang="en-US" sz="1400" b="1" dirty="0"/>
              <a:t> method is created that displays a pie chart of right and wrong guesses of the player, thereby </a:t>
            </a:r>
            <a:r>
              <a:rPr lang="en-US" sz="1400" b="1" dirty="0" err="1"/>
              <a:t>refelecting</a:t>
            </a:r>
            <a:r>
              <a:rPr lang="en-US" sz="1400" b="1" dirty="0"/>
              <a:t> the performance.</a:t>
            </a:r>
          </a:p>
          <a:p>
            <a:pPr marL="0" lvl="0" indent="0">
              <a:buNone/>
            </a:pPr>
            <a:endParaRPr lang="en-US" sz="1400" dirty="0"/>
          </a:p>
          <a:p>
            <a:pPr lvl="0"/>
            <a:r>
              <a:rPr lang="en-US" sz="1400" b="1" dirty="0" err="1"/>
              <a:t>vcFrequencyGraph</a:t>
            </a:r>
            <a:r>
              <a:rPr lang="en-US" sz="1400" b="1" dirty="0"/>
              <a:t> method counts the number of vowels and consonants in the movie to be guessed and displays a bar graph of the same.</a:t>
            </a:r>
          </a:p>
          <a:p>
            <a:pPr marL="0" lvl="0" indent="0">
              <a:buNone/>
            </a:pPr>
            <a:endParaRPr lang="en-US" sz="1400" dirty="0"/>
          </a:p>
          <a:p>
            <a:pPr lvl="0"/>
            <a:r>
              <a:rPr lang="en-US" sz="1400" b="1" dirty="0" err="1"/>
              <a:t>letterFreqGraph</a:t>
            </a:r>
            <a:r>
              <a:rPr lang="en-US" sz="1400" b="1" dirty="0"/>
              <a:t> method calculates the letter frequencies in the movie. Here the movie is first converted from a string into a list where the spaces are removed to avoid inconsistency in the graph and then copied to a dictionary in order to calculate the respective frequencies. Then finally a histogram is plotted with the help of zip(*</a:t>
            </a:r>
            <a:r>
              <a:rPr lang="en-US" sz="1400" b="1" dirty="0" err="1"/>
              <a:t>most_common</a:t>
            </a:r>
            <a:r>
              <a:rPr lang="en-US" sz="1400" b="1" dirty="0"/>
              <a:t>() ) method that unpacks the integrated dictionary and separates each letter frequency, and the most common() method here ensures that unique values are plotted and letter with the same frequencies are plotted adjacently. Basically, this ensures a sorted histogram.</a:t>
            </a:r>
            <a:endParaRPr lang="en-US" sz="1400" dirty="0"/>
          </a:p>
          <a:p>
            <a:pPr marL="0" indent="0">
              <a:buNone/>
            </a:pPr>
            <a:endParaRPr lang="en-US" sz="1400" dirty="0"/>
          </a:p>
          <a:p>
            <a:pPr marL="0" indent="0">
              <a:buNone/>
            </a:pPr>
            <a:r>
              <a:rPr lang="en-US" sz="1400" dirty="0"/>
              <a:t>Finally through the control structures that is the if else commands, the conditions for choice are defined that is ‘1’ for Single Player Mode, ‘2’ for Multiplayer mode and if any other number is input then an error message is printed. At last all the methods are called.</a:t>
            </a:r>
          </a:p>
        </p:txBody>
      </p:sp>
      <p:sp>
        <p:nvSpPr>
          <p:cNvPr id="3" name="Title 2"/>
          <p:cNvSpPr>
            <a:spLocks noGrp="1"/>
          </p:cNvSpPr>
          <p:nvPr>
            <p:ph type="title"/>
          </p:nvPr>
        </p:nvSpPr>
        <p:spPr/>
        <p:txBody>
          <a:bodyPr/>
          <a:lstStyle/>
          <a:p>
            <a:r>
              <a:rPr lang="en-US" b="1" dirty="0">
                <a:latin typeface="Arial Black" pitchFamily="34" charset="0"/>
              </a:rPr>
              <a:t>PROGRAM STEPS</a:t>
            </a:r>
          </a:p>
        </p:txBody>
      </p:sp>
    </p:spTree>
    <p:extLst>
      <p:ext uri="{BB962C8B-B14F-4D97-AF65-F5344CB8AC3E}">
        <p14:creationId xmlns:p14="http://schemas.microsoft.com/office/powerpoint/2010/main" val="186583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09800"/>
            <a:ext cx="7408333" cy="3450696"/>
          </a:xfrm>
        </p:spPr>
        <p:txBody>
          <a:bodyPr>
            <a:normAutofit fontScale="25000" lnSpcReduction="20000"/>
          </a:bodyPr>
          <a:lstStyle/>
          <a:p>
            <a:pPr lvl="0"/>
            <a:r>
              <a:rPr lang="en-US" sz="5600" dirty="0"/>
              <a:t>When the game starts running then a welcome message is shown on the output screen.</a:t>
            </a:r>
          </a:p>
          <a:p>
            <a:pPr marL="0" lvl="0" indent="0">
              <a:buNone/>
            </a:pPr>
            <a:endParaRPr lang="en-US" sz="5600" dirty="0"/>
          </a:p>
          <a:p>
            <a:pPr lvl="0"/>
            <a:r>
              <a:rPr lang="en-US" sz="5600" dirty="0"/>
              <a:t>Then the player is asked to choose between Single Player Mode and Multiplayer Mode.</a:t>
            </a:r>
          </a:p>
          <a:p>
            <a:pPr marL="0" lvl="0" indent="0">
              <a:buNone/>
            </a:pPr>
            <a:endParaRPr lang="en-US" sz="5600" dirty="0"/>
          </a:p>
          <a:p>
            <a:pPr lvl="0"/>
            <a:r>
              <a:rPr lang="en-US" sz="5600" dirty="0"/>
              <a:t>If the player chooses Single Player Mode than the player is asked to choose the difficulty level that is, Easy, Medium and Hard.</a:t>
            </a:r>
          </a:p>
          <a:p>
            <a:pPr marL="0" lvl="0" indent="0">
              <a:buNone/>
            </a:pPr>
            <a:endParaRPr lang="en-US" sz="5600" dirty="0"/>
          </a:p>
          <a:p>
            <a:pPr lvl="0"/>
            <a:r>
              <a:rPr lang="en-US" sz="5600" dirty="0"/>
              <a:t>After choosing your preferred level, the guessing game begins. In the game the user is asked to enter a choice till the number of chances are not finished that is till all the letters of the Bollywood displayed on the screen changes to red, the player inputs the choice.</a:t>
            </a:r>
          </a:p>
          <a:p>
            <a:pPr marL="0" lvl="0" indent="0">
              <a:buNone/>
            </a:pPr>
            <a:endParaRPr lang="en-US" sz="5600" dirty="0"/>
          </a:p>
          <a:p>
            <a:pPr lvl="0"/>
            <a:r>
              <a:rPr lang="en-US" sz="5600" dirty="0"/>
              <a:t>If the input choice is right than the letter gets added to the blank spaces (here denoted by “-“). If the entered guess is wrong the letters in “BOLLYWOOD” changes color (one letter at a time) from green to red and the wrong choice can be seen by the player.</a:t>
            </a:r>
          </a:p>
          <a:p>
            <a:pPr marL="0" lvl="0" indent="0">
              <a:buNone/>
            </a:pPr>
            <a:endParaRPr lang="en-US" sz="5600" dirty="0"/>
          </a:p>
          <a:p>
            <a:pPr lvl="0"/>
            <a:r>
              <a:rPr lang="en-US" sz="5600" dirty="0"/>
              <a:t>If the player chooses Multiplayer mode then it becomes a game for more than one player wherein one player inputs the movie to be guessed and its hint. Then both of these are hidden after a short while and the game begins for the second player.</a:t>
            </a:r>
          </a:p>
          <a:p>
            <a:pPr marL="0" lvl="0" indent="0">
              <a:buNone/>
            </a:pPr>
            <a:endParaRPr lang="en-US" sz="5600" dirty="0"/>
          </a:p>
          <a:p>
            <a:pPr lvl="0"/>
            <a:r>
              <a:rPr lang="en-US" sz="5600" dirty="0"/>
              <a:t>Finally, the graphs for accuracy and frequencies are displayed in order to give player an insight of how to predict the choices and displaying the performance of the player.</a:t>
            </a:r>
          </a:p>
          <a:p>
            <a:endParaRPr lang="en-US" dirty="0"/>
          </a:p>
        </p:txBody>
      </p:sp>
      <p:sp>
        <p:nvSpPr>
          <p:cNvPr id="3" name="Title 2"/>
          <p:cNvSpPr>
            <a:spLocks noGrp="1"/>
          </p:cNvSpPr>
          <p:nvPr>
            <p:ph type="title"/>
          </p:nvPr>
        </p:nvSpPr>
        <p:spPr/>
        <p:txBody>
          <a:bodyPr/>
          <a:lstStyle/>
          <a:p>
            <a:r>
              <a:rPr lang="en-US" b="1" dirty="0">
                <a:latin typeface="Arial Black" pitchFamily="34" charset="0"/>
              </a:rPr>
              <a:t>WORKING</a:t>
            </a:r>
          </a:p>
        </p:txBody>
      </p:sp>
    </p:spTree>
    <p:extLst>
      <p:ext uri="{BB962C8B-B14F-4D97-AF65-F5344CB8AC3E}">
        <p14:creationId xmlns:p14="http://schemas.microsoft.com/office/powerpoint/2010/main" val="134523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38138"/>
            <a:ext cx="8229600" cy="1252537"/>
          </a:xfrm>
        </p:spPr>
        <p:txBody>
          <a:bodyPr/>
          <a:lstStyle/>
          <a:p>
            <a:pPr algn="r"/>
            <a:r>
              <a:rPr lang="en-US" b="1" dirty="0">
                <a:latin typeface="Arial Black" pitchFamily="34" charset="0"/>
              </a:rPr>
              <a:t>OUTPUT</a:t>
            </a:r>
          </a:p>
        </p:txBody>
      </p:sp>
      <p:grpSp>
        <p:nvGrpSpPr>
          <p:cNvPr id="6" name="Group 5"/>
          <p:cNvGrpSpPr/>
          <p:nvPr/>
        </p:nvGrpSpPr>
        <p:grpSpPr>
          <a:xfrm>
            <a:off x="838200" y="1981200"/>
            <a:ext cx="6363462" cy="4343400"/>
            <a:chOff x="457200" y="1371600"/>
            <a:chExt cx="7006590" cy="510540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006590" cy="275844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89966" y="4138422"/>
              <a:ext cx="6940296" cy="2338578"/>
            </a:xfrm>
            <a:prstGeom prst="rect">
              <a:avLst/>
            </a:prstGeom>
            <a:noFill/>
            <a:ln>
              <a:noFill/>
            </a:ln>
          </p:spPr>
        </p:pic>
      </p:grpSp>
    </p:spTree>
    <p:extLst>
      <p:ext uri="{BB962C8B-B14F-4D97-AF65-F5344CB8AC3E}">
        <p14:creationId xmlns:p14="http://schemas.microsoft.com/office/powerpoint/2010/main" val="1014758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TotalTime>
  <Words>1111</Words>
  <Application>Microsoft Office PowerPoint</Application>
  <PresentationFormat>On-screen Show (4:3)</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Candara</vt:lpstr>
      <vt:lpstr>Symbol</vt:lpstr>
      <vt:lpstr>Wingdings</vt:lpstr>
      <vt:lpstr>Waveform</vt:lpstr>
      <vt:lpstr>PowerPoint Presentation</vt:lpstr>
      <vt:lpstr>PROBLEM ANALYSIS</vt:lpstr>
      <vt:lpstr>PROBLEM ANALYSIS</vt:lpstr>
      <vt:lpstr>PROBLEM DESIGN</vt:lpstr>
      <vt:lpstr>PROGRAMMING REQUIREMENTS</vt:lpstr>
      <vt:lpstr>PROGRAM STEPS</vt:lpstr>
      <vt:lpstr>PROGRAM STEPS</vt:lpstr>
      <vt:lpstr>WORKING</vt:lpstr>
      <vt:lpstr>OUTPUT</vt:lpstr>
      <vt:lpstr>OUTPUT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Lakshay Goyal</cp:lastModifiedBy>
  <cp:revision>9</cp:revision>
  <dcterms:created xsi:type="dcterms:W3CDTF">2019-09-04T20:19:28Z</dcterms:created>
  <dcterms:modified xsi:type="dcterms:W3CDTF">2020-08-10T13:31:03Z</dcterms:modified>
</cp:coreProperties>
</file>