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yramids of Giza silhouetted against an orange sunset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yramids of Giza silhouetted against an orange sunset"/>
          <p:cNvSpPr/>
          <p:nvPr>
            <p:ph type="pic" idx="21"/>
          </p:nvPr>
        </p:nvSpPr>
        <p:spPr>
          <a:xfrm>
            <a:off x="2273300" y="-3352800"/>
            <a:ext cx="19850100" cy="1294656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yramids of Giza silhouetted against an orange sunset"/>
          <p:cNvSpPr/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yramids of Giza silhouetted against an orange sunset"/>
          <p:cNvSpPr/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yramids of Giza silhouetted against an orange sunset"/>
          <p:cNvSpPr/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a pyramid in Giza"/>
          <p:cNvSpPr/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phinx in front of the pyramids of Giza with a clear blue sky in the background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tumn Data Analysis Hackathon…"/>
          <p:cNvSpPr txBox="1"/>
          <p:nvPr>
            <p:ph type="ctrTitle"/>
          </p:nvPr>
        </p:nvSpPr>
        <p:spPr>
          <a:xfrm>
            <a:off x="2381250" y="1487121"/>
            <a:ext cx="19621500" cy="4876801"/>
          </a:xfrm>
          <a:prstGeom prst="rect">
            <a:avLst/>
          </a:prstGeom>
        </p:spPr>
        <p:txBody>
          <a:bodyPr/>
          <a:lstStyle/>
          <a:p>
            <a:pPr>
              <a:defRPr sz="10200"/>
            </a:pPr>
            <a:r>
              <a:t>Autumn Data Analysis Hackathon</a:t>
            </a:r>
          </a:p>
          <a:p>
            <a:pPr>
              <a:defRPr sz="10200"/>
            </a:pPr>
            <a:r>
              <a:t>(2023)</a:t>
            </a:r>
          </a:p>
        </p:txBody>
      </p:sp>
      <p:sp>
        <p:nvSpPr>
          <p:cNvPr id="120" name="TechJapan Inc."/>
          <p:cNvSpPr txBox="1"/>
          <p:nvPr>
            <p:ph type="subTitle" sz="quarter" idx="1"/>
          </p:nvPr>
        </p:nvSpPr>
        <p:spPr>
          <a:xfrm>
            <a:off x="2381250" y="6635583"/>
            <a:ext cx="19621500" cy="2057401"/>
          </a:xfrm>
          <a:prstGeom prst="rect">
            <a:avLst/>
          </a:prstGeom>
        </p:spPr>
        <p:txBody>
          <a:bodyPr/>
          <a:lstStyle/>
          <a:p>
            <a:pPr/>
            <a:r>
              <a:t>TechJapan Inc.</a:t>
            </a:r>
          </a:p>
        </p:txBody>
      </p:sp>
      <p:sp>
        <p:nvSpPr>
          <p:cNvPr id="121" name="-Lucky"/>
          <p:cNvSpPr txBox="1"/>
          <p:nvPr/>
        </p:nvSpPr>
        <p:spPr>
          <a:xfrm>
            <a:off x="19922493" y="10161314"/>
            <a:ext cx="2643363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chemeClr val="accent5">
                    <a:hueOff val="-204775"/>
                    <a:satOff val="-51551"/>
                    <a:lumOff val="27260"/>
                  </a:schemeClr>
                </a:solidFill>
              </a:defRPr>
            </a:lvl1pPr>
          </a:lstStyle>
          <a:p>
            <a:pPr/>
            <a:r>
              <a:t>-Lucky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mpany “X”"/>
          <p:cNvSpPr txBox="1"/>
          <p:nvPr/>
        </p:nvSpPr>
        <p:spPr>
          <a:xfrm>
            <a:off x="8299229" y="926694"/>
            <a:ext cx="8161021" cy="162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chemeClr val="accent1">
                    <a:hueOff val="416844"/>
                    <a:satOff val="2230"/>
                    <a:lumOff val="-27516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Company “X”</a:t>
            </a:r>
          </a:p>
        </p:txBody>
      </p:sp>
      <p:pic>
        <p:nvPicPr>
          <p:cNvPr id="124" name="DigitalOcean_logo.svg" descr="DigitalOcean_logo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1519" y="3229911"/>
            <a:ext cx="9260962" cy="926096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am Leaders:"/>
          <p:cNvSpPr txBox="1"/>
          <p:nvPr/>
        </p:nvSpPr>
        <p:spPr>
          <a:xfrm>
            <a:off x="1504169" y="1101744"/>
            <a:ext cx="4384534" cy="8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Team Leaders: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9954254" y="1754838"/>
            <a:ext cx="3083393" cy="2348266"/>
            <a:chOff x="0" y="0"/>
            <a:chExt cx="3083392" cy="2348265"/>
          </a:xfrm>
        </p:grpSpPr>
        <p:sp>
          <p:nvSpPr>
            <p:cNvPr id="127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5">
                  <a:lumOff val="-877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28" name="ceo.jpeg" descr="ceo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858" t="2173" r="12858" b="23534"/>
            <a:stretch>
              <a:fillRect/>
            </a:stretch>
          </p:blipFill>
          <p:spPr>
            <a:xfrm>
              <a:off x="906843" y="200303"/>
              <a:ext cx="1269706" cy="126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20595" fill="norm" stroke="1" extrusionOk="0">
                  <a:moveTo>
                    <a:pt x="9839" y="0"/>
                  </a:moveTo>
                  <a:cubicBezTo>
                    <a:pt x="7320" y="0"/>
                    <a:pt x="4804" y="1008"/>
                    <a:pt x="2882" y="3019"/>
                  </a:cubicBezTo>
                  <a:cubicBezTo>
                    <a:pt x="-961" y="7041"/>
                    <a:pt x="-961" y="13556"/>
                    <a:pt x="2882" y="17578"/>
                  </a:cubicBezTo>
                  <a:cubicBezTo>
                    <a:pt x="6726" y="21600"/>
                    <a:pt x="12952" y="21600"/>
                    <a:pt x="16796" y="17578"/>
                  </a:cubicBezTo>
                  <a:cubicBezTo>
                    <a:pt x="20639" y="13556"/>
                    <a:pt x="20639" y="7041"/>
                    <a:pt x="16796" y="3019"/>
                  </a:cubicBezTo>
                  <a:cubicBezTo>
                    <a:pt x="14874" y="1008"/>
                    <a:pt x="12358" y="0"/>
                    <a:pt x="9839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29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1">
                <a:hueOff val="-243500"/>
                <a:satOff val="-10545"/>
                <a:lumOff val="9202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0" name="CEO(2019-Present)"/>
            <p:cNvSpPr txBox="1"/>
            <p:nvPr/>
          </p:nvSpPr>
          <p:spPr>
            <a:xfrm>
              <a:off x="69054" y="1891065"/>
              <a:ext cx="294528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CEO(2019-Present)</a:t>
              </a:r>
            </a:p>
          </p:txBody>
        </p:sp>
        <p:sp>
          <p:nvSpPr>
            <p:cNvPr id="131" name="Yancey Spruill"/>
            <p:cNvSpPr txBox="1"/>
            <p:nvPr/>
          </p:nvSpPr>
          <p:spPr>
            <a:xfrm>
              <a:off x="317959" y="1421421"/>
              <a:ext cx="2447473" cy="542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Yancey Spruill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1084397" y="4947240"/>
            <a:ext cx="3083393" cy="2348266"/>
            <a:chOff x="0" y="0"/>
            <a:chExt cx="3083392" cy="2348265"/>
          </a:xfrm>
        </p:grpSpPr>
        <p:sp>
          <p:nvSpPr>
            <p:cNvPr id="133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34" name="cfo.jpeg" descr="cfo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35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36" name="CFO(2023-Present)"/>
            <p:cNvSpPr txBox="1"/>
            <p:nvPr/>
          </p:nvSpPr>
          <p:spPr>
            <a:xfrm>
              <a:off x="53357" y="1891065"/>
              <a:ext cx="29766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CFO(2023-Present)</a:t>
              </a:r>
            </a:p>
          </p:txBody>
        </p:sp>
        <p:sp>
          <p:nvSpPr>
            <p:cNvPr id="137" name="Matt Steinfort"/>
            <p:cNvSpPr txBox="1"/>
            <p:nvPr/>
          </p:nvSpPr>
          <p:spPr>
            <a:xfrm>
              <a:off x="374669" y="1421422"/>
              <a:ext cx="2334054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Matt Steinfort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16001209" y="8501759"/>
            <a:ext cx="4091355" cy="3389666"/>
            <a:chOff x="73138" y="0"/>
            <a:chExt cx="4091353" cy="3389665"/>
          </a:xfrm>
        </p:grpSpPr>
        <p:sp>
          <p:nvSpPr>
            <p:cNvPr id="139" name="Oval"/>
            <p:cNvSpPr/>
            <p:nvPr/>
          </p:nvSpPr>
          <p:spPr>
            <a:xfrm>
              <a:off x="1264696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C9270F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40" name="ee.jpeg" descr="ee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486153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41" name="Rounded Rectangle"/>
            <p:cNvSpPr/>
            <p:nvPr/>
          </p:nvSpPr>
          <p:spPr>
            <a:xfrm>
              <a:off x="73138" y="1432224"/>
              <a:ext cx="4091355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2" name="VP&amp; GM of Architecture(2022-Present)"/>
            <p:cNvSpPr/>
            <p:nvPr/>
          </p:nvSpPr>
          <p:spPr>
            <a:xfrm>
              <a:off x="2121153" y="211966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VP&amp; GM of Architecture(2022-Present)</a:t>
              </a:r>
            </a:p>
          </p:txBody>
        </p:sp>
        <p:sp>
          <p:nvSpPr>
            <p:cNvPr id="143" name="Al Sene"/>
            <p:cNvSpPr/>
            <p:nvPr/>
          </p:nvSpPr>
          <p:spPr>
            <a:xfrm>
              <a:off x="2121153" y="16924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Al Sene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7608754" y="8411917"/>
            <a:ext cx="4114496" cy="2508257"/>
            <a:chOff x="0" y="0"/>
            <a:chExt cx="4114495" cy="2508256"/>
          </a:xfrm>
        </p:grpSpPr>
        <p:sp>
          <p:nvSpPr>
            <p:cNvPr id="145" name="Oval"/>
            <p:cNvSpPr/>
            <p:nvPr/>
          </p:nvSpPr>
          <p:spPr>
            <a:xfrm>
              <a:off x="1105411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C61E09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46" name="sce.jpeg" descr="sce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326868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47" name="Rounded Rectangle"/>
            <p:cNvSpPr/>
            <p:nvPr/>
          </p:nvSpPr>
          <p:spPr>
            <a:xfrm>
              <a:off x="69936" y="1432224"/>
              <a:ext cx="3974374" cy="1030900"/>
            </a:xfrm>
            <a:prstGeom prst="roundRect">
              <a:avLst>
                <a:gd name="adj" fmla="val 16815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8" name="Senior VP Corporate Communications(2023-Present)"/>
            <p:cNvSpPr txBox="1"/>
            <p:nvPr/>
          </p:nvSpPr>
          <p:spPr>
            <a:xfrm>
              <a:off x="0" y="1873256"/>
              <a:ext cx="4114496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Senior VP Corporate Communications(2023-Present)</a:t>
              </a:r>
            </a:p>
          </p:txBody>
        </p:sp>
        <p:sp>
          <p:nvSpPr>
            <p:cNvPr id="149" name="Nancy Coleman"/>
            <p:cNvSpPr txBox="1"/>
            <p:nvPr/>
          </p:nvSpPr>
          <p:spPr>
            <a:xfrm>
              <a:off x="631056" y="1421421"/>
              <a:ext cx="2661625" cy="542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Nancy Coleman</a:t>
              </a: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11855726" y="8495939"/>
            <a:ext cx="3956817" cy="2340213"/>
            <a:chOff x="-425788" y="0"/>
            <a:chExt cx="3956815" cy="2340212"/>
          </a:xfrm>
        </p:grpSpPr>
        <p:sp>
          <p:nvSpPr>
            <p:cNvPr id="151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CB1807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52" name="gc.jpeg" descr="gc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53" name="Rounded Rectangle"/>
            <p:cNvSpPr/>
            <p:nvPr/>
          </p:nvSpPr>
          <p:spPr>
            <a:xfrm>
              <a:off x="-423032" y="1432224"/>
              <a:ext cx="3954059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54" name="General Counsel(2017-Present)"/>
            <p:cNvSpPr txBox="1"/>
            <p:nvPr/>
          </p:nvSpPr>
          <p:spPr>
            <a:xfrm>
              <a:off x="-425789" y="1946512"/>
              <a:ext cx="3934969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General Counsel(2017-Present)</a:t>
              </a:r>
            </a:p>
          </p:txBody>
        </p:sp>
        <p:sp>
          <p:nvSpPr>
            <p:cNvPr id="155" name="Alan Shapiro"/>
            <p:cNvSpPr txBox="1"/>
            <p:nvPr/>
          </p:nvSpPr>
          <p:spPr>
            <a:xfrm>
              <a:off x="440318" y="1421422"/>
              <a:ext cx="2202756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Alan Shapiro</a:t>
              </a:r>
            </a:p>
          </p:txBody>
        </p:sp>
      </p:grpSp>
      <p:grpSp>
        <p:nvGrpSpPr>
          <p:cNvPr id="162" name="Group"/>
          <p:cNvGrpSpPr/>
          <p:nvPr/>
        </p:nvGrpSpPr>
        <p:grpSpPr>
          <a:xfrm>
            <a:off x="18864730" y="4947240"/>
            <a:ext cx="3083393" cy="2348266"/>
            <a:chOff x="0" y="0"/>
            <a:chExt cx="3083392" cy="2348265"/>
          </a:xfrm>
        </p:grpSpPr>
        <p:sp>
          <p:nvSpPr>
            <p:cNvPr id="157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58" name="cso.jpeg" descr="cso.jpe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59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0" name="CSO(2022-Present)"/>
            <p:cNvSpPr txBox="1"/>
            <p:nvPr/>
          </p:nvSpPr>
          <p:spPr>
            <a:xfrm>
              <a:off x="53357" y="1891065"/>
              <a:ext cx="29766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CSO(2022-Present)</a:t>
              </a:r>
            </a:p>
          </p:txBody>
        </p:sp>
        <p:sp>
          <p:nvSpPr>
            <p:cNvPr id="161" name="Megan Wood"/>
            <p:cNvSpPr txBox="1"/>
            <p:nvPr/>
          </p:nvSpPr>
          <p:spPr>
            <a:xfrm>
              <a:off x="426957" y="1421422"/>
              <a:ext cx="2229477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Megan Wood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5519325" y="4947240"/>
            <a:ext cx="3083394" cy="2348266"/>
            <a:chOff x="0" y="0"/>
            <a:chExt cx="3083392" cy="2348265"/>
          </a:xfrm>
        </p:grpSpPr>
        <p:sp>
          <p:nvSpPr>
            <p:cNvPr id="163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64" name="coo.jpeg" descr="coo.jpe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65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66" name="C0O(2020-Present)"/>
            <p:cNvSpPr txBox="1"/>
            <p:nvPr/>
          </p:nvSpPr>
          <p:spPr>
            <a:xfrm>
              <a:off x="50614" y="1891065"/>
              <a:ext cx="298216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C0O(2020-Present)</a:t>
              </a:r>
            </a:p>
          </p:txBody>
        </p:sp>
        <p:sp>
          <p:nvSpPr>
            <p:cNvPr id="167" name="Jeffrey S. Guy"/>
            <p:cNvSpPr txBox="1"/>
            <p:nvPr/>
          </p:nvSpPr>
          <p:spPr>
            <a:xfrm>
              <a:off x="345545" y="1421422"/>
              <a:ext cx="2392301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Jeffrey S. Guy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968214" y="4947240"/>
            <a:ext cx="3083393" cy="2348266"/>
            <a:chOff x="0" y="0"/>
            <a:chExt cx="3083392" cy="2348265"/>
          </a:xfrm>
        </p:grpSpPr>
        <p:sp>
          <p:nvSpPr>
            <p:cNvPr id="169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70" name="cpo.jpeg" descr="cpo.jpe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71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2" name="CPO(2020-Present)"/>
            <p:cNvSpPr txBox="1"/>
            <p:nvPr/>
          </p:nvSpPr>
          <p:spPr>
            <a:xfrm>
              <a:off x="50614" y="1891065"/>
              <a:ext cx="2982164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CPO(2020-Present)</a:t>
              </a:r>
            </a:p>
          </p:txBody>
        </p:sp>
        <p:sp>
          <p:nvSpPr>
            <p:cNvPr id="173" name="Matt Norman"/>
            <p:cNvSpPr txBox="1"/>
            <p:nvPr/>
          </p:nvSpPr>
          <p:spPr>
            <a:xfrm>
              <a:off x="418499" y="1421422"/>
              <a:ext cx="2246394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Matt Norman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14416471" y="4947240"/>
            <a:ext cx="3083394" cy="2348266"/>
            <a:chOff x="0" y="0"/>
            <a:chExt cx="3083392" cy="2348265"/>
          </a:xfrm>
        </p:grpSpPr>
        <p:sp>
          <p:nvSpPr>
            <p:cNvPr id="175" name="Oval"/>
            <p:cNvSpPr/>
            <p:nvPr/>
          </p:nvSpPr>
          <p:spPr>
            <a:xfrm>
              <a:off x="685238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chemeClr val="accent2">
                  <a:hueOff val="190638"/>
                  <a:satOff val="5719"/>
                  <a:lumOff val="-18104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76" name="cro.jpeg" descr="cro.jpe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906695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77" name="Rounded Rectangle"/>
            <p:cNvSpPr/>
            <p:nvPr/>
          </p:nvSpPr>
          <p:spPr>
            <a:xfrm>
              <a:off x="0" y="1432224"/>
              <a:ext cx="308339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8" name="CRO(2023-Present)"/>
            <p:cNvSpPr txBox="1"/>
            <p:nvPr/>
          </p:nvSpPr>
          <p:spPr>
            <a:xfrm>
              <a:off x="34307" y="1891065"/>
              <a:ext cx="301477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CRO(2023-Present)</a:t>
              </a:r>
            </a:p>
          </p:txBody>
        </p:sp>
        <p:sp>
          <p:nvSpPr>
            <p:cNvPr id="179" name="Aaqib Gadit"/>
            <p:cNvSpPr txBox="1"/>
            <p:nvPr/>
          </p:nvSpPr>
          <p:spPr>
            <a:xfrm>
              <a:off x="516924" y="1421422"/>
              <a:ext cx="2049544" cy="54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Aaqib Gadit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2916622" y="8501759"/>
            <a:ext cx="3864016" cy="2962461"/>
            <a:chOff x="0" y="0"/>
            <a:chExt cx="3864014" cy="2962459"/>
          </a:xfrm>
        </p:grpSpPr>
        <p:sp>
          <p:nvSpPr>
            <p:cNvPr id="181" name="Oval"/>
            <p:cNvSpPr/>
            <p:nvPr/>
          </p:nvSpPr>
          <p:spPr>
            <a:xfrm>
              <a:off x="939551" y="0"/>
              <a:ext cx="1712915" cy="1670608"/>
            </a:xfrm>
            <a:prstGeom prst="ellipse">
              <a:avLst/>
            </a:prstGeom>
            <a:noFill/>
            <a:ln w="127000" cap="flat">
              <a:solidFill>
                <a:srgbClr val="D31B0A"/>
              </a:solidFill>
              <a:prstDash val="solid"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182" name="vp.jpeg" descr="vp.jpe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0" t="0" r="0" b="0"/>
            <a:stretch>
              <a:fillRect/>
            </a:stretch>
          </p:blipFill>
          <p:spPr>
            <a:xfrm>
              <a:off x="1161008" y="200304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5" y="1057"/>
                    <a:pt x="3166" y="3166"/>
                  </a:cubicBezTo>
                  <a:cubicBezTo>
                    <a:pt x="1057" y="5275"/>
                    <a:pt x="0" y="8036"/>
                    <a:pt x="0" y="10800"/>
                  </a:cubicBezTo>
                  <a:cubicBezTo>
                    <a:pt x="0" y="13564"/>
                    <a:pt x="1057" y="16325"/>
                    <a:pt x="3166" y="18434"/>
                  </a:cubicBezTo>
                  <a:cubicBezTo>
                    <a:pt x="5275" y="20543"/>
                    <a:pt x="8036" y="21600"/>
                    <a:pt x="10800" y="21600"/>
                  </a:cubicBezTo>
                  <a:cubicBezTo>
                    <a:pt x="13564" y="21600"/>
                    <a:pt x="16325" y="20543"/>
                    <a:pt x="18434" y="18434"/>
                  </a:cubicBezTo>
                  <a:cubicBezTo>
                    <a:pt x="20543" y="16325"/>
                    <a:pt x="21600" y="13564"/>
                    <a:pt x="21600" y="10800"/>
                  </a:cubicBezTo>
                  <a:cubicBezTo>
                    <a:pt x="21600" y="8036"/>
                    <a:pt x="20543" y="5275"/>
                    <a:pt x="18434" y="3166"/>
                  </a:cubicBezTo>
                  <a:cubicBezTo>
                    <a:pt x="16325" y="1057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</p:pic>
        <p:sp>
          <p:nvSpPr>
            <p:cNvPr id="183" name="Rounded Rectangle"/>
            <p:cNvSpPr/>
            <p:nvPr/>
          </p:nvSpPr>
          <p:spPr>
            <a:xfrm>
              <a:off x="53282" y="1432224"/>
              <a:ext cx="3810733" cy="896349"/>
            </a:xfrm>
            <a:prstGeom prst="roundRect">
              <a:avLst>
                <a:gd name="adj" fmla="val 19340"/>
              </a:avLst>
            </a:prstGeom>
            <a:solidFill>
              <a:schemeClr val="accent2">
                <a:hueOff val="-140711"/>
                <a:satOff val="8692"/>
                <a:lumOff val="18793"/>
              </a:scheme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2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>
                  <a:solidFill>
                    <a:srgbClr val="FFFFFF"/>
                  </a:solidFill>
                  <a:effectLst>
                    <a:outerShdw sx="100000" sy="100000" kx="0" ky="0" algn="b" rotWithShape="0" blurRad="762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4" name="VP, Infrastructure(2020-Present)"/>
            <p:cNvSpPr/>
            <p:nvPr/>
          </p:nvSpPr>
          <p:spPr>
            <a:xfrm>
              <a:off x="0" y="2119665"/>
              <a:ext cx="382061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solidFill>
                    <a:schemeClr val="accent5">
                      <a:lumOff val="-8774"/>
                    </a:schemeClr>
                  </a:solidFill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pPr/>
              <a:r>
                <a:t>VP, Infrastructure(2020-Present)</a:t>
              </a:r>
            </a:p>
          </p:txBody>
        </p:sp>
        <p:sp>
          <p:nvSpPr>
            <p:cNvPr id="185" name="Chris Higgins"/>
            <p:cNvSpPr/>
            <p:nvPr/>
          </p:nvSpPr>
          <p:spPr>
            <a:xfrm>
              <a:off x="1796008" y="16924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Chris Higgins</a:t>
              </a:r>
            </a:p>
          </p:txBody>
        </p:sp>
      </p:grpSp>
      <p:sp>
        <p:nvSpPr>
          <p:cNvPr id="205" name="Connection Line"/>
          <p:cNvSpPr/>
          <p:nvPr/>
        </p:nvSpPr>
        <p:spPr>
          <a:xfrm>
            <a:off x="1545535" y="2916517"/>
            <a:ext cx="9095317" cy="2426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24" h="21165" fill="norm" stroke="1" extrusionOk="0">
                <a:moveTo>
                  <a:pt x="19524" y="20"/>
                </a:moveTo>
                <a:cubicBezTo>
                  <a:pt x="4233" y="-435"/>
                  <a:pt x="-2076" y="6613"/>
                  <a:pt x="597" y="21165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6" name="Connection Line"/>
          <p:cNvSpPr/>
          <p:nvPr/>
        </p:nvSpPr>
        <p:spPr>
          <a:xfrm>
            <a:off x="7422941" y="2993879"/>
            <a:ext cx="3252168" cy="1962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666" y="9474"/>
                  <a:pt x="10866" y="2274"/>
                  <a:pt x="21600" y="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7" name="Connection Line"/>
          <p:cNvSpPr/>
          <p:nvPr/>
        </p:nvSpPr>
        <p:spPr>
          <a:xfrm>
            <a:off x="11501084" y="4103147"/>
            <a:ext cx="3415" cy="780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8" name="Connection Line"/>
          <p:cNvSpPr/>
          <p:nvPr/>
        </p:nvSpPr>
        <p:spPr>
          <a:xfrm>
            <a:off x="12305702" y="3015337"/>
            <a:ext cx="3408911" cy="190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445" y="2913"/>
                  <a:pt x="18645" y="10113"/>
                  <a:pt x="21600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9" name="Connection Line"/>
          <p:cNvSpPr/>
          <p:nvPr/>
        </p:nvSpPr>
        <p:spPr>
          <a:xfrm>
            <a:off x="12353283" y="2907012"/>
            <a:ext cx="9141732" cy="2431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96" h="20869" fill="norm" stroke="1" extrusionOk="0">
                <a:moveTo>
                  <a:pt x="0" y="61"/>
                </a:moveTo>
                <a:cubicBezTo>
                  <a:pt x="15307" y="-731"/>
                  <a:pt x="21600" y="6205"/>
                  <a:pt x="18880" y="20869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0" name="Connection Line"/>
          <p:cNvSpPr/>
          <p:nvPr/>
        </p:nvSpPr>
        <p:spPr>
          <a:xfrm>
            <a:off x="4882392" y="2948166"/>
            <a:ext cx="5770831" cy="5505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261" y="816"/>
                  <a:pt x="1061" y="8016"/>
                  <a:pt x="0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1" name="Connection Line"/>
          <p:cNvSpPr/>
          <p:nvPr/>
        </p:nvSpPr>
        <p:spPr>
          <a:xfrm>
            <a:off x="12330538" y="2966660"/>
            <a:ext cx="5715558" cy="5471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823" y="8319"/>
                  <a:pt x="13623" y="1119"/>
                  <a:pt x="0" y="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4" name="Finance"/>
          <p:cNvSpPr txBox="1"/>
          <p:nvPr/>
        </p:nvSpPr>
        <p:spPr>
          <a:xfrm>
            <a:off x="1038649" y="3914875"/>
            <a:ext cx="1666269" cy="67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Finance</a:t>
            </a:r>
          </a:p>
        </p:txBody>
      </p:sp>
      <p:sp>
        <p:nvSpPr>
          <p:cNvPr id="195" name="Operations"/>
          <p:cNvSpPr txBox="1"/>
          <p:nvPr/>
        </p:nvSpPr>
        <p:spPr>
          <a:xfrm>
            <a:off x="6662567" y="4270327"/>
            <a:ext cx="2378647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Operations</a:t>
            </a:r>
          </a:p>
        </p:txBody>
      </p:sp>
      <p:sp>
        <p:nvSpPr>
          <p:cNvPr id="196" name="HR"/>
          <p:cNvSpPr txBox="1"/>
          <p:nvPr/>
        </p:nvSpPr>
        <p:spPr>
          <a:xfrm>
            <a:off x="11498138" y="4270327"/>
            <a:ext cx="699989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HR</a:t>
            </a:r>
          </a:p>
        </p:txBody>
      </p:sp>
      <p:sp>
        <p:nvSpPr>
          <p:cNvPr id="197" name="Revenue"/>
          <p:cNvSpPr txBox="1"/>
          <p:nvPr/>
        </p:nvSpPr>
        <p:spPr>
          <a:xfrm>
            <a:off x="14472163" y="4270327"/>
            <a:ext cx="1860979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Revenue</a:t>
            </a:r>
          </a:p>
        </p:txBody>
      </p:sp>
      <p:sp>
        <p:nvSpPr>
          <p:cNvPr id="198" name="Strategy"/>
          <p:cNvSpPr txBox="1"/>
          <p:nvPr/>
        </p:nvSpPr>
        <p:spPr>
          <a:xfrm>
            <a:off x="20452465" y="3914875"/>
            <a:ext cx="1938343" cy="679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Strategy</a:t>
            </a:r>
          </a:p>
        </p:txBody>
      </p:sp>
      <p:sp>
        <p:nvSpPr>
          <p:cNvPr id="199" name="Legal"/>
          <p:cNvSpPr txBox="1"/>
          <p:nvPr/>
        </p:nvSpPr>
        <p:spPr>
          <a:xfrm>
            <a:off x="12790831" y="7777453"/>
            <a:ext cx="1242580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Legal</a:t>
            </a:r>
          </a:p>
        </p:txBody>
      </p:sp>
      <p:sp>
        <p:nvSpPr>
          <p:cNvPr id="200" name="Communications"/>
          <p:cNvSpPr txBox="1"/>
          <p:nvPr/>
        </p:nvSpPr>
        <p:spPr>
          <a:xfrm>
            <a:off x="7964721" y="7777453"/>
            <a:ext cx="3402563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Communications</a:t>
            </a:r>
          </a:p>
        </p:txBody>
      </p:sp>
      <p:sp>
        <p:nvSpPr>
          <p:cNvPr id="201" name="Architecture &amp; Engineering"/>
          <p:cNvSpPr txBox="1"/>
          <p:nvPr/>
        </p:nvSpPr>
        <p:spPr>
          <a:xfrm>
            <a:off x="15281187" y="7777453"/>
            <a:ext cx="5930158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Architecture &amp; Engineering</a:t>
            </a:r>
          </a:p>
        </p:txBody>
      </p:sp>
      <p:sp>
        <p:nvSpPr>
          <p:cNvPr id="212" name="Connection Line"/>
          <p:cNvSpPr/>
          <p:nvPr/>
        </p:nvSpPr>
        <p:spPr>
          <a:xfrm>
            <a:off x="9472972" y="3003300"/>
            <a:ext cx="1207085" cy="5345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66" h="21600" fill="norm" stroke="1" extrusionOk="0">
                <a:moveTo>
                  <a:pt x="18966" y="0"/>
                </a:moveTo>
                <a:cubicBezTo>
                  <a:pt x="3335" y="1725"/>
                  <a:pt x="-2634" y="8925"/>
                  <a:pt x="1058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3" name="Connection Line"/>
          <p:cNvSpPr/>
          <p:nvPr/>
        </p:nvSpPr>
        <p:spPr>
          <a:xfrm>
            <a:off x="12336467" y="2953905"/>
            <a:ext cx="1701989" cy="5489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27" h="21600" fill="norm" stroke="1" extrusionOk="0">
                <a:moveTo>
                  <a:pt x="0" y="0"/>
                </a:moveTo>
                <a:cubicBezTo>
                  <a:pt x="15464" y="1270"/>
                  <a:pt x="21600" y="8470"/>
                  <a:pt x="18407" y="21600"/>
                </a:cubicBezTo>
              </a:path>
            </a:pathLst>
          </a:custGeom>
          <a:ln w="38100">
            <a:solidFill>
              <a:srgbClr val="3E231A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4" name="Infrastructure"/>
          <p:cNvSpPr txBox="1"/>
          <p:nvPr/>
        </p:nvSpPr>
        <p:spPr>
          <a:xfrm>
            <a:off x="3354090" y="7777453"/>
            <a:ext cx="3187083" cy="679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>
                <a:solidFill>
                  <a:srgbClr val="6C12AE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Infrastructure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ent Changes in company:"/>
          <p:cNvSpPr txBox="1"/>
          <p:nvPr/>
        </p:nvSpPr>
        <p:spPr>
          <a:xfrm>
            <a:off x="934641" y="1120609"/>
            <a:ext cx="7538344" cy="81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Recent Changes in company: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2505334" y="3483231"/>
            <a:ext cx="18461461" cy="7852118"/>
            <a:chOff x="0" y="0"/>
            <a:chExt cx="18461461" cy="7852117"/>
          </a:xfrm>
        </p:grpSpPr>
        <p:grpSp>
          <p:nvGrpSpPr>
            <p:cNvPr id="241" name="Group"/>
            <p:cNvGrpSpPr/>
            <p:nvPr/>
          </p:nvGrpSpPr>
          <p:grpSpPr>
            <a:xfrm>
              <a:off x="-1" y="-1"/>
              <a:ext cx="14741013" cy="7852119"/>
              <a:chOff x="0" y="0"/>
              <a:chExt cx="14741011" cy="7852117"/>
            </a:xfrm>
          </p:grpSpPr>
          <p:sp>
            <p:nvSpPr>
              <p:cNvPr id="216" name="Line"/>
              <p:cNvSpPr/>
              <p:nvPr/>
            </p:nvSpPr>
            <p:spPr>
              <a:xfrm>
                <a:off x="0" y="4546667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7" name="Line"/>
              <p:cNvSpPr/>
              <p:nvPr/>
            </p:nvSpPr>
            <p:spPr>
              <a:xfrm>
                <a:off x="3068530" y="4565754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8" name="Circle"/>
              <p:cNvSpPr/>
              <p:nvPr/>
            </p:nvSpPr>
            <p:spPr>
              <a:xfrm flipH="1" rot="10800000">
                <a:off x="2907294" y="4384386"/>
                <a:ext cx="348620" cy="348620"/>
              </a:xfrm>
              <a:prstGeom prst="ellipse">
                <a:avLst/>
              </a:prstGeom>
              <a:solidFill>
                <a:srgbClr val="1A3A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9" name="Circle"/>
              <p:cNvSpPr/>
              <p:nvPr/>
            </p:nvSpPr>
            <p:spPr>
              <a:xfrm flipH="1" rot="10800000">
                <a:off x="2732984" y="4210076"/>
                <a:ext cx="697240" cy="697240"/>
              </a:xfrm>
              <a:prstGeom prst="ellipse">
                <a:avLst/>
              </a:prstGeom>
              <a:noFill/>
              <a:ln w="38100" cap="flat">
                <a:solidFill>
                  <a:srgbClr val="01A2E3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0" name="Line"/>
              <p:cNvSpPr/>
              <p:nvPr/>
            </p:nvSpPr>
            <p:spPr>
              <a:xfrm flipH="1">
                <a:off x="3100654" y="2796529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0CB0D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1" name="Circle"/>
              <p:cNvSpPr/>
              <p:nvPr/>
            </p:nvSpPr>
            <p:spPr>
              <a:xfrm flipH="1" rot="10800000">
                <a:off x="3013499" y="2769167"/>
                <a:ext cx="174310" cy="174311"/>
              </a:xfrm>
              <a:prstGeom prst="ellipse">
                <a:avLst/>
              </a:prstGeom>
              <a:solidFill>
                <a:srgbClr val="18B5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2" name="Jan 2023: Matt Steinfort appointed as the CFO of the company.…"/>
              <p:cNvSpPr txBox="1"/>
              <p:nvPr/>
            </p:nvSpPr>
            <p:spPr>
              <a:xfrm>
                <a:off x="942270" y="0"/>
                <a:ext cx="4316769" cy="33546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300">
                    <a:solidFill>
                      <a:srgbClr val="1AABD8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pPr>
                <a:r>
                  <a:t>Jan 2023: Matt Steinfort appointed as the CFO of the company.</a:t>
                </a:r>
              </a:p>
              <a:p>
                <a:pPr>
                  <a:defRPr sz="2300">
                    <a:solidFill>
                      <a:srgbClr val="1AABD8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pPr>
                <a:r>
                  <a:t>Jan 2023: Aaqib Gadit appointed as the CRO of the company.</a:t>
                </a:r>
              </a:p>
            </p:txBody>
          </p:sp>
          <p:sp>
            <p:nvSpPr>
              <p:cNvPr id="223" name="Line"/>
              <p:cNvSpPr/>
              <p:nvPr/>
            </p:nvSpPr>
            <p:spPr>
              <a:xfrm>
                <a:off x="6177975" y="4546667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4" name="Circle"/>
              <p:cNvSpPr/>
              <p:nvPr/>
            </p:nvSpPr>
            <p:spPr>
              <a:xfrm>
                <a:off x="6016738" y="4372358"/>
                <a:ext cx="348620" cy="348620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>
                <a:off x="5842428" y="4198048"/>
                <a:ext cx="697240" cy="697239"/>
              </a:xfrm>
              <a:prstGeom prst="ellipse">
                <a:avLst/>
              </a:prstGeom>
              <a:noFill/>
              <a:ln w="38100" cap="flat">
                <a:solidFill>
                  <a:srgbClr val="FF3C2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6" name="Line"/>
              <p:cNvSpPr/>
              <p:nvPr/>
            </p:nvSpPr>
            <p:spPr>
              <a:xfrm flipV="1">
                <a:off x="6210097" y="4895584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FF4925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7" name="Circle"/>
              <p:cNvSpPr/>
              <p:nvPr/>
            </p:nvSpPr>
            <p:spPr>
              <a:xfrm>
                <a:off x="6116179" y="6161886"/>
                <a:ext cx="174311" cy="174310"/>
              </a:xfrm>
              <a:prstGeom prst="ellipse">
                <a:avLst/>
              </a:prstGeom>
              <a:solidFill>
                <a:srgbClr val="FB432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28" name="Feb 2023: Premium Intel CPUs are now available for CPU-Optimized Droplets your own text here"/>
              <p:cNvSpPr txBox="1"/>
              <p:nvPr/>
            </p:nvSpPr>
            <p:spPr>
              <a:xfrm>
                <a:off x="3543293" y="6328167"/>
                <a:ext cx="5333610" cy="152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300">
                    <a:solidFill>
                      <a:srgbClr val="DA2409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Feb 2023: Premium Intel CPUs are now available for CPU-Optimized Droplets your own text here</a:t>
                </a:r>
              </a:p>
            </p:txBody>
          </p:sp>
          <p:sp>
            <p:nvSpPr>
              <p:cNvPr id="229" name="Line"/>
              <p:cNvSpPr/>
              <p:nvPr/>
            </p:nvSpPr>
            <p:spPr>
              <a:xfrm>
                <a:off x="9246506" y="4558696"/>
                <a:ext cx="3113871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0" name="Circle"/>
              <p:cNvSpPr/>
              <p:nvPr/>
            </p:nvSpPr>
            <p:spPr>
              <a:xfrm flipH="1" rot="10800000">
                <a:off x="9085269" y="4384386"/>
                <a:ext cx="348620" cy="348621"/>
              </a:xfrm>
              <a:prstGeom prst="ellipse">
                <a:avLst/>
              </a:prstGeom>
              <a:solidFill>
                <a:srgbClr val="BB6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 flipH="1" rot="10800000">
                <a:off x="8910960" y="4210077"/>
                <a:ext cx="697239" cy="697239"/>
              </a:xfrm>
              <a:prstGeom prst="ellipse">
                <a:avLst/>
              </a:prstGeom>
              <a:noFill/>
              <a:ln w="381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2" name="Line"/>
              <p:cNvSpPr/>
              <p:nvPr/>
            </p:nvSpPr>
            <p:spPr>
              <a:xfrm>
                <a:off x="9265556" y="2762701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FF93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3" name="Circle"/>
              <p:cNvSpPr/>
              <p:nvPr/>
            </p:nvSpPr>
            <p:spPr>
              <a:xfrm flipH="1" rot="10800000">
                <a:off x="9185124" y="2589390"/>
                <a:ext cx="174311" cy="174311"/>
              </a:xfrm>
              <a:prstGeom prst="ellipse">
                <a:avLst/>
              </a:prstGeom>
              <a:solidFill>
                <a:srgbClr val="FF93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4" name="April 2023: Nancy Coleman appointed as senior VP of the the corporate operations…"/>
              <p:cNvSpPr txBox="1"/>
              <p:nvPr/>
            </p:nvSpPr>
            <p:spPr>
              <a:xfrm>
                <a:off x="6625646" y="1485711"/>
                <a:ext cx="5279820" cy="871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300">
                    <a:solidFill>
                      <a:srgbClr val="D99216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pPr>
                <a:r>
                  <a:t>April 2023: Nancy Coleman appointed as senior VP of the the corporate operations</a:t>
                </a:r>
              </a:p>
              <a:p>
                <a:pPr>
                  <a:defRPr sz="4000">
                    <a:solidFill>
                      <a:srgbClr val="D99216"/>
                    </a:solidFill>
                    <a:latin typeface="Baskerville"/>
                    <a:ea typeface="Baskerville"/>
                    <a:cs typeface="Baskerville"/>
                    <a:sym typeface="Baskerville"/>
                  </a:defRPr>
                </a:pPr>
                <a:r>
                  <a:t>your own text here</a:t>
                </a:r>
              </a:p>
            </p:txBody>
          </p:sp>
          <p:sp>
            <p:nvSpPr>
              <p:cNvPr id="235" name="Line"/>
              <p:cNvSpPr/>
              <p:nvPr/>
            </p:nvSpPr>
            <p:spPr>
              <a:xfrm>
                <a:off x="12355949" y="4546667"/>
                <a:ext cx="2385063" cy="1"/>
              </a:xfrm>
              <a:prstGeom prst="line">
                <a:avLst/>
              </a:prstGeom>
              <a:noFill/>
              <a:ln w="381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6" name="Circle"/>
              <p:cNvSpPr/>
              <p:nvPr/>
            </p:nvSpPr>
            <p:spPr>
              <a:xfrm>
                <a:off x="12194714" y="4372358"/>
                <a:ext cx="348620" cy="348620"/>
              </a:xfrm>
              <a:prstGeom prst="ellipse">
                <a:avLst/>
              </a:prstGeom>
              <a:solidFill>
                <a:srgbClr val="07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>
                <a:off x="12020404" y="4198048"/>
                <a:ext cx="697239" cy="697239"/>
              </a:xfrm>
              <a:prstGeom prst="ellipse">
                <a:avLst/>
              </a:prstGeom>
              <a:noFill/>
              <a:ln w="38100" cap="flat">
                <a:solidFill>
                  <a:srgbClr val="4CDA0E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8" name="Line"/>
              <p:cNvSpPr/>
              <p:nvPr/>
            </p:nvSpPr>
            <p:spPr>
              <a:xfrm flipV="1">
                <a:off x="12381308" y="4895584"/>
                <a:ext cx="1" cy="1435050"/>
              </a:xfrm>
              <a:prstGeom prst="line">
                <a:avLst/>
              </a:prstGeom>
              <a:noFill/>
              <a:ln w="38100" cap="flat">
                <a:solidFill>
                  <a:srgbClr val="0CD90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39" name="Circle"/>
              <p:cNvSpPr/>
              <p:nvPr/>
            </p:nvSpPr>
            <p:spPr>
              <a:xfrm>
                <a:off x="12308034" y="6328167"/>
                <a:ext cx="121150" cy="121149"/>
              </a:xfrm>
              <a:prstGeom prst="ellipse">
                <a:avLst/>
              </a:prstGeom>
              <a:solidFill>
                <a:srgbClr val="09C8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0" name="May 2023: PostgreSQL is now available for database clusters"/>
              <p:cNvSpPr txBox="1"/>
              <p:nvPr/>
            </p:nvSpPr>
            <p:spPr>
              <a:xfrm>
                <a:off x="10191710" y="6604872"/>
                <a:ext cx="4476005" cy="871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300">
                    <a:solidFill>
                      <a:srgbClr val="07B710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May 2023: PostgreSQL is now available for database clusters</a:t>
                </a:r>
              </a:p>
            </p:txBody>
          </p:sp>
        </p:grpSp>
        <p:sp>
          <p:nvSpPr>
            <p:cNvPr id="242" name="Line"/>
            <p:cNvSpPr/>
            <p:nvPr/>
          </p:nvSpPr>
          <p:spPr>
            <a:xfrm>
              <a:off x="15100895" y="4535653"/>
              <a:ext cx="3360567" cy="1"/>
            </a:xfrm>
            <a:prstGeom prst="line">
              <a:avLst/>
            </a:prstGeom>
            <a:noFill/>
            <a:ln w="381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13158784" y="1484019"/>
              <a:ext cx="4225189" cy="3377074"/>
              <a:chOff x="0" y="0"/>
              <a:chExt cx="4225187" cy="3377072"/>
            </a:xfrm>
          </p:grpSpPr>
          <p:sp>
            <p:nvSpPr>
              <p:cNvPr id="243" name="Circle"/>
              <p:cNvSpPr/>
              <p:nvPr/>
            </p:nvSpPr>
            <p:spPr>
              <a:xfrm flipH="1" rot="10800000">
                <a:off x="1590299" y="2812714"/>
                <a:ext cx="376239" cy="376240"/>
              </a:xfrm>
              <a:prstGeom prst="ellipse">
                <a:avLst/>
              </a:prstGeom>
              <a:solidFill>
                <a:schemeClr val="accent5">
                  <a:lumOff val="-877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4" name="Circle"/>
              <p:cNvSpPr/>
              <p:nvPr/>
            </p:nvSpPr>
            <p:spPr>
              <a:xfrm flipH="1" rot="10800000">
                <a:off x="1402180" y="2624595"/>
                <a:ext cx="752478" cy="752478"/>
              </a:xfrm>
              <a:prstGeom prst="ellips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1778418" y="1102285"/>
                <a:ext cx="1" cy="1548741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6" name="Circle"/>
              <p:cNvSpPr/>
              <p:nvPr/>
            </p:nvSpPr>
            <p:spPr>
              <a:xfrm flipH="1" rot="10800000">
                <a:off x="1684918" y="929832"/>
                <a:ext cx="188120" cy="188120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7" name="July 2023: DigitalOcean acquired Paperspace for $111 million."/>
              <p:cNvSpPr txBox="1"/>
              <p:nvPr/>
            </p:nvSpPr>
            <p:spPr>
              <a:xfrm>
                <a:off x="0" y="0"/>
                <a:ext cx="4225188" cy="9405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300">
                    <a:solidFill>
                      <a:srgbClr val="E61B12"/>
                    </a:solidFill>
                    <a:latin typeface="Bodoni SvtyTwo ITC TT-Bold"/>
                    <a:ea typeface="Bodoni SvtyTwo ITC TT-Bold"/>
                    <a:cs typeface="Bodoni SvtyTwo ITC TT-Bold"/>
                    <a:sym typeface="Bodoni SvtyTwo ITC TT-Bold"/>
                  </a:defRPr>
                </a:lvl1pPr>
              </a:lstStyle>
              <a:p>
                <a:pPr/>
                <a:r>
                  <a:t>July 2023: DigitalOcean acquired Paperspace for $111 million.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Evolution of DigitalOcean:"/>
          <p:cNvSpPr txBox="1"/>
          <p:nvPr/>
        </p:nvSpPr>
        <p:spPr>
          <a:xfrm>
            <a:off x="1135720" y="1342386"/>
            <a:ext cx="87949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400">
                <a:solidFill>
                  <a:srgbClr val="D4184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Evolution of DigitalOcean:</a:t>
            </a:r>
          </a:p>
        </p:txBody>
      </p:sp>
      <p:sp>
        <p:nvSpPr>
          <p:cNvPr id="252" name="Arrow"/>
          <p:cNvSpPr/>
          <p:nvPr/>
        </p:nvSpPr>
        <p:spPr>
          <a:xfrm>
            <a:off x="5268345" y="5411340"/>
            <a:ext cx="2352860" cy="1437170"/>
          </a:xfrm>
          <a:prstGeom prst="rightArrow">
            <a:avLst>
              <a:gd name="adj1" fmla="val 35503"/>
              <a:gd name="adj2" fmla="val 55029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253" name="vps.png" descr="v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5079" y="3415919"/>
            <a:ext cx="3867340" cy="240300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54" name="VPS Hosting (2012-2015)"/>
          <p:cNvSpPr txBox="1"/>
          <p:nvPr/>
        </p:nvSpPr>
        <p:spPr>
          <a:xfrm>
            <a:off x="828645" y="6271655"/>
            <a:ext cx="4437913" cy="167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VPS Hosting (2012-2015)</a:t>
            </a:r>
          </a:p>
        </p:txBody>
      </p:sp>
      <p:pic>
        <p:nvPicPr>
          <p:cNvPr id="255" name="cloud_in.png" descr="cloud_i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64776" y="3276420"/>
            <a:ext cx="2682006" cy="268200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56" name="Cloud InfraStructure(2015-2018)"/>
          <p:cNvSpPr txBox="1"/>
          <p:nvPr/>
        </p:nvSpPr>
        <p:spPr>
          <a:xfrm>
            <a:off x="8293575" y="6298147"/>
            <a:ext cx="5024409" cy="24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Cloud InfraStructure(2015-2018)</a:t>
            </a:r>
          </a:p>
        </p:txBody>
      </p:sp>
      <p:sp>
        <p:nvSpPr>
          <p:cNvPr id="257" name="Arrow"/>
          <p:cNvSpPr/>
          <p:nvPr/>
        </p:nvSpPr>
        <p:spPr>
          <a:xfrm>
            <a:off x="13475952" y="5411340"/>
            <a:ext cx="2352859" cy="1437170"/>
          </a:xfrm>
          <a:prstGeom prst="rightArrow">
            <a:avLst>
              <a:gd name="adj1" fmla="val 35503"/>
              <a:gd name="adj2" fmla="val 55029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2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258" name="cloud-settings.png" descr="cloud-setting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157980" y="2966986"/>
            <a:ext cx="3300874" cy="3300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59" name="Developer &amp;…"/>
          <p:cNvSpPr txBox="1"/>
          <p:nvPr/>
        </p:nvSpPr>
        <p:spPr>
          <a:xfrm>
            <a:off x="16345000" y="6298147"/>
            <a:ext cx="5024410" cy="2470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Developer &amp; </a:t>
            </a:r>
          </a:p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SMB cloud</a:t>
            </a:r>
          </a:p>
          <a:p>
            <a:pPr>
              <a:defRPr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(2018-)</a:t>
            </a:r>
          </a:p>
        </p:txBody>
      </p:sp>
      <p:sp>
        <p:nvSpPr>
          <p:cNvPr id="260" name="&gt; Droplets"/>
          <p:cNvSpPr txBox="1"/>
          <p:nvPr/>
        </p:nvSpPr>
        <p:spPr>
          <a:xfrm>
            <a:off x="1202453" y="9504777"/>
            <a:ext cx="2452937" cy="5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1pPr>
          </a:lstStyle>
          <a:p>
            <a:pPr/>
            <a:r>
              <a:t>&gt; Droplets</a:t>
            </a:r>
          </a:p>
        </p:txBody>
      </p:sp>
      <p:sp>
        <p:nvSpPr>
          <p:cNvPr id="261" name="&gt;Volume…"/>
          <p:cNvSpPr txBox="1"/>
          <p:nvPr/>
        </p:nvSpPr>
        <p:spPr>
          <a:xfrm>
            <a:off x="8360244" y="9410934"/>
            <a:ext cx="3983845" cy="209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&gt;Volume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&gt;Load Balancers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&gt;Spaces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&gt;Cloud Firewalls</a:t>
            </a:r>
          </a:p>
        </p:txBody>
      </p:sp>
      <p:sp>
        <p:nvSpPr>
          <p:cNvPr id="262" name="&gt;Managed Databases…"/>
          <p:cNvSpPr txBox="1"/>
          <p:nvPr/>
        </p:nvSpPr>
        <p:spPr>
          <a:xfrm>
            <a:off x="16297408" y="9410934"/>
            <a:ext cx="5022020" cy="2097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&gt;Managed Databases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&gt;Marketplace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&gt;Manage Kubernetes</a:t>
            </a:r>
          </a:p>
          <a:p>
            <a:pPr algn="l">
              <a:defRPr sz="3400">
                <a:solidFill>
                  <a:srgbClr val="3D51E2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&gt;App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hankyou"/>
          <p:cNvSpPr txBox="1"/>
          <p:nvPr/>
        </p:nvSpPr>
        <p:spPr>
          <a:xfrm>
            <a:off x="7267054" y="4972975"/>
            <a:ext cx="9849892" cy="339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800"/>
            </a:lvl1pPr>
          </a:lstStyle>
          <a:p>
            <a:pPr/>
            <a:r>
              <a:t>Thankyou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