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yramids of Giza silhouetted against an orange sunset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pyramid in Giza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phinx in front of the pyramids of Giza with a clear blue sky in the background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umn Data Analysis Hackathon…"/>
          <p:cNvSpPr txBox="1"/>
          <p:nvPr>
            <p:ph type="ctrTitle"/>
          </p:nvPr>
        </p:nvSpPr>
        <p:spPr>
          <a:xfrm>
            <a:off x="2381250" y="1487121"/>
            <a:ext cx="19621500" cy="4876801"/>
          </a:xfrm>
          <a:prstGeom prst="rect">
            <a:avLst/>
          </a:prstGeom>
        </p:spPr>
        <p:txBody>
          <a:bodyPr/>
          <a:lstStyle/>
          <a:p>
            <a:pPr>
              <a:defRPr sz="10200"/>
            </a:pPr>
            <a:r>
              <a:t>Autumn Data Analysis Hackathon</a:t>
            </a:r>
          </a:p>
          <a:p>
            <a:pPr>
              <a:defRPr sz="10200"/>
            </a:pPr>
            <a:r>
              <a:t>(2023)</a:t>
            </a:r>
          </a:p>
        </p:txBody>
      </p:sp>
      <p:sp>
        <p:nvSpPr>
          <p:cNvPr id="120" name="TechJapan Inc."/>
          <p:cNvSpPr txBox="1"/>
          <p:nvPr>
            <p:ph type="subTitle" sz="quarter" idx="1"/>
          </p:nvPr>
        </p:nvSpPr>
        <p:spPr>
          <a:xfrm>
            <a:off x="2381250" y="6635583"/>
            <a:ext cx="19621500" cy="2057401"/>
          </a:xfrm>
          <a:prstGeom prst="rect">
            <a:avLst/>
          </a:prstGeom>
        </p:spPr>
        <p:txBody>
          <a:bodyPr/>
          <a:lstStyle/>
          <a:p>
            <a:pPr/>
            <a:r>
              <a:t>TechJapan Inc.</a:t>
            </a:r>
          </a:p>
        </p:txBody>
      </p:sp>
      <p:sp>
        <p:nvSpPr>
          <p:cNvPr id="121" name="-Lucky"/>
          <p:cNvSpPr txBox="1"/>
          <p:nvPr/>
        </p:nvSpPr>
        <p:spPr>
          <a:xfrm>
            <a:off x="19922493" y="10161314"/>
            <a:ext cx="264336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</a:defRPr>
            </a:lvl1pPr>
          </a:lstStyle>
          <a:p>
            <a:pPr/>
            <a:r>
              <a:t>-Lucky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lem Statement :…"/>
          <p:cNvSpPr txBox="1"/>
          <p:nvPr/>
        </p:nvSpPr>
        <p:spPr>
          <a:xfrm>
            <a:off x="781363" y="1003133"/>
            <a:ext cx="26516875" cy="1062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5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Problem Statement :</a:t>
            </a: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b="1" sz="2200">
                <a:solidFill>
                  <a:srgbClr val="990D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Imagine you are Mr. Shah, and this assignment has been passed over to you by the boss. You need to find a better and more effective way of mapping these insights.</a:t>
            </a:r>
          </a:p>
          <a:p>
            <a:pPr algn="l">
              <a:defRPr b="1" sz="2200">
                <a:solidFill>
                  <a:srgbClr val="990D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b="1" sz="2200">
                <a:solidFill>
                  <a:srgbClr val="990D0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following is a list of parameters you can use: </a:t>
            </a:r>
          </a:p>
          <a:p>
            <a:pPr algn="l"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Mapping down the IT industry trends over the last few years for Company X.</a:t>
            </a: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Understanding which positions will be in demand in the future so that the talent procurement for those positions can be done beforehand.</a:t>
            </a: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Creating a generalised organisational structure chart for company X to understand the recent changes company X has undergone.</a:t>
            </a: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304800" indent="-304800" algn="l">
              <a:buSzPct val="125000"/>
              <a:buChar char="•"/>
              <a:defRPr b="1" sz="22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 writeup mentioning the process, data collection methods, insights and key findings.</a:t>
            </a:r>
          </a:p>
          <a:p>
            <a:pPr algn="l">
              <a:defRPr sz="2300">
                <a:solidFill>
                  <a:srgbClr val="C44747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rgbClr val="2DB6C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b="1" sz="46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Company X Characteristics :</a:t>
            </a:r>
          </a:p>
          <a:p>
            <a:pPr algn="l">
              <a:defRPr sz="2400">
                <a:solidFill>
                  <a:schemeClr val="accent5">
                    <a:lumOff val="-8774"/>
                  </a:schemeClr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algn="l">
              <a:defRPr b="1" sz="2300">
                <a:solidFill>
                  <a:srgbClr val="B31A08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Below are the characteristics or the parameters for choosing the Company X (the company can be chosen by the participants)</a:t>
            </a:r>
          </a:p>
          <a:p>
            <a:pPr algn="l">
              <a:defRPr b="1" sz="2300">
                <a:solidFill>
                  <a:srgbClr val="C04A4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292100" indent="-292100" algn="l">
              <a:buSzPct val="125000"/>
              <a:buChar char="•"/>
              <a:defRPr b="1" sz="2300">
                <a:solidFill>
                  <a:srgbClr val="C8454A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It needs to be a late series company, a post IPO company which has successfully grown over the past few years so that it can be taken as an example.</a:t>
            </a:r>
          </a:p>
          <a:p>
            <a:pPr algn="l">
              <a:defRPr b="1" sz="2300">
                <a:solidFill>
                  <a:srgbClr val="C8454A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292100" indent="-292100" algn="l">
              <a:buSzPct val="125000"/>
              <a:buChar char="•"/>
              <a:defRPr b="1" sz="2300">
                <a:solidFill>
                  <a:srgbClr val="C8454A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It should have an IT tech product and should be in a similar industry so that trends can be mapped down.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nderstanding the…"/>
          <p:cNvSpPr txBox="1"/>
          <p:nvPr/>
        </p:nvSpPr>
        <p:spPr>
          <a:xfrm>
            <a:off x="1123711" y="3073848"/>
            <a:ext cx="3358795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B05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Understanding the</a:t>
            </a:r>
          </a:p>
          <a:p>
            <a:pPr>
              <a:defRPr sz="2800">
                <a:solidFill>
                  <a:srgbClr val="C23B05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Problem statement</a:t>
            </a:r>
          </a:p>
        </p:txBody>
      </p:sp>
      <p:sp>
        <p:nvSpPr>
          <p:cNvPr id="126" name="ROADMAP"/>
          <p:cNvSpPr txBox="1"/>
          <p:nvPr/>
        </p:nvSpPr>
        <p:spPr>
          <a:xfrm>
            <a:off x="8788572" y="1380937"/>
            <a:ext cx="7148946" cy="119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600">
                <a:solidFill>
                  <a:srgbClr val="157525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</a:lstStyle>
          <a:p>
            <a:pPr/>
            <a:r>
              <a:t>ROADMAP</a:t>
            </a:r>
          </a:p>
        </p:txBody>
      </p:sp>
      <p:sp>
        <p:nvSpPr>
          <p:cNvPr id="127" name="Selecting Company…"/>
          <p:cNvSpPr txBox="1"/>
          <p:nvPr/>
        </p:nvSpPr>
        <p:spPr>
          <a:xfrm>
            <a:off x="9210390" y="3037018"/>
            <a:ext cx="3480055" cy="1021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B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Selecting Company </a:t>
            </a:r>
          </a:p>
          <a:p>
            <a:pPr>
              <a:defRPr sz="3200">
                <a:solidFill>
                  <a:srgbClr val="C23B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“X”</a:t>
            </a:r>
          </a:p>
        </p:txBody>
      </p:sp>
      <p:sp>
        <p:nvSpPr>
          <p:cNvPr id="128" name="Collecting…"/>
          <p:cNvSpPr txBox="1"/>
          <p:nvPr/>
        </p:nvSpPr>
        <p:spPr>
          <a:xfrm>
            <a:off x="18421349" y="3073848"/>
            <a:ext cx="3694837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7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Collecting</a:t>
            </a:r>
          </a:p>
          <a:p>
            <a:pPr>
              <a:defRPr sz="2800">
                <a:solidFill>
                  <a:srgbClr val="C237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 reports &amp; Resources</a:t>
            </a:r>
          </a:p>
        </p:txBody>
      </p:sp>
      <p:sp>
        <p:nvSpPr>
          <p:cNvPr id="129" name="Visualising data using…"/>
          <p:cNvSpPr txBox="1"/>
          <p:nvPr/>
        </p:nvSpPr>
        <p:spPr>
          <a:xfrm>
            <a:off x="1020423" y="5968679"/>
            <a:ext cx="4065373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28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Visualising data using </a:t>
            </a:r>
          </a:p>
          <a:p>
            <a:pPr>
              <a:defRPr sz="2800">
                <a:solidFill>
                  <a:srgbClr val="C228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Tableau</a:t>
            </a:r>
          </a:p>
        </p:txBody>
      </p:sp>
      <p:sp>
        <p:nvSpPr>
          <p:cNvPr id="130" name="AnalyZing Data using…"/>
          <p:cNvSpPr txBox="1"/>
          <p:nvPr/>
        </p:nvSpPr>
        <p:spPr>
          <a:xfrm>
            <a:off x="8561014" y="5968679"/>
            <a:ext cx="3813608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40C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AnalyZing Data using</a:t>
            </a:r>
          </a:p>
          <a:p>
            <a:pPr>
              <a:defRPr sz="2800">
                <a:solidFill>
                  <a:srgbClr val="C2340C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 Excel </a:t>
            </a:r>
          </a:p>
        </p:txBody>
      </p:sp>
      <p:sp>
        <p:nvSpPr>
          <p:cNvPr id="131" name="Understanding Digital ocean…"/>
          <p:cNvSpPr txBox="1"/>
          <p:nvPr/>
        </p:nvSpPr>
        <p:spPr>
          <a:xfrm>
            <a:off x="15577163" y="5968679"/>
            <a:ext cx="8116368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604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Understanding Digital ocean </a:t>
            </a:r>
          </a:p>
          <a:p>
            <a:pPr>
              <a:defRPr sz="2800">
                <a:solidFill>
                  <a:srgbClr val="C23604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Annual reports, Current reports &amp; workflow</a:t>
            </a:r>
          </a:p>
        </p:txBody>
      </p:sp>
      <p:sp>
        <p:nvSpPr>
          <p:cNvPr id="132" name="Submitting the project using…"/>
          <p:cNvSpPr txBox="1"/>
          <p:nvPr/>
        </p:nvSpPr>
        <p:spPr>
          <a:xfrm>
            <a:off x="16080271" y="9384722"/>
            <a:ext cx="5059630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0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Submitting the project using</a:t>
            </a:r>
          </a:p>
          <a:p>
            <a:pPr>
              <a:defRPr sz="2800">
                <a:solidFill>
                  <a:srgbClr val="C230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 GitHub   </a:t>
            </a:r>
          </a:p>
        </p:txBody>
      </p:sp>
      <p:sp>
        <p:nvSpPr>
          <p:cNvPr id="133" name="Writing document  to…"/>
          <p:cNvSpPr txBox="1"/>
          <p:nvPr/>
        </p:nvSpPr>
        <p:spPr>
          <a:xfrm>
            <a:off x="9262476" y="9384722"/>
            <a:ext cx="3879038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3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Writing document  to</a:t>
            </a:r>
          </a:p>
          <a:p>
            <a:pPr>
              <a:defRPr sz="2800">
                <a:solidFill>
                  <a:srgbClr val="C23303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 explain the process</a:t>
            </a:r>
          </a:p>
        </p:txBody>
      </p:sp>
      <p:sp>
        <p:nvSpPr>
          <p:cNvPr id="134" name="Explaining digital ocean using…"/>
          <p:cNvSpPr txBox="1"/>
          <p:nvPr/>
        </p:nvSpPr>
        <p:spPr>
          <a:xfrm>
            <a:off x="792173" y="9384722"/>
            <a:ext cx="5543247" cy="94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C234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Explaining digital ocean using </a:t>
            </a:r>
          </a:p>
          <a:p>
            <a:pPr>
              <a:defRPr sz="2800">
                <a:solidFill>
                  <a:srgbClr val="C23402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Keynote </a:t>
            </a:r>
          </a:p>
        </p:txBody>
      </p:sp>
      <p:sp>
        <p:nvSpPr>
          <p:cNvPr id="135" name="Arrow"/>
          <p:cNvSpPr/>
          <p:nvPr/>
        </p:nvSpPr>
        <p:spPr>
          <a:xfrm>
            <a:off x="6503547" y="3037018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6" name="Arrow"/>
          <p:cNvSpPr/>
          <p:nvPr/>
        </p:nvSpPr>
        <p:spPr>
          <a:xfrm>
            <a:off x="7163947" y="9347892"/>
            <a:ext cx="1270001" cy="1021079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7" name="Arrow"/>
          <p:cNvSpPr/>
          <p:nvPr/>
        </p:nvSpPr>
        <p:spPr>
          <a:xfrm rot="5400000">
            <a:off x="2168108" y="7812218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8" name="Arrow"/>
          <p:cNvSpPr/>
          <p:nvPr/>
        </p:nvSpPr>
        <p:spPr>
          <a:xfrm flipH="1">
            <a:off x="6188404" y="5931849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9" name="Arrow"/>
          <p:cNvSpPr/>
          <p:nvPr/>
        </p:nvSpPr>
        <p:spPr>
          <a:xfrm flipH="1">
            <a:off x="13183747" y="5931849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0" name="Arrow"/>
          <p:cNvSpPr/>
          <p:nvPr/>
        </p:nvSpPr>
        <p:spPr>
          <a:xfrm rot="5400000">
            <a:off x="19633767" y="4484434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1" name="Arrow"/>
          <p:cNvSpPr/>
          <p:nvPr/>
        </p:nvSpPr>
        <p:spPr>
          <a:xfrm>
            <a:off x="13975892" y="3037018"/>
            <a:ext cx="1270001" cy="1021080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2" name="Arrow"/>
          <p:cNvSpPr/>
          <p:nvPr/>
        </p:nvSpPr>
        <p:spPr>
          <a:xfrm>
            <a:off x="13975892" y="9347892"/>
            <a:ext cx="1270001" cy="1021079"/>
          </a:xfrm>
          <a:prstGeom prst="rightArrow">
            <a:avLst>
              <a:gd name="adj1" fmla="val 15372"/>
              <a:gd name="adj2" fmla="val 70429"/>
            </a:avLst>
          </a:prstGeom>
          <a:solidFill>
            <a:srgbClr val="ED8E7A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5968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mpany “X”"/>
          <p:cNvSpPr txBox="1"/>
          <p:nvPr/>
        </p:nvSpPr>
        <p:spPr>
          <a:xfrm>
            <a:off x="8299229" y="926694"/>
            <a:ext cx="8161021" cy="162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Company “X”</a:t>
            </a:r>
          </a:p>
        </p:txBody>
      </p:sp>
      <p:pic>
        <p:nvPicPr>
          <p:cNvPr id="145" name="DigitalOcean_logo.svg" descr="DigitalOcean_logo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1519" y="3229911"/>
            <a:ext cx="9260962" cy="92609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volution of DigitalOcean:"/>
          <p:cNvSpPr txBox="1"/>
          <p:nvPr/>
        </p:nvSpPr>
        <p:spPr>
          <a:xfrm>
            <a:off x="1135720" y="1342386"/>
            <a:ext cx="87949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400">
                <a:solidFill>
                  <a:srgbClr val="D4184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Evolution of DigitalOcean:</a:t>
            </a:r>
          </a:p>
        </p:txBody>
      </p:sp>
      <p:sp>
        <p:nvSpPr>
          <p:cNvPr id="148" name="Arrow"/>
          <p:cNvSpPr/>
          <p:nvPr/>
        </p:nvSpPr>
        <p:spPr>
          <a:xfrm>
            <a:off x="5268345" y="5411340"/>
            <a:ext cx="2352860" cy="1437170"/>
          </a:xfrm>
          <a:prstGeom prst="rightArrow">
            <a:avLst>
              <a:gd name="adj1" fmla="val 35503"/>
              <a:gd name="adj2" fmla="val 550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49" name="vps.png" descr="v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5079" y="3415919"/>
            <a:ext cx="3867340" cy="240300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50" name="VPS Hosting (2012-2015)"/>
          <p:cNvSpPr txBox="1"/>
          <p:nvPr/>
        </p:nvSpPr>
        <p:spPr>
          <a:xfrm>
            <a:off x="828645" y="6271655"/>
            <a:ext cx="4437913" cy="167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VPS Hosting (2012-2015)</a:t>
            </a:r>
          </a:p>
        </p:txBody>
      </p:sp>
      <p:pic>
        <p:nvPicPr>
          <p:cNvPr id="151" name="cloud_in.png" descr="cloud_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4776" y="3276420"/>
            <a:ext cx="2682006" cy="26820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52" name="Cloud InfraStructure(2015-2018)"/>
          <p:cNvSpPr txBox="1"/>
          <p:nvPr/>
        </p:nvSpPr>
        <p:spPr>
          <a:xfrm>
            <a:off x="8293575" y="6298147"/>
            <a:ext cx="5024409" cy="24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Cloud InfraStructure(2015-2018)</a:t>
            </a:r>
          </a:p>
        </p:txBody>
      </p:sp>
      <p:sp>
        <p:nvSpPr>
          <p:cNvPr id="153" name="Arrow"/>
          <p:cNvSpPr/>
          <p:nvPr/>
        </p:nvSpPr>
        <p:spPr>
          <a:xfrm>
            <a:off x="13475952" y="5411340"/>
            <a:ext cx="2352859" cy="1437170"/>
          </a:xfrm>
          <a:prstGeom prst="rightArrow">
            <a:avLst>
              <a:gd name="adj1" fmla="val 35503"/>
              <a:gd name="adj2" fmla="val 5502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54" name="cloud-settings.png" descr="cloud-setting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157980" y="2966986"/>
            <a:ext cx="3300874" cy="3300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55" name="Developer &amp;…"/>
          <p:cNvSpPr txBox="1"/>
          <p:nvPr/>
        </p:nvSpPr>
        <p:spPr>
          <a:xfrm>
            <a:off x="16345000" y="6298147"/>
            <a:ext cx="5024410" cy="24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Developer &amp; </a:t>
            </a:r>
          </a:p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SMB cloud</a:t>
            </a:r>
          </a:p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(2018-)</a:t>
            </a:r>
          </a:p>
        </p:txBody>
      </p:sp>
      <p:sp>
        <p:nvSpPr>
          <p:cNvPr id="156" name="&gt; Droplets"/>
          <p:cNvSpPr txBox="1"/>
          <p:nvPr/>
        </p:nvSpPr>
        <p:spPr>
          <a:xfrm>
            <a:off x="1202453" y="9504777"/>
            <a:ext cx="2452937" cy="5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</a:lstStyle>
          <a:p>
            <a:pPr/>
            <a:r>
              <a:t>&gt; Droplets</a:t>
            </a:r>
          </a:p>
        </p:txBody>
      </p:sp>
      <p:sp>
        <p:nvSpPr>
          <p:cNvPr id="157" name="&gt;Volume…"/>
          <p:cNvSpPr txBox="1"/>
          <p:nvPr/>
        </p:nvSpPr>
        <p:spPr>
          <a:xfrm>
            <a:off x="8360244" y="9410934"/>
            <a:ext cx="3983845" cy="209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&gt;Volume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&gt;Load Balancers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&gt;Spaces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&gt;Cloud Firewalls</a:t>
            </a:r>
          </a:p>
        </p:txBody>
      </p:sp>
      <p:sp>
        <p:nvSpPr>
          <p:cNvPr id="158" name="&gt;Managed Databases…"/>
          <p:cNvSpPr txBox="1"/>
          <p:nvPr/>
        </p:nvSpPr>
        <p:spPr>
          <a:xfrm>
            <a:off x="16297408" y="9410934"/>
            <a:ext cx="5022020" cy="209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&gt;Managed Databases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&gt;Marketplace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&gt;Manage Kubernetes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&gt;App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am Leaders:"/>
          <p:cNvSpPr txBox="1"/>
          <p:nvPr/>
        </p:nvSpPr>
        <p:spPr>
          <a:xfrm>
            <a:off x="1504169" y="1101744"/>
            <a:ext cx="4384534" cy="8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Team Leaders: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9954254" y="1754838"/>
            <a:ext cx="3083393" cy="2348266"/>
            <a:chOff x="0" y="0"/>
            <a:chExt cx="3083392" cy="2348265"/>
          </a:xfrm>
        </p:grpSpPr>
        <p:sp>
          <p:nvSpPr>
            <p:cNvPr id="161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5">
                  <a:lumOff val="-877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62" name="ceo.jpeg" descr="ceo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858" t="2173" r="12858" b="23534"/>
            <a:stretch>
              <a:fillRect/>
            </a:stretch>
          </p:blipFill>
          <p:spPr>
            <a:xfrm>
              <a:off x="906843" y="200303"/>
              <a:ext cx="1269706" cy="126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0595" fill="norm" stroke="1" extrusionOk="0">
                  <a:moveTo>
                    <a:pt x="9839" y="0"/>
                  </a:moveTo>
                  <a:cubicBezTo>
                    <a:pt x="7320" y="0"/>
                    <a:pt x="4804" y="1008"/>
                    <a:pt x="2882" y="3019"/>
                  </a:cubicBezTo>
                  <a:cubicBezTo>
                    <a:pt x="-961" y="7041"/>
                    <a:pt x="-961" y="13556"/>
                    <a:pt x="2882" y="17578"/>
                  </a:cubicBezTo>
                  <a:cubicBezTo>
                    <a:pt x="6726" y="21600"/>
                    <a:pt x="12952" y="21600"/>
                    <a:pt x="16796" y="17578"/>
                  </a:cubicBezTo>
                  <a:cubicBezTo>
                    <a:pt x="20639" y="13556"/>
                    <a:pt x="20639" y="7041"/>
                    <a:pt x="16796" y="3019"/>
                  </a:cubicBezTo>
                  <a:cubicBezTo>
                    <a:pt x="14874" y="1008"/>
                    <a:pt x="12358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63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1">
                <a:hueOff val="-243500"/>
                <a:satOff val="-10545"/>
                <a:lumOff val="92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4" name="CEO(2019-Present)"/>
            <p:cNvSpPr txBox="1"/>
            <p:nvPr/>
          </p:nvSpPr>
          <p:spPr>
            <a:xfrm>
              <a:off x="69054" y="1891065"/>
              <a:ext cx="294528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CEO(2019-Present)</a:t>
              </a:r>
            </a:p>
          </p:txBody>
        </p:sp>
        <p:sp>
          <p:nvSpPr>
            <p:cNvPr id="165" name="Yancey Spruill"/>
            <p:cNvSpPr txBox="1"/>
            <p:nvPr/>
          </p:nvSpPr>
          <p:spPr>
            <a:xfrm>
              <a:off x="317959" y="1421421"/>
              <a:ext cx="2447473" cy="542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Yancey Spruill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1084397" y="4947240"/>
            <a:ext cx="3083393" cy="2348266"/>
            <a:chOff x="0" y="0"/>
            <a:chExt cx="3083392" cy="2348265"/>
          </a:xfrm>
        </p:grpSpPr>
        <p:sp>
          <p:nvSpPr>
            <p:cNvPr id="167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68" name="cfo.jpeg" descr="cfo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69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0" name="CFO(2023-Present)"/>
            <p:cNvSpPr txBox="1"/>
            <p:nvPr/>
          </p:nvSpPr>
          <p:spPr>
            <a:xfrm>
              <a:off x="53357" y="1891065"/>
              <a:ext cx="29766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CFO(2023-Present)</a:t>
              </a:r>
            </a:p>
          </p:txBody>
        </p:sp>
        <p:sp>
          <p:nvSpPr>
            <p:cNvPr id="171" name="Matt Steinfort"/>
            <p:cNvSpPr txBox="1"/>
            <p:nvPr/>
          </p:nvSpPr>
          <p:spPr>
            <a:xfrm>
              <a:off x="374669" y="1421422"/>
              <a:ext cx="233405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Matt Steinfort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6001209" y="8501759"/>
            <a:ext cx="4091355" cy="3389666"/>
            <a:chOff x="73138" y="0"/>
            <a:chExt cx="4091353" cy="3389665"/>
          </a:xfrm>
        </p:grpSpPr>
        <p:sp>
          <p:nvSpPr>
            <p:cNvPr id="173" name="Oval"/>
            <p:cNvSpPr/>
            <p:nvPr/>
          </p:nvSpPr>
          <p:spPr>
            <a:xfrm>
              <a:off x="1264696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9270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74" name="ee.jpeg" descr="ee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486153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75" name="Rounded Rectangle"/>
            <p:cNvSpPr/>
            <p:nvPr/>
          </p:nvSpPr>
          <p:spPr>
            <a:xfrm>
              <a:off x="73138" y="1432224"/>
              <a:ext cx="4091355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6" name="VP&amp; GM of Architecture(2022-Present)"/>
            <p:cNvSpPr/>
            <p:nvPr/>
          </p:nvSpPr>
          <p:spPr>
            <a:xfrm>
              <a:off x="2121153" y="211966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VP&amp; GM of Architecture(2022-Present)</a:t>
              </a:r>
            </a:p>
          </p:txBody>
        </p:sp>
        <p:sp>
          <p:nvSpPr>
            <p:cNvPr id="177" name="Al Sene"/>
            <p:cNvSpPr/>
            <p:nvPr/>
          </p:nvSpPr>
          <p:spPr>
            <a:xfrm>
              <a:off x="2121153" y="16924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Al Sene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7608754" y="8411917"/>
            <a:ext cx="4114496" cy="2508257"/>
            <a:chOff x="0" y="0"/>
            <a:chExt cx="4114495" cy="2508256"/>
          </a:xfrm>
        </p:grpSpPr>
        <p:sp>
          <p:nvSpPr>
            <p:cNvPr id="179" name="Oval"/>
            <p:cNvSpPr/>
            <p:nvPr/>
          </p:nvSpPr>
          <p:spPr>
            <a:xfrm>
              <a:off x="1105411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61E09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80" name="sce.jpeg" descr="sce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326868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81" name="Rounded Rectangle"/>
            <p:cNvSpPr/>
            <p:nvPr/>
          </p:nvSpPr>
          <p:spPr>
            <a:xfrm>
              <a:off x="69936" y="1432224"/>
              <a:ext cx="3974374" cy="1030900"/>
            </a:xfrm>
            <a:prstGeom prst="roundRect">
              <a:avLst>
                <a:gd name="adj" fmla="val 16815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2" name="Senior VP Corporate Communications(2023-Present)"/>
            <p:cNvSpPr txBox="1"/>
            <p:nvPr/>
          </p:nvSpPr>
          <p:spPr>
            <a:xfrm>
              <a:off x="0" y="1873256"/>
              <a:ext cx="4114496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Senior VP Corporate Communications(2023-Present)</a:t>
              </a:r>
            </a:p>
          </p:txBody>
        </p:sp>
        <p:sp>
          <p:nvSpPr>
            <p:cNvPr id="183" name="Nancy Coleman"/>
            <p:cNvSpPr txBox="1"/>
            <p:nvPr/>
          </p:nvSpPr>
          <p:spPr>
            <a:xfrm>
              <a:off x="631056" y="1421421"/>
              <a:ext cx="2661625" cy="542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Nancy Coleman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1855726" y="8495939"/>
            <a:ext cx="3956817" cy="2340213"/>
            <a:chOff x="-425788" y="0"/>
            <a:chExt cx="3956815" cy="2340212"/>
          </a:xfrm>
        </p:grpSpPr>
        <p:sp>
          <p:nvSpPr>
            <p:cNvPr id="185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B1807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86" name="gc.jpeg" descr="gc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87" name="Rounded Rectangle"/>
            <p:cNvSpPr/>
            <p:nvPr/>
          </p:nvSpPr>
          <p:spPr>
            <a:xfrm>
              <a:off x="-423032" y="1432224"/>
              <a:ext cx="3954059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8" name="General Counsel(2017-Present)"/>
            <p:cNvSpPr txBox="1"/>
            <p:nvPr/>
          </p:nvSpPr>
          <p:spPr>
            <a:xfrm>
              <a:off x="-425789" y="1946512"/>
              <a:ext cx="3934969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General Counsel(2017-Present)</a:t>
              </a:r>
            </a:p>
          </p:txBody>
        </p:sp>
        <p:sp>
          <p:nvSpPr>
            <p:cNvPr id="189" name="Alan Shapiro"/>
            <p:cNvSpPr txBox="1"/>
            <p:nvPr/>
          </p:nvSpPr>
          <p:spPr>
            <a:xfrm>
              <a:off x="440318" y="1421422"/>
              <a:ext cx="2202756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Alan Shapiro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8864730" y="4947240"/>
            <a:ext cx="3083393" cy="2348266"/>
            <a:chOff x="0" y="0"/>
            <a:chExt cx="3083392" cy="2348265"/>
          </a:xfrm>
        </p:grpSpPr>
        <p:sp>
          <p:nvSpPr>
            <p:cNvPr id="191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92" name="cso.jpeg" descr="cso.jpe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93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4" name="CSO(2022-Present)"/>
            <p:cNvSpPr txBox="1"/>
            <p:nvPr/>
          </p:nvSpPr>
          <p:spPr>
            <a:xfrm>
              <a:off x="53357" y="1891065"/>
              <a:ext cx="29766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CSO(2022-Present)</a:t>
              </a:r>
            </a:p>
          </p:txBody>
        </p:sp>
        <p:sp>
          <p:nvSpPr>
            <p:cNvPr id="195" name="Megan Wood"/>
            <p:cNvSpPr txBox="1"/>
            <p:nvPr/>
          </p:nvSpPr>
          <p:spPr>
            <a:xfrm>
              <a:off x="426957" y="1421422"/>
              <a:ext cx="2229477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Megan Wood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5519325" y="4947240"/>
            <a:ext cx="3083394" cy="2348266"/>
            <a:chOff x="0" y="0"/>
            <a:chExt cx="3083392" cy="2348265"/>
          </a:xfrm>
        </p:grpSpPr>
        <p:sp>
          <p:nvSpPr>
            <p:cNvPr id="197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98" name="coo.jpeg" descr="coo.jpe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99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0" name="C0O(2020-Present)"/>
            <p:cNvSpPr txBox="1"/>
            <p:nvPr/>
          </p:nvSpPr>
          <p:spPr>
            <a:xfrm>
              <a:off x="50614" y="1891065"/>
              <a:ext cx="298216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C0O(2020-Present)</a:t>
              </a:r>
            </a:p>
          </p:txBody>
        </p:sp>
        <p:sp>
          <p:nvSpPr>
            <p:cNvPr id="201" name="Jeffrey S. Guy"/>
            <p:cNvSpPr txBox="1"/>
            <p:nvPr/>
          </p:nvSpPr>
          <p:spPr>
            <a:xfrm>
              <a:off x="345545" y="1421422"/>
              <a:ext cx="2392301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Jeffrey S. Guy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9968214" y="4947240"/>
            <a:ext cx="3083393" cy="2348266"/>
            <a:chOff x="0" y="0"/>
            <a:chExt cx="3083392" cy="2348265"/>
          </a:xfrm>
        </p:grpSpPr>
        <p:sp>
          <p:nvSpPr>
            <p:cNvPr id="203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204" name="cpo.jpeg" descr="cpo.jpe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205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6" name="CPO(2020-Present)"/>
            <p:cNvSpPr txBox="1"/>
            <p:nvPr/>
          </p:nvSpPr>
          <p:spPr>
            <a:xfrm>
              <a:off x="50614" y="1891065"/>
              <a:ext cx="298216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CPO(2020-Present)</a:t>
              </a:r>
            </a:p>
          </p:txBody>
        </p:sp>
        <p:sp>
          <p:nvSpPr>
            <p:cNvPr id="207" name="Matt Norman"/>
            <p:cNvSpPr txBox="1"/>
            <p:nvPr/>
          </p:nvSpPr>
          <p:spPr>
            <a:xfrm>
              <a:off x="418499" y="1421422"/>
              <a:ext cx="224639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Matt Norman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4416471" y="4947240"/>
            <a:ext cx="3083394" cy="2348266"/>
            <a:chOff x="0" y="0"/>
            <a:chExt cx="3083392" cy="2348265"/>
          </a:xfrm>
        </p:grpSpPr>
        <p:sp>
          <p:nvSpPr>
            <p:cNvPr id="209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210" name="cro.jpeg" descr="cro.jpe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211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2" name="CRO(2023-Present)"/>
            <p:cNvSpPr txBox="1"/>
            <p:nvPr/>
          </p:nvSpPr>
          <p:spPr>
            <a:xfrm>
              <a:off x="34307" y="1891065"/>
              <a:ext cx="30147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CRO(2023-Present)</a:t>
              </a:r>
            </a:p>
          </p:txBody>
        </p:sp>
        <p:sp>
          <p:nvSpPr>
            <p:cNvPr id="213" name="Aaqib Gadit"/>
            <p:cNvSpPr txBox="1"/>
            <p:nvPr/>
          </p:nvSpPr>
          <p:spPr>
            <a:xfrm>
              <a:off x="516924" y="1421422"/>
              <a:ext cx="204954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Aaqib Gadit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2916622" y="8501759"/>
            <a:ext cx="3864016" cy="2962461"/>
            <a:chOff x="0" y="0"/>
            <a:chExt cx="3864014" cy="2962459"/>
          </a:xfrm>
        </p:grpSpPr>
        <p:sp>
          <p:nvSpPr>
            <p:cNvPr id="215" name="Oval"/>
            <p:cNvSpPr/>
            <p:nvPr/>
          </p:nvSpPr>
          <p:spPr>
            <a:xfrm>
              <a:off x="939551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D31B0A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216" name="vp.jpeg" descr="vp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0" b="0"/>
            <a:stretch>
              <a:fillRect/>
            </a:stretch>
          </p:blipFill>
          <p:spPr>
            <a:xfrm>
              <a:off x="1161008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217" name="Rounded Rectangle"/>
            <p:cNvSpPr/>
            <p:nvPr/>
          </p:nvSpPr>
          <p:spPr>
            <a:xfrm>
              <a:off x="53282" y="1432224"/>
              <a:ext cx="381073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8" name="VP, Infrastructure(2020-Present)"/>
            <p:cNvSpPr/>
            <p:nvPr/>
          </p:nvSpPr>
          <p:spPr>
            <a:xfrm>
              <a:off x="0" y="2119665"/>
              <a:ext cx="382061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VP, Infrastructure(2020-Present)</a:t>
              </a:r>
            </a:p>
          </p:txBody>
        </p:sp>
        <p:sp>
          <p:nvSpPr>
            <p:cNvPr id="219" name="Chris Higgins"/>
            <p:cNvSpPr/>
            <p:nvPr/>
          </p:nvSpPr>
          <p:spPr>
            <a:xfrm>
              <a:off x="1796008" y="16924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Chris Higgins</a:t>
              </a:r>
            </a:p>
          </p:txBody>
        </p:sp>
      </p:grpSp>
      <p:sp>
        <p:nvSpPr>
          <p:cNvPr id="239" name="Connection Line"/>
          <p:cNvSpPr/>
          <p:nvPr/>
        </p:nvSpPr>
        <p:spPr>
          <a:xfrm>
            <a:off x="1545535" y="2916517"/>
            <a:ext cx="9095317" cy="2426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21165" fill="norm" stroke="1" extrusionOk="0">
                <a:moveTo>
                  <a:pt x="19524" y="20"/>
                </a:moveTo>
                <a:cubicBezTo>
                  <a:pt x="4233" y="-435"/>
                  <a:pt x="-2076" y="6613"/>
                  <a:pt x="597" y="21165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0" name="Connection Line"/>
          <p:cNvSpPr/>
          <p:nvPr/>
        </p:nvSpPr>
        <p:spPr>
          <a:xfrm>
            <a:off x="7422941" y="2993879"/>
            <a:ext cx="3252168" cy="196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666" y="9474"/>
                  <a:pt x="10866" y="2274"/>
                  <a:pt x="21600" y="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1" name="Connection Line"/>
          <p:cNvSpPr/>
          <p:nvPr/>
        </p:nvSpPr>
        <p:spPr>
          <a:xfrm>
            <a:off x="11501084" y="4103147"/>
            <a:ext cx="3415" cy="780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2" name="Connection Line"/>
          <p:cNvSpPr/>
          <p:nvPr/>
        </p:nvSpPr>
        <p:spPr>
          <a:xfrm>
            <a:off x="12305702" y="3015337"/>
            <a:ext cx="3408911" cy="190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45" y="2913"/>
                  <a:pt x="18645" y="10113"/>
                  <a:pt x="21600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3" name="Connection Line"/>
          <p:cNvSpPr/>
          <p:nvPr/>
        </p:nvSpPr>
        <p:spPr>
          <a:xfrm>
            <a:off x="12353283" y="2907012"/>
            <a:ext cx="9141732" cy="243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96" h="20869" fill="norm" stroke="1" extrusionOk="0">
                <a:moveTo>
                  <a:pt x="0" y="61"/>
                </a:moveTo>
                <a:cubicBezTo>
                  <a:pt x="15307" y="-731"/>
                  <a:pt x="21600" y="6205"/>
                  <a:pt x="18880" y="20869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4" name="Connection Line"/>
          <p:cNvSpPr/>
          <p:nvPr/>
        </p:nvSpPr>
        <p:spPr>
          <a:xfrm>
            <a:off x="4882392" y="2948166"/>
            <a:ext cx="5770831" cy="550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261" y="816"/>
                  <a:pt x="1061" y="8016"/>
                  <a:pt x="0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5" name="Connection Line"/>
          <p:cNvSpPr/>
          <p:nvPr/>
        </p:nvSpPr>
        <p:spPr>
          <a:xfrm>
            <a:off x="12330538" y="2966660"/>
            <a:ext cx="5715558" cy="5471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823" y="8319"/>
                  <a:pt x="13623" y="1119"/>
                  <a:pt x="0" y="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8" name="Finance"/>
          <p:cNvSpPr txBox="1"/>
          <p:nvPr/>
        </p:nvSpPr>
        <p:spPr>
          <a:xfrm>
            <a:off x="1038649" y="3914875"/>
            <a:ext cx="1666269" cy="67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Finance</a:t>
            </a:r>
          </a:p>
        </p:txBody>
      </p:sp>
      <p:sp>
        <p:nvSpPr>
          <p:cNvPr id="229" name="Operations"/>
          <p:cNvSpPr txBox="1"/>
          <p:nvPr/>
        </p:nvSpPr>
        <p:spPr>
          <a:xfrm>
            <a:off x="6662567" y="4270327"/>
            <a:ext cx="2378647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Operations</a:t>
            </a:r>
          </a:p>
        </p:txBody>
      </p:sp>
      <p:sp>
        <p:nvSpPr>
          <p:cNvPr id="230" name="HR"/>
          <p:cNvSpPr txBox="1"/>
          <p:nvPr/>
        </p:nvSpPr>
        <p:spPr>
          <a:xfrm>
            <a:off x="11498138" y="4270327"/>
            <a:ext cx="699989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HR</a:t>
            </a:r>
          </a:p>
        </p:txBody>
      </p:sp>
      <p:sp>
        <p:nvSpPr>
          <p:cNvPr id="231" name="Revenue"/>
          <p:cNvSpPr txBox="1"/>
          <p:nvPr/>
        </p:nvSpPr>
        <p:spPr>
          <a:xfrm>
            <a:off x="14472163" y="4270327"/>
            <a:ext cx="1860979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Revenue</a:t>
            </a:r>
          </a:p>
        </p:txBody>
      </p:sp>
      <p:sp>
        <p:nvSpPr>
          <p:cNvPr id="232" name="Strategy"/>
          <p:cNvSpPr txBox="1"/>
          <p:nvPr/>
        </p:nvSpPr>
        <p:spPr>
          <a:xfrm>
            <a:off x="20452465" y="3914875"/>
            <a:ext cx="1938343" cy="67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Strategy</a:t>
            </a:r>
          </a:p>
        </p:txBody>
      </p:sp>
      <p:sp>
        <p:nvSpPr>
          <p:cNvPr id="233" name="Legal"/>
          <p:cNvSpPr txBox="1"/>
          <p:nvPr/>
        </p:nvSpPr>
        <p:spPr>
          <a:xfrm>
            <a:off x="12790831" y="7777453"/>
            <a:ext cx="1242580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Legal</a:t>
            </a:r>
          </a:p>
        </p:txBody>
      </p:sp>
      <p:sp>
        <p:nvSpPr>
          <p:cNvPr id="234" name="Communications"/>
          <p:cNvSpPr txBox="1"/>
          <p:nvPr/>
        </p:nvSpPr>
        <p:spPr>
          <a:xfrm>
            <a:off x="7964721" y="7777453"/>
            <a:ext cx="3402563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Communications</a:t>
            </a:r>
          </a:p>
        </p:txBody>
      </p:sp>
      <p:sp>
        <p:nvSpPr>
          <p:cNvPr id="235" name="Architecture &amp; Engineering"/>
          <p:cNvSpPr txBox="1"/>
          <p:nvPr/>
        </p:nvSpPr>
        <p:spPr>
          <a:xfrm>
            <a:off x="15281187" y="7777453"/>
            <a:ext cx="5930158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Architecture &amp; Engineering</a:t>
            </a:r>
          </a:p>
        </p:txBody>
      </p:sp>
      <p:sp>
        <p:nvSpPr>
          <p:cNvPr id="246" name="Connection Line"/>
          <p:cNvSpPr/>
          <p:nvPr/>
        </p:nvSpPr>
        <p:spPr>
          <a:xfrm>
            <a:off x="9472972" y="3003300"/>
            <a:ext cx="1207085" cy="5345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66" h="21600" fill="norm" stroke="1" extrusionOk="0">
                <a:moveTo>
                  <a:pt x="18966" y="0"/>
                </a:moveTo>
                <a:cubicBezTo>
                  <a:pt x="3335" y="1725"/>
                  <a:pt x="-2634" y="8925"/>
                  <a:pt x="1058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7" name="Connection Line"/>
          <p:cNvSpPr/>
          <p:nvPr/>
        </p:nvSpPr>
        <p:spPr>
          <a:xfrm>
            <a:off x="12336467" y="2953905"/>
            <a:ext cx="1701989" cy="548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27" h="21600" fill="norm" stroke="1" extrusionOk="0">
                <a:moveTo>
                  <a:pt x="0" y="0"/>
                </a:moveTo>
                <a:cubicBezTo>
                  <a:pt x="15464" y="1270"/>
                  <a:pt x="21600" y="8470"/>
                  <a:pt x="18407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8" name="Infrastructure"/>
          <p:cNvSpPr txBox="1"/>
          <p:nvPr/>
        </p:nvSpPr>
        <p:spPr>
          <a:xfrm>
            <a:off x="3354090" y="7777453"/>
            <a:ext cx="3187083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ent Changes in company:"/>
          <p:cNvSpPr txBox="1"/>
          <p:nvPr/>
        </p:nvSpPr>
        <p:spPr>
          <a:xfrm>
            <a:off x="934641" y="1120609"/>
            <a:ext cx="7538344" cy="8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Recent Changes in company: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2505334" y="3483231"/>
            <a:ext cx="18461462" cy="8502644"/>
            <a:chOff x="0" y="0"/>
            <a:chExt cx="18461461" cy="8502643"/>
          </a:xfrm>
        </p:grpSpPr>
        <p:grpSp>
          <p:nvGrpSpPr>
            <p:cNvPr id="275" name="Group"/>
            <p:cNvGrpSpPr/>
            <p:nvPr/>
          </p:nvGrpSpPr>
          <p:grpSpPr>
            <a:xfrm>
              <a:off x="0" y="-1"/>
              <a:ext cx="15605915" cy="8502645"/>
              <a:chOff x="0" y="0"/>
              <a:chExt cx="15605914" cy="8502643"/>
            </a:xfrm>
          </p:grpSpPr>
          <p:sp>
            <p:nvSpPr>
              <p:cNvPr id="250" name="Line"/>
              <p:cNvSpPr/>
              <p:nvPr/>
            </p:nvSpPr>
            <p:spPr>
              <a:xfrm>
                <a:off x="0" y="4546667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3068530" y="4565754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2" name="Circle"/>
              <p:cNvSpPr/>
              <p:nvPr/>
            </p:nvSpPr>
            <p:spPr>
              <a:xfrm flipH="1" rot="10800000">
                <a:off x="2907294" y="4384386"/>
                <a:ext cx="348620" cy="348620"/>
              </a:xfrm>
              <a:prstGeom prst="ellipse">
                <a:avLst/>
              </a:prstGeom>
              <a:solidFill>
                <a:srgbClr val="1A3A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 rot="10800000">
                <a:off x="2732984" y="4210076"/>
                <a:ext cx="697240" cy="697240"/>
              </a:xfrm>
              <a:prstGeom prst="ellipse">
                <a:avLst/>
              </a:prstGeom>
              <a:noFill/>
              <a:ln w="38100" cap="flat">
                <a:solidFill>
                  <a:srgbClr val="01A2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 flipH="1">
                <a:off x="3100654" y="2796529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0CB0D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" name="Circle"/>
              <p:cNvSpPr/>
              <p:nvPr/>
            </p:nvSpPr>
            <p:spPr>
              <a:xfrm flipH="1" rot="10800000">
                <a:off x="3013499" y="2769167"/>
                <a:ext cx="174310" cy="174311"/>
              </a:xfrm>
              <a:prstGeom prst="ellipse">
                <a:avLst/>
              </a:prstGeom>
              <a:solidFill>
                <a:srgbClr val="18B5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" name="Jan 2023: Matt Steinfort appointed as the CFO of the company.…"/>
              <p:cNvSpPr txBox="1"/>
              <p:nvPr/>
            </p:nvSpPr>
            <p:spPr>
              <a:xfrm>
                <a:off x="227771" y="0"/>
                <a:ext cx="5713758" cy="33546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solidFill>
                      <a:srgbClr val="1AABD8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pPr>
                <a:r>
                  <a:t>Jan 2023: Matt Steinfort appointed as the CFO of the company.</a:t>
                </a:r>
              </a:p>
              <a:p>
                <a:pPr>
                  <a:defRPr sz="2800">
                    <a:solidFill>
                      <a:srgbClr val="1AABD8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pPr>
                <a:r>
                  <a:t>Jan 2023: Aaqib Gadit appointed as the CRO of the company.</a:t>
                </a:r>
              </a:p>
            </p:txBody>
          </p:sp>
          <p:sp>
            <p:nvSpPr>
              <p:cNvPr id="257" name="Line"/>
              <p:cNvSpPr/>
              <p:nvPr/>
            </p:nvSpPr>
            <p:spPr>
              <a:xfrm>
                <a:off x="6177975" y="4546667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8" name="Circle"/>
              <p:cNvSpPr/>
              <p:nvPr/>
            </p:nvSpPr>
            <p:spPr>
              <a:xfrm>
                <a:off x="6016738" y="4372358"/>
                <a:ext cx="348620" cy="34862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9" name="Circle"/>
              <p:cNvSpPr/>
              <p:nvPr/>
            </p:nvSpPr>
            <p:spPr>
              <a:xfrm>
                <a:off x="5842428" y="4198048"/>
                <a:ext cx="697240" cy="697239"/>
              </a:xfrm>
              <a:prstGeom prst="ellipse">
                <a:avLst/>
              </a:prstGeom>
              <a:noFill/>
              <a:ln w="38100" cap="flat">
                <a:solidFill>
                  <a:srgbClr val="FF3C2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6210097" y="4895584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FF4925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1" name="Circle"/>
              <p:cNvSpPr/>
              <p:nvPr/>
            </p:nvSpPr>
            <p:spPr>
              <a:xfrm>
                <a:off x="6116179" y="6161886"/>
                <a:ext cx="174311" cy="174310"/>
              </a:xfrm>
              <a:prstGeom prst="ellipse">
                <a:avLst/>
              </a:prstGeom>
              <a:solidFill>
                <a:srgbClr val="FB43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2" name="Feb 2023: Premium Intel CPUs are now available for CPU-Optimized Droplets your own text here"/>
              <p:cNvSpPr txBox="1"/>
              <p:nvPr/>
            </p:nvSpPr>
            <p:spPr>
              <a:xfrm>
                <a:off x="2939216" y="6328167"/>
                <a:ext cx="6386374" cy="2174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solidFill>
                      <a:srgbClr val="DA2409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Feb 2023: Premium Intel CPUs are now available for CPU-Optimized Droplets your own text here</a:t>
                </a:r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9246506" y="4558696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 rot="10800000">
                <a:off x="9085269" y="4384386"/>
                <a:ext cx="348620" cy="348621"/>
              </a:xfrm>
              <a:prstGeom prst="ellipse">
                <a:avLst/>
              </a:prstGeom>
              <a:solidFill>
                <a:srgbClr val="BB6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 flipH="1" rot="10800000">
                <a:off x="8910960" y="4210077"/>
                <a:ext cx="697239" cy="697239"/>
              </a:xfrm>
              <a:prstGeom prst="ellipse">
                <a:avLst/>
              </a:prstGeom>
              <a:noFill/>
              <a:ln w="381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6" name="Line"/>
              <p:cNvSpPr/>
              <p:nvPr/>
            </p:nvSpPr>
            <p:spPr>
              <a:xfrm>
                <a:off x="9265556" y="2762701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 rot="10800000">
                <a:off x="9185124" y="2589390"/>
                <a:ext cx="174311" cy="174311"/>
              </a:xfrm>
              <a:prstGeom prst="ellipse">
                <a:avLst/>
              </a:prstGeom>
              <a:solidFill>
                <a:srgbClr val="FF9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8" name="April 2023: Nancy Coleman appointed as senior VP of the the corporate operations."/>
              <p:cNvSpPr txBox="1"/>
              <p:nvPr/>
            </p:nvSpPr>
            <p:spPr>
              <a:xfrm>
                <a:off x="6104241" y="791800"/>
                <a:ext cx="6396090" cy="1629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solidFill>
                      <a:srgbClr val="D99216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April 2023: Nancy Coleman appointed as senior VP of the the corporate operations.</a:t>
                </a:r>
              </a:p>
            </p:txBody>
          </p:sp>
          <p:sp>
            <p:nvSpPr>
              <p:cNvPr id="269" name="Line"/>
              <p:cNvSpPr/>
              <p:nvPr/>
            </p:nvSpPr>
            <p:spPr>
              <a:xfrm>
                <a:off x="12355949" y="4546667"/>
                <a:ext cx="2385063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2194714" y="4372358"/>
                <a:ext cx="348620" cy="348620"/>
              </a:xfrm>
              <a:prstGeom prst="ellipse">
                <a:avLst/>
              </a:prstGeom>
              <a:solidFill>
                <a:srgbClr val="07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2020404" y="4198048"/>
                <a:ext cx="697239" cy="697239"/>
              </a:xfrm>
              <a:prstGeom prst="ellipse">
                <a:avLst/>
              </a:prstGeom>
              <a:noFill/>
              <a:ln w="38100" cap="flat">
                <a:solidFill>
                  <a:srgbClr val="4CDA0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2" name="Line"/>
              <p:cNvSpPr/>
              <p:nvPr/>
            </p:nvSpPr>
            <p:spPr>
              <a:xfrm flipV="1">
                <a:off x="12381308" y="4895584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0CD90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12308034" y="6328167"/>
                <a:ext cx="121150" cy="121149"/>
              </a:xfrm>
              <a:prstGeom prst="ellipse">
                <a:avLst/>
              </a:prstGeom>
              <a:solidFill>
                <a:srgbClr val="09C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4" name="May 2023: PostgreSQL is now available for database clusters"/>
              <p:cNvSpPr txBox="1"/>
              <p:nvPr/>
            </p:nvSpPr>
            <p:spPr>
              <a:xfrm>
                <a:off x="9829182" y="6604872"/>
                <a:ext cx="5776733" cy="15766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solidFill>
                      <a:srgbClr val="07B710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May 2023: PostgreSQL is now available for database clusters</a:t>
                </a:r>
              </a:p>
            </p:txBody>
          </p:sp>
        </p:grpSp>
        <p:sp>
          <p:nvSpPr>
            <p:cNvPr id="276" name="Line"/>
            <p:cNvSpPr/>
            <p:nvPr/>
          </p:nvSpPr>
          <p:spPr>
            <a:xfrm>
              <a:off x="15100895" y="4535653"/>
              <a:ext cx="3360567" cy="1"/>
            </a:xfrm>
            <a:prstGeom prst="line">
              <a:avLst/>
            </a:prstGeom>
            <a:noFill/>
            <a:ln w="381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282" name="Group"/>
            <p:cNvGrpSpPr/>
            <p:nvPr/>
          </p:nvGrpSpPr>
          <p:grpSpPr>
            <a:xfrm>
              <a:off x="12444958" y="579498"/>
              <a:ext cx="5666929" cy="4281595"/>
              <a:chOff x="-1021884" y="-743493"/>
              <a:chExt cx="5666927" cy="4281594"/>
            </a:xfrm>
          </p:grpSpPr>
          <p:sp>
            <p:nvSpPr>
              <p:cNvPr id="277" name="Circle"/>
              <p:cNvSpPr/>
              <p:nvPr/>
            </p:nvSpPr>
            <p:spPr>
              <a:xfrm flipH="1" rot="10800000">
                <a:off x="1282241" y="2973742"/>
                <a:ext cx="376239" cy="376240"/>
              </a:xfrm>
              <a:prstGeom prst="ellipse">
                <a:avLst/>
              </a:prstGeom>
              <a:solidFill>
                <a:schemeClr val="accent5">
                  <a:lumOff val="-877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 flipH="1" rot="10800000">
                <a:off x="1094122" y="2785624"/>
                <a:ext cx="752478" cy="752478"/>
              </a:xfrm>
              <a:prstGeom prst="ellips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9" name="Line"/>
              <p:cNvSpPr/>
              <p:nvPr/>
            </p:nvSpPr>
            <p:spPr>
              <a:xfrm flipH="1">
                <a:off x="1470360" y="1263313"/>
                <a:ext cx="1" cy="1548742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 flipH="1" rot="10800000">
                <a:off x="1376860" y="1090860"/>
                <a:ext cx="188120" cy="188121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1" name="July 2023: DigitalOcean acquired Paperspace for $111 million."/>
              <p:cNvSpPr txBox="1"/>
              <p:nvPr/>
            </p:nvSpPr>
            <p:spPr>
              <a:xfrm>
                <a:off x="-1021885" y="-743494"/>
                <a:ext cx="5666929" cy="1845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solidFill>
                      <a:srgbClr val="E61B12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July 2023: DigitalOcean acquired Paperspace for $111 million.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hank you"/>
          <p:cNvSpPr txBox="1"/>
          <p:nvPr/>
        </p:nvSpPr>
        <p:spPr>
          <a:xfrm>
            <a:off x="7024836" y="4972975"/>
            <a:ext cx="10334328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8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