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84" r:id="rId2"/>
    <p:sldId id="403" r:id="rId3"/>
    <p:sldId id="387" r:id="rId4"/>
    <p:sldId id="402" r:id="rId5"/>
    <p:sldId id="406" r:id="rId6"/>
    <p:sldId id="396" r:id="rId7"/>
    <p:sldId id="389" r:id="rId8"/>
    <p:sldId id="388" r:id="rId9"/>
    <p:sldId id="393" r:id="rId10"/>
    <p:sldId id="404" r:id="rId11"/>
    <p:sldId id="394" r:id="rId12"/>
  </p:sldIdLst>
  <p:sldSz cx="9144000" cy="6858000" type="screen4x3"/>
  <p:notesSz cx="6854825" cy="97504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FF9900"/>
    <a:srgbClr val="0033CC"/>
    <a:srgbClr val="FFCC66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0588" autoAdjust="0"/>
    <p:restoredTop sz="95148" autoAdjust="0"/>
  </p:normalViewPr>
  <p:slideViewPr>
    <p:cSldViewPr>
      <p:cViewPr varScale="1">
        <p:scale>
          <a:sx n="58" d="100"/>
          <a:sy n="58" d="100"/>
        </p:scale>
        <p:origin x="-1140" y="-78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notesViewPr>
    <p:cSldViewPr>
      <p:cViewPr>
        <p:scale>
          <a:sx n="100" d="100"/>
          <a:sy n="100" d="100"/>
        </p:scale>
        <p:origin x="-864" y="2550"/>
      </p:cViewPr>
      <p:guideLst>
        <p:guide orient="horz" pos="3071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ESI Q3</a:t>
            </a:r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0E65D0-51A7-4350-9DA0-307E33B8E3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3863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ESI Q3</a:t>
            </a:r>
            <a:endParaRPr lang="fr-F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231A8C5-07A7-4801-ACA8-07CEDF0897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969102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8236-108E-4ECF-87E3-52912B9B5A24}" type="slidenum">
              <a:rPr lang="fr-FR"/>
              <a:pPr/>
              <a:t>1</a:t>
            </a:fld>
            <a:endParaRPr lang="fr-FR"/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2887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F53D0-A1E8-4EF9-B215-DC4FF9044557}" type="slidenum">
              <a:rPr lang="fr-FR"/>
              <a:pPr/>
              <a:t>10</a:t>
            </a:fld>
            <a:endParaRPr lang="fr-FR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285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6782A-776C-4AD2-BEEB-B7B7981EF496}" type="slidenum">
              <a:rPr lang="fr-FR"/>
              <a:pPr/>
              <a:t>11</a:t>
            </a:fld>
            <a:endParaRPr lang="fr-FR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59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/>
              <a:t>MPR - Introduction - 01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1C15E-C52E-4484-A5F6-8FE4581B04D7}" type="slidenum">
              <a:rPr lang="fr-FR"/>
              <a:pPr/>
              <a:t>2</a:t>
            </a:fld>
            <a:endParaRPr lang="fr-FR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94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069C0-5932-4C68-9559-E8BC71E367A5}" type="slidenum">
              <a:rPr lang="fr-FR"/>
              <a:pPr/>
              <a:t>3</a:t>
            </a:fld>
            <a:endParaRPr lang="fr-FR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28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EB1AD-C1AC-4EFC-B21C-1B55E003922F}" type="slidenum">
              <a:rPr lang="fr-FR"/>
              <a:pPr/>
              <a:t>4</a:t>
            </a:fld>
            <a:endParaRPr lang="fr-F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4702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EB1AD-C1AC-4EFC-B21C-1B55E003922F}" type="slidenum">
              <a:rPr lang="fr-FR"/>
              <a:pPr/>
              <a:t>5</a:t>
            </a:fld>
            <a:endParaRPr lang="fr-F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0656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940CC-69A5-4146-B49F-ED6B00054861}" type="slidenum">
              <a:rPr lang="fr-FR"/>
              <a:pPr/>
              <a:t>6</a:t>
            </a:fld>
            <a:endParaRPr lang="fr-FR"/>
          </a:p>
        </p:txBody>
      </p:sp>
      <p:sp>
        <p:nvSpPr>
          <p:cNvPr id="527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13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A190E-8481-45F4-8F2A-18E5868F0FEC}" type="slidenum">
              <a:rPr lang="fr-FR"/>
              <a:pPr/>
              <a:t>7</a:t>
            </a:fld>
            <a:endParaRPr lang="fr-FR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8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313D1-0D0C-4324-9BAB-342EF95AD481}" type="slidenum">
              <a:rPr lang="fr-FR"/>
              <a:pPr/>
              <a:t>8</a:t>
            </a:fld>
            <a:endParaRPr lang="fr-FR"/>
          </a:p>
        </p:txBody>
      </p:sp>
      <p:sp>
        <p:nvSpPr>
          <p:cNvPr id="536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38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Présentation - 01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F53D0-A1E8-4EF9-B215-DC4FF9044557}" type="slidenum">
              <a:rPr lang="fr-FR"/>
              <a:pPr/>
              <a:t>9</a:t>
            </a:fld>
            <a:endParaRPr lang="fr-FR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42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goESI"/>
          <p:cNvPicPr>
            <a:picLocks noChangeAspect="1" noChangeArrowheads="1"/>
          </p:cNvPicPr>
          <p:nvPr/>
        </p:nvPicPr>
        <p:blipFill>
          <a:blip r:embed="rId3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COBOL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895600"/>
            <a:ext cx="7772400" cy="1752600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3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r>
              <a:rPr lang="fr-FR"/>
              <a:t>	Introduction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83D6D2-2370-40F1-9D9A-7DCAA32F42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1BE1-68C8-45E4-8411-6B4A2B43A16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172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172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8B2CA-92AB-4552-9C69-E3270CE9CC62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 dirty="0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CED93-A6A1-4FFA-A796-614D283C253D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4230-9971-4193-8BD4-7051FB7C332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C16E8-2424-46BB-A966-B100696BB557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00B2-2F90-4D60-A585-0D084812A3B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A91D-0568-40C2-B055-E5395A4AA79C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B6310-4DF4-4EF7-AF5B-7211E7783A0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F5E9E-81A5-4473-830A-830CA7E41F70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104A-4CB7-440D-99FA-694B4FF2F0F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44525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A054DB0-B65A-4B1E-8A61-43C516AA05BE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  <p:pic>
        <p:nvPicPr>
          <p:cNvPr id="1031" name="Picture 14" descr="logoESI"/>
          <p:cNvPicPr>
            <a:picLocks noChangeAspect="1" noChangeArrowheads="1"/>
          </p:cNvPicPr>
          <p:nvPr/>
        </p:nvPicPr>
        <p:blipFill>
          <a:blip r:embed="rId14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76200" cmpd="thinThick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ndAc>
      <p:stSnd>
        <p:snd r:embed="rId13" name="ZOUM.WAV"/>
      </p:stSnd>
    </p:sndAc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96752"/>
            <a:ext cx="6400800" cy="4267944"/>
          </a:xfrm>
        </p:spPr>
        <p:txBody>
          <a:bodyPr/>
          <a:lstStyle/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R3-LAN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Technologies LAN</a:t>
            </a:r>
          </a:p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Année 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2017-2018</a:t>
            </a:r>
            <a:endParaRPr lang="fr-BE" sz="40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fr-FR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</a:t>
            </a:r>
            <a:endParaRPr lang="fr-FR" sz="40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fr-BE" sz="2800" i="1" dirty="0" smtClean="0"/>
              <a:t>09 </a:t>
            </a:r>
            <a:r>
              <a:rPr lang="fr-BE" sz="2800" i="1" dirty="0" smtClean="0"/>
              <a:t>Septembre</a:t>
            </a:r>
            <a:r>
              <a:rPr lang="fr-FR" sz="2800" i="1" dirty="0" smtClean="0"/>
              <a:t> 20</a:t>
            </a:r>
            <a:r>
              <a:rPr lang="fr-BE" sz="2800" i="1" dirty="0" smtClean="0"/>
              <a:t>17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>
                <a:solidFill>
                  <a:schemeClr val="accent1"/>
                </a:solidFill>
              </a:rPr>
              <a:t>Sources et supports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908720"/>
            <a:ext cx="8305800" cy="5536530"/>
          </a:xfrm>
        </p:spPr>
        <p:txBody>
          <a:bodyPr/>
          <a:lstStyle/>
          <a:p>
            <a:pPr>
              <a:buFontTx/>
              <a:buNone/>
            </a:pPr>
            <a:r>
              <a:rPr lang="fr-BE" sz="3200" dirty="0" smtClean="0">
                <a:solidFill>
                  <a:schemeClr val="accent2"/>
                </a:solidFill>
              </a:rPr>
              <a:t>Sources complémentaires</a:t>
            </a:r>
            <a:endParaRPr lang="fr-BE" sz="3200" dirty="0">
              <a:solidFill>
                <a:schemeClr val="accent2"/>
              </a:solidFill>
            </a:endParaRPr>
          </a:p>
          <a:p>
            <a:r>
              <a:rPr lang="fr-BE" dirty="0"/>
              <a:t>Les réseaux. </a:t>
            </a:r>
            <a:r>
              <a:rPr lang="fr-BE" dirty="0" smtClean="0"/>
              <a:t>Dernière édition 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Guy </a:t>
            </a:r>
            <a:r>
              <a:rPr lang="fr-BE" dirty="0" err="1"/>
              <a:t>Pujolle</a:t>
            </a:r>
            <a:r>
              <a:rPr lang="fr-BE" dirty="0"/>
              <a:t>, </a:t>
            </a:r>
            <a:r>
              <a:rPr lang="fr-BE" dirty="0" smtClean="0"/>
              <a:t>Eyrolles</a:t>
            </a:r>
          </a:p>
          <a:p>
            <a:r>
              <a:rPr lang="fr-BE" dirty="0" smtClean="0"/>
              <a:t>TCP/IP Architecture, protocoles, applications</a:t>
            </a:r>
          </a:p>
          <a:p>
            <a:pPr lvl="1"/>
            <a:r>
              <a:rPr lang="fr-BE" dirty="0" smtClean="0"/>
              <a:t>Douglas </a:t>
            </a:r>
            <a:r>
              <a:rPr lang="fr-BE" dirty="0" err="1" smtClean="0"/>
              <a:t>Comer</a:t>
            </a:r>
            <a:endParaRPr lang="fr-BE" dirty="0" smtClean="0"/>
          </a:p>
          <a:p>
            <a:pPr lvl="1"/>
            <a:r>
              <a:rPr lang="fr-BE" dirty="0" err="1" smtClean="0"/>
              <a:t>Dunod</a:t>
            </a:r>
            <a:r>
              <a:rPr lang="fr-BE" dirty="0" smtClean="0"/>
              <a:t> 4eme édition 2001</a:t>
            </a:r>
            <a:endParaRPr lang="fr-BE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C16E8-2424-46BB-A966-B100696BB557}" type="slidenum">
              <a:rPr lang="fr-FR" smtClean="0"/>
              <a:pPr>
                <a:defRPr/>
              </a:pPr>
              <a:t>10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xmlns="" val="382341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utoUpdateAnimBg="0"/>
      <p:bldP spid="5242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>
                <a:solidFill>
                  <a:schemeClr val="accent1"/>
                </a:solidFill>
              </a:rPr>
              <a:t>Sources et supports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066800"/>
            <a:ext cx="8305800" cy="5186363"/>
          </a:xfrm>
        </p:spPr>
        <p:txBody>
          <a:bodyPr/>
          <a:lstStyle/>
          <a:p>
            <a:pPr>
              <a:buFontTx/>
              <a:buNone/>
            </a:pPr>
            <a:r>
              <a:rPr lang="fr-FR" sz="3600" dirty="0">
                <a:solidFill>
                  <a:schemeClr val="accent2"/>
                </a:solidFill>
              </a:rPr>
              <a:t>Support</a:t>
            </a:r>
            <a:r>
              <a:rPr lang="fr-BE" sz="3600" dirty="0">
                <a:solidFill>
                  <a:schemeClr val="accent2"/>
                </a:solidFill>
              </a:rPr>
              <a:t>s</a:t>
            </a:r>
            <a:endParaRPr lang="fr-FR" sz="3200" dirty="0"/>
          </a:p>
          <a:p>
            <a:r>
              <a:rPr lang="fr-BE" dirty="0" err="1"/>
              <a:t>Slides</a:t>
            </a:r>
            <a:r>
              <a:rPr lang="fr-BE" dirty="0"/>
              <a:t> </a:t>
            </a:r>
            <a:r>
              <a:rPr lang="fr-BE" dirty="0" smtClean="0"/>
              <a:t>PMA</a:t>
            </a:r>
            <a:endParaRPr lang="fr-BE" dirty="0"/>
          </a:p>
          <a:p>
            <a:r>
              <a:rPr lang="fr-BE" dirty="0" smtClean="0"/>
              <a:t>Chapitre 4 du livre de </a:t>
            </a:r>
            <a:r>
              <a:rPr lang="fr-BE" dirty="0" err="1" smtClean="0"/>
              <a:t>Tannenbaum</a:t>
            </a:r>
            <a:endParaRPr lang="fr-BE" dirty="0" smtClean="0"/>
          </a:p>
          <a:p>
            <a:pPr marL="0" indent="0">
              <a:buNone/>
            </a:pPr>
            <a:r>
              <a:rPr lang="fr-BE" sz="3200" dirty="0" smtClean="0">
                <a:solidFill>
                  <a:srgbClr val="C00000"/>
                </a:solidFill>
              </a:rPr>
              <a:t>Diverses annexes</a:t>
            </a:r>
            <a:endParaRPr lang="fr-BE" dirty="0" smtClean="0">
              <a:solidFill>
                <a:srgbClr val="C00000"/>
              </a:solidFill>
            </a:endParaRPr>
          </a:p>
          <a:p>
            <a:r>
              <a:rPr lang="fr-BE" dirty="0" smtClean="0"/>
              <a:t>Cisco académie</a:t>
            </a:r>
          </a:p>
          <a:p>
            <a:r>
              <a:rPr lang="fr-BE" dirty="0" smtClean="0"/>
              <a:t>Annexe 3 de </a:t>
            </a:r>
            <a:r>
              <a:rPr lang="fr-BE" dirty="0" err="1" smtClean="0"/>
              <a:t>Pujolle</a:t>
            </a:r>
            <a:r>
              <a:rPr lang="fr-BE" dirty="0" smtClean="0"/>
              <a:t> pour le câblage structuré</a:t>
            </a:r>
            <a:endParaRPr lang="fr-BE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C16E8-2424-46BB-A966-B100696BB557}" type="slidenum">
              <a:rPr lang="fr-FR" smtClean="0"/>
              <a:pPr>
                <a:defRPr/>
              </a:pPr>
              <a:t>11</a:t>
            </a:fld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utoUpdateAnimBg="0"/>
      <p:bldP spid="5816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772400" cy="1905000"/>
          </a:xfrm>
        </p:spPr>
        <p:txBody>
          <a:bodyPr anchor="ctr" anchorCtr="1"/>
          <a:lstStyle/>
          <a:p>
            <a:pPr algn="l"/>
            <a:r>
              <a:rPr lang="fr-BE" sz="4800"/>
              <a:t>I. Présentation du cours</a:t>
            </a:r>
            <a:endParaRPr lang="fr-FR" sz="4800"/>
          </a:p>
        </p:txBody>
      </p:sp>
      <p:sp>
        <p:nvSpPr>
          <p:cNvPr id="5416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7772400" cy="3048000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fr-FR" dirty="0"/>
              <a:t> Modalités pédagogiques</a:t>
            </a:r>
            <a:endParaRPr lang="fr-BE" dirty="0"/>
          </a:p>
          <a:p>
            <a:pPr lvl="1">
              <a:buClr>
                <a:schemeClr val="tx1"/>
              </a:buClr>
            </a:pPr>
            <a:r>
              <a:rPr lang="fr-FR" dirty="0"/>
              <a:t> </a:t>
            </a:r>
            <a:r>
              <a:rPr lang="fr-FR" dirty="0" smtClean="0"/>
              <a:t>Plan du cours</a:t>
            </a:r>
          </a:p>
          <a:p>
            <a:pPr lvl="1">
              <a:buClr>
                <a:schemeClr val="tx1"/>
              </a:buClr>
            </a:pPr>
            <a:r>
              <a:rPr lang="fr-FR" dirty="0"/>
              <a:t> </a:t>
            </a:r>
            <a:r>
              <a:rPr lang="fr-FR" dirty="0" smtClean="0"/>
              <a:t>Sources et supports</a:t>
            </a:r>
            <a:endParaRPr lang="fr-FR" dirty="0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>
                <a:solidFill>
                  <a:schemeClr val="accent1"/>
                </a:solidFill>
              </a:rPr>
              <a:t>Modalités pédagogiques 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04" y="959727"/>
            <a:ext cx="8305800" cy="5466928"/>
          </a:xfrm>
        </p:spPr>
        <p:txBody>
          <a:bodyPr/>
          <a:lstStyle/>
          <a:p>
            <a:pPr>
              <a:buFontTx/>
              <a:buNone/>
            </a:pPr>
            <a:r>
              <a:rPr lang="fr-BE" dirty="0">
                <a:solidFill>
                  <a:schemeClr val="accent2"/>
                </a:solidFill>
              </a:rPr>
              <a:t>Rythme</a:t>
            </a:r>
          </a:p>
          <a:p>
            <a:r>
              <a:rPr lang="fr-BE" sz="2800" dirty="0" smtClean="0">
                <a:solidFill>
                  <a:schemeClr val="tx2"/>
                </a:solidFill>
              </a:rPr>
              <a:t>Cours LAN</a:t>
            </a:r>
          </a:p>
          <a:p>
            <a:pPr lvl="1"/>
            <a:r>
              <a:rPr lang="fr-FR" sz="2400" dirty="0" smtClean="0"/>
              <a:t>Cours </a:t>
            </a:r>
            <a:r>
              <a:rPr lang="fr-FR" sz="2400" dirty="0"/>
              <a:t>théorique de </a:t>
            </a:r>
            <a:r>
              <a:rPr lang="fr-BE" sz="2400" dirty="0" smtClean="0"/>
              <a:t>24 </a:t>
            </a:r>
            <a:r>
              <a:rPr lang="fr-BE" sz="2400" dirty="0"/>
              <a:t>h</a:t>
            </a:r>
            <a:r>
              <a:rPr lang="fr-FR" sz="2400" dirty="0"/>
              <a:t> </a:t>
            </a:r>
            <a:endParaRPr lang="fr-BE" sz="2400" dirty="0"/>
          </a:p>
          <a:p>
            <a:pPr lvl="1"/>
            <a:r>
              <a:rPr lang="fr-BE" sz="2400" dirty="0" smtClean="0"/>
              <a:t>12 séances sur 6 semaines (</a:t>
            </a:r>
            <a:r>
              <a:rPr lang="fr-BE" sz="2400" dirty="0" err="1" smtClean="0"/>
              <a:t>Bim</a:t>
            </a:r>
            <a:r>
              <a:rPr lang="fr-BE" sz="2400" dirty="0" smtClean="0"/>
              <a:t>. 1)</a:t>
            </a:r>
            <a:endParaRPr lang="fr-FR" sz="2400" dirty="0" smtClean="0"/>
          </a:p>
          <a:p>
            <a:r>
              <a:rPr lang="fr-BE" sz="2800" dirty="0" smtClean="0">
                <a:solidFill>
                  <a:srgbClr val="FF9900"/>
                </a:solidFill>
              </a:rPr>
              <a:t>Laboratoires  LANL</a:t>
            </a:r>
          </a:p>
          <a:p>
            <a:pPr lvl="1"/>
            <a:r>
              <a:rPr lang="fr-BE" sz="2400" dirty="0" smtClean="0"/>
              <a:t>12 séances au L504 (</a:t>
            </a:r>
            <a:r>
              <a:rPr lang="fr-BE" sz="2400" dirty="0" err="1" smtClean="0"/>
              <a:t>Bim</a:t>
            </a:r>
            <a:r>
              <a:rPr lang="fr-BE" sz="2400" dirty="0" smtClean="0"/>
              <a:t>. </a:t>
            </a:r>
            <a:r>
              <a:rPr lang="fr-BE" sz="2400" dirty="0" smtClean="0"/>
              <a:t>1 &amp; 2)</a:t>
            </a:r>
            <a:endParaRPr lang="fr-BE" sz="2400" dirty="0" smtClean="0"/>
          </a:p>
          <a:p>
            <a:pPr lvl="1"/>
            <a:r>
              <a:rPr lang="fr-BE" sz="2400" dirty="0" smtClean="0"/>
              <a:t>Technologies</a:t>
            </a:r>
          </a:p>
          <a:p>
            <a:pPr lvl="2"/>
            <a:r>
              <a:rPr lang="fr-BE" sz="2000" dirty="0" smtClean="0"/>
              <a:t>Windows / Linux</a:t>
            </a:r>
          </a:p>
          <a:p>
            <a:pPr lvl="2"/>
            <a:r>
              <a:rPr lang="fr-BE" sz="2000" dirty="0" smtClean="0"/>
              <a:t>Ethernet, TCP/IP</a:t>
            </a:r>
          </a:p>
          <a:p>
            <a:pPr lvl="2"/>
            <a:r>
              <a:rPr lang="fr-BE" sz="2000" dirty="0" err="1" smtClean="0"/>
              <a:t>VLANs</a:t>
            </a:r>
            <a:endParaRPr lang="fr-BE" sz="2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dirty="0" smtClean="0"/>
              <a:t>Cours LAN Q3 – Présentation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 dirty="0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3</a:t>
            </a:fld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3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3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utoUpdateAnimBg="0"/>
      <p:bldP spid="5232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olidFill>
                  <a:schemeClr val="accent1"/>
                </a:solidFill>
              </a:rPr>
              <a:t>Modalités pédagogiques </a:t>
            </a:r>
            <a:endParaRPr lang="fr-FR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352928" cy="5472608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chemeClr val="tx2"/>
                </a:solidFill>
              </a:rPr>
              <a:t>Evaluation </a:t>
            </a:r>
            <a:r>
              <a:rPr lang="fr-BE" dirty="0" smtClean="0">
                <a:solidFill>
                  <a:schemeClr val="tx2"/>
                </a:solidFill>
              </a:rPr>
              <a:t>LAN(L</a:t>
            </a:r>
            <a:r>
              <a:rPr lang="fr-BE" dirty="0" smtClean="0">
                <a:solidFill>
                  <a:schemeClr val="tx2"/>
                </a:solidFill>
              </a:rPr>
              <a:t>)</a:t>
            </a:r>
          </a:p>
          <a:p>
            <a:r>
              <a:rPr lang="fr-BE" sz="2800" dirty="0">
                <a:solidFill>
                  <a:schemeClr val="tx2"/>
                </a:solidFill>
              </a:rPr>
              <a:t>Examen Ecrit </a:t>
            </a:r>
            <a:r>
              <a:rPr lang="fr-BE" sz="2800" dirty="0" smtClean="0">
                <a:solidFill>
                  <a:schemeClr val="tx2"/>
                </a:solidFill>
              </a:rPr>
              <a:t>/ Oral</a:t>
            </a:r>
            <a:endParaRPr lang="fr-BE" sz="2800" dirty="0"/>
          </a:p>
          <a:p>
            <a:pPr lvl="1"/>
            <a:r>
              <a:rPr lang="nl-BE" sz="2400" dirty="0" smtClean="0"/>
              <a:t>En </a:t>
            </a:r>
            <a:r>
              <a:rPr lang="nl-BE" sz="2400" dirty="0" err="1" smtClean="0"/>
              <a:t>janvier</a:t>
            </a:r>
            <a:endParaRPr lang="nl-BE" sz="2400" dirty="0" smtClean="0"/>
          </a:p>
          <a:p>
            <a:pPr lvl="1"/>
            <a:r>
              <a:rPr lang="nl-BE" sz="2400" dirty="0" smtClean="0"/>
              <a:t>1 </a:t>
            </a:r>
            <a:r>
              <a:rPr lang="nl-BE" sz="2400" dirty="0" err="1" smtClean="0"/>
              <a:t>seule</a:t>
            </a:r>
            <a:r>
              <a:rPr lang="nl-BE" sz="2400" dirty="0" smtClean="0"/>
              <a:t> </a:t>
            </a:r>
            <a:r>
              <a:rPr lang="nl-BE" sz="2400" dirty="0" err="1" smtClean="0"/>
              <a:t>cote</a:t>
            </a:r>
            <a:r>
              <a:rPr lang="nl-BE" sz="2400" dirty="0" smtClean="0"/>
              <a:t> pour LAN et LANL</a:t>
            </a:r>
          </a:p>
          <a:p>
            <a:pPr lvl="1"/>
            <a:r>
              <a:rPr lang="nl-BE" sz="2400" dirty="0" err="1" smtClean="0"/>
              <a:t>Ecrit</a:t>
            </a:r>
            <a:r>
              <a:rPr lang="nl-BE" sz="2400" dirty="0" smtClean="0"/>
              <a:t> : </a:t>
            </a:r>
            <a:r>
              <a:rPr lang="nl-BE" sz="2400" dirty="0" err="1"/>
              <a:t>q</a:t>
            </a:r>
            <a:r>
              <a:rPr lang="nl-BE" sz="2400" dirty="0" err="1" smtClean="0"/>
              <a:t>uestions</a:t>
            </a:r>
            <a:r>
              <a:rPr lang="nl-BE" sz="2400" dirty="0" smtClean="0"/>
              <a:t> </a:t>
            </a:r>
            <a:r>
              <a:rPr lang="nl-BE" sz="2400" dirty="0" err="1" smtClean="0"/>
              <a:t>ouvertes</a:t>
            </a:r>
            <a:r>
              <a:rPr lang="nl-BE" sz="2400" dirty="0" smtClean="0"/>
              <a:t> LAN et LANL (80% </a:t>
            </a:r>
            <a:r>
              <a:rPr lang="nl-BE" sz="2400" dirty="0" err="1" smtClean="0"/>
              <a:t>pts</a:t>
            </a:r>
            <a:r>
              <a:rPr lang="nl-BE" sz="2400" dirty="0" smtClean="0"/>
              <a:t>)</a:t>
            </a:r>
            <a:endParaRPr lang="nl-BE" sz="2400" dirty="0"/>
          </a:p>
          <a:p>
            <a:pPr lvl="1"/>
            <a:r>
              <a:rPr lang="nl-BE" sz="2400" dirty="0" smtClean="0"/>
              <a:t>Oral : </a:t>
            </a:r>
            <a:r>
              <a:rPr lang="nl-BE" sz="2400" dirty="0" err="1" smtClean="0"/>
              <a:t>vérification</a:t>
            </a:r>
            <a:r>
              <a:rPr lang="nl-BE" sz="2400" dirty="0" smtClean="0"/>
              <a:t> des </a:t>
            </a:r>
            <a:r>
              <a:rPr lang="nl-BE" sz="2400" dirty="0" err="1" smtClean="0"/>
              <a:t>réponses</a:t>
            </a:r>
            <a:r>
              <a:rPr lang="nl-BE" sz="2400" dirty="0" smtClean="0"/>
              <a:t> à </a:t>
            </a:r>
            <a:r>
              <a:rPr lang="nl-BE" sz="2400" dirty="0" err="1" smtClean="0"/>
              <a:t>l’écrit</a:t>
            </a:r>
            <a:r>
              <a:rPr lang="nl-BE" sz="2400" dirty="0" smtClean="0"/>
              <a:t> (20% </a:t>
            </a:r>
            <a:r>
              <a:rPr lang="nl-BE" sz="2400" dirty="0" err="1" smtClean="0"/>
              <a:t>pts</a:t>
            </a:r>
            <a:r>
              <a:rPr lang="nl-BE" sz="2400" dirty="0" smtClean="0"/>
              <a:t>)</a:t>
            </a:r>
            <a:endParaRPr lang="nl-BE" sz="2400" dirty="0"/>
          </a:p>
          <a:p>
            <a:r>
              <a:rPr lang="nl-BE" sz="2800" dirty="0">
                <a:solidFill>
                  <a:schemeClr val="tx2"/>
                </a:solidFill>
              </a:rPr>
              <a:t>Evaluation </a:t>
            </a:r>
            <a:r>
              <a:rPr lang="nl-BE" sz="2800" dirty="0" err="1">
                <a:solidFill>
                  <a:schemeClr val="tx2"/>
                </a:solidFill>
              </a:rPr>
              <a:t>formative</a:t>
            </a:r>
            <a:r>
              <a:rPr lang="nl-BE" sz="2800" dirty="0">
                <a:solidFill>
                  <a:schemeClr val="tx2"/>
                </a:solidFill>
              </a:rPr>
              <a:t> au labo</a:t>
            </a:r>
          </a:p>
          <a:p>
            <a:pPr lvl="1"/>
            <a:r>
              <a:rPr lang="nl-BE" sz="2400" dirty="0" smtClean="0"/>
              <a:t>Bonus de 10% maximum</a:t>
            </a:r>
          </a:p>
          <a:p>
            <a:pPr lvl="1"/>
            <a:r>
              <a:rPr lang="nl-BE" sz="2400" dirty="0" err="1" smtClean="0"/>
              <a:t>Présence</a:t>
            </a:r>
            <a:r>
              <a:rPr lang="nl-BE" sz="2400" dirty="0" smtClean="0"/>
              <a:t> </a:t>
            </a:r>
            <a:r>
              <a:rPr lang="nl-BE" sz="2400" dirty="0" err="1" smtClean="0"/>
              <a:t>active</a:t>
            </a:r>
            <a:endParaRPr lang="nl-BE" sz="2400" dirty="0"/>
          </a:p>
          <a:p>
            <a:pPr lvl="1"/>
            <a:r>
              <a:rPr lang="nl-BE" sz="2400" dirty="0" err="1" smtClean="0"/>
              <a:t>Tâches</a:t>
            </a:r>
            <a:r>
              <a:rPr lang="nl-BE" sz="2400" dirty="0" smtClean="0"/>
              <a:t> à </a:t>
            </a:r>
            <a:r>
              <a:rPr lang="nl-BE" sz="2400" dirty="0" err="1" smtClean="0"/>
              <a:t>domicile</a:t>
            </a:r>
            <a:r>
              <a:rPr lang="nl-BE" sz="2400" dirty="0" smtClean="0"/>
              <a:t> (</a:t>
            </a:r>
            <a:r>
              <a:rPr lang="nl-BE" sz="2400" dirty="0" err="1" smtClean="0"/>
              <a:t>cfr</a:t>
            </a:r>
            <a:r>
              <a:rPr lang="nl-BE" sz="2400" dirty="0" smtClean="0"/>
              <a:t>. Plan des </a:t>
            </a:r>
            <a:r>
              <a:rPr lang="nl-BE" sz="2400" dirty="0" err="1" smtClean="0"/>
              <a:t>labos</a:t>
            </a:r>
            <a:r>
              <a:rPr lang="nl-BE" sz="2400" dirty="0" smtClean="0"/>
              <a:t>)</a:t>
            </a:r>
          </a:p>
          <a:p>
            <a:pPr lvl="1"/>
            <a:r>
              <a:rPr lang="nl-BE" sz="2400" dirty="0" smtClean="0"/>
              <a:t>Rapport </a:t>
            </a:r>
            <a:r>
              <a:rPr lang="nl-BE" sz="2400" dirty="0" err="1" smtClean="0"/>
              <a:t>final</a:t>
            </a:r>
            <a:endParaRPr lang="nl-BE" sz="2400" dirty="0" smtClean="0"/>
          </a:p>
          <a:p>
            <a:pPr lvl="1"/>
            <a:r>
              <a:rPr lang="nl-BE" sz="2400" dirty="0" err="1" smtClean="0"/>
              <a:t>Questions</a:t>
            </a:r>
            <a:r>
              <a:rPr lang="nl-BE" sz="2400" dirty="0" smtClean="0"/>
              <a:t> à </a:t>
            </a:r>
            <a:r>
              <a:rPr lang="nl-BE" sz="2400" dirty="0" err="1" smtClean="0"/>
              <a:t>l’examen</a:t>
            </a:r>
            <a:r>
              <a:rPr lang="nl-BE" sz="2400" dirty="0" smtClean="0"/>
              <a:t> </a:t>
            </a:r>
            <a:r>
              <a:rPr lang="nl-BE" sz="2400" dirty="0" err="1" smtClean="0"/>
              <a:t>écrit</a:t>
            </a:r>
            <a:r>
              <a:rPr lang="nl-BE" sz="2400" dirty="0" smtClean="0"/>
              <a:t> (~50% de la </a:t>
            </a:r>
            <a:r>
              <a:rPr lang="nl-BE" sz="2400" dirty="0" err="1" smtClean="0"/>
              <a:t>cote</a:t>
            </a:r>
            <a:r>
              <a:rPr lang="nl-BE" sz="2400" dirty="0" smtClean="0"/>
              <a:t>)</a:t>
            </a:r>
          </a:p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4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olidFill>
                  <a:schemeClr val="accent1"/>
                </a:solidFill>
              </a:rPr>
              <a:t>Modalités pédagogiques </a:t>
            </a:r>
            <a:endParaRPr lang="fr-FR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352928" cy="5472608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chemeClr val="tx2"/>
                </a:solidFill>
              </a:rPr>
              <a:t>Evaluation AA LAN(L)</a:t>
            </a:r>
          </a:p>
          <a:p>
            <a:r>
              <a:rPr lang="fr-BE" sz="2800" dirty="0">
                <a:solidFill>
                  <a:schemeClr val="tx2"/>
                </a:solidFill>
              </a:rPr>
              <a:t>Examen </a:t>
            </a:r>
            <a:r>
              <a:rPr lang="fr-BE" sz="2800" dirty="0" smtClean="0">
                <a:solidFill>
                  <a:schemeClr val="tx2"/>
                </a:solidFill>
              </a:rPr>
              <a:t>Ecrit</a:t>
            </a:r>
            <a:endParaRPr lang="fr-BE" sz="2800" dirty="0" smtClean="0"/>
          </a:p>
          <a:p>
            <a:pPr marL="0" indent="0">
              <a:buNone/>
            </a:pPr>
            <a:r>
              <a:rPr lang="fr-FR" sz="2000" b="1" i="1" dirty="0"/>
              <a:t>Q.1. Composants de la couche physique d’un LAN	</a:t>
            </a:r>
            <a:r>
              <a:rPr lang="fr-FR" sz="2000" b="1" i="1" dirty="0" smtClean="0"/>
              <a:t>	/40</a:t>
            </a:r>
          </a:p>
          <a:p>
            <a:pPr marL="0" indent="0">
              <a:buNone/>
            </a:pPr>
            <a:r>
              <a:rPr lang="fr-FR" sz="2000" b="1" i="1" dirty="0"/>
              <a:t>Q.2. Problèmes d’adressage et de routage IP		/5</a:t>
            </a:r>
            <a:endParaRPr lang="fr-BE" sz="2000" b="1" i="1" dirty="0"/>
          </a:p>
          <a:p>
            <a:pPr marL="0" indent="0">
              <a:buNone/>
            </a:pPr>
            <a:r>
              <a:rPr lang="fr-FR" sz="2000" b="1" i="1" dirty="0"/>
              <a:t>Q.3. Problèmes de résolution de noms et d’adresses		/25</a:t>
            </a:r>
            <a:endParaRPr lang="fr-BE" sz="2000" b="1" i="1" dirty="0"/>
          </a:p>
          <a:p>
            <a:pPr marL="0" indent="0">
              <a:buNone/>
            </a:pPr>
            <a:r>
              <a:rPr lang="fr-FR" sz="2000" b="1" i="1" dirty="0"/>
              <a:t>Q.4. La sous-couche MAC				/15</a:t>
            </a:r>
            <a:endParaRPr lang="fr-BE" sz="2000" b="1" i="1" dirty="0"/>
          </a:p>
          <a:p>
            <a:pPr marL="0" indent="0">
              <a:buNone/>
            </a:pPr>
            <a:r>
              <a:rPr lang="fr-FR" sz="2000" b="1" i="1" dirty="0"/>
              <a:t>Q.5. Le réseau d’entreprise intégré				/15</a:t>
            </a:r>
            <a:endParaRPr lang="fr-BE" sz="2000" b="1" i="1" dirty="0"/>
          </a:p>
          <a:p>
            <a:pPr marL="0" indent="0">
              <a:buNone/>
            </a:pPr>
            <a:endParaRPr lang="fr-BE" b="1" i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5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xmlns="" val="2819712064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 smtClean="0">
                <a:solidFill>
                  <a:schemeClr val="accent1"/>
                </a:solidFill>
              </a:rPr>
              <a:t>Plan du cours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26340" name="Line 4"/>
          <p:cNvSpPr>
            <a:spLocks noChangeShapeType="1"/>
          </p:cNvSpPr>
          <p:nvPr/>
        </p:nvSpPr>
        <p:spPr bwMode="auto">
          <a:xfrm>
            <a:off x="304800" y="3124200"/>
            <a:ext cx="83820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 rot="16200000">
            <a:off x="-635348" y="1871812"/>
            <a:ext cx="2337499" cy="46166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BE" dirty="0"/>
              <a:t>1ère  </a:t>
            </a:r>
            <a:r>
              <a:rPr lang="fr-BE" dirty="0" smtClean="0"/>
              <a:t>Bloc  Q-1-2</a:t>
            </a:r>
            <a:endParaRPr lang="fr-FR" dirty="0"/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 rot="16200000">
            <a:off x="-665004" y="4682481"/>
            <a:ext cx="2396810" cy="46166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BE" dirty="0"/>
              <a:t>2ème  </a:t>
            </a:r>
            <a:r>
              <a:rPr lang="fr-BE" dirty="0" smtClean="0"/>
              <a:t>Bloc </a:t>
            </a:r>
            <a:r>
              <a:rPr lang="fr-BE" dirty="0" smtClean="0"/>
              <a:t>Q-3-4</a:t>
            </a:r>
          </a:p>
        </p:txBody>
      </p:sp>
      <p:sp>
        <p:nvSpPr>
          <p:cNvPr id="526345" name="Text Box 9"/>
          <p:cNvSpPr txBox="1">
            <a:spLocks noChangeArrowheads="1"/>
          </p:cNvSpPr>
          <p:nvPr/>
        </p:nvSpPr>
        <p:spPr bwMode="auto">
          <a:xfrm>
            <a:off x="3276600" y="1447800"/>
            <a:ext cx="1828800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BE" dirty="0" smtClean="0"/>
              <a:t>INR </a:t>
            </a:r>
            <a:r>
              <a:rPr lang="fr-BE" sz="1200" dirty="0"/>
              <a:t>Théorie 25h</a:t>
            </a:r>
            <a:endParaRPr lang="fr-FR" dirty="0"/>
          </a:p>
        </p:txBody>
      </p:sp>
      <p:sp>
        <p:nvSpPr>
          <p:cNvPr id="526346" name="Line 10"/>
          <p:cNvSpPr>
            <a:spLocks noChangeShapeType="1"/>
          </p:cNvSpPr>
          <p:nvPr/>
        </p:nvSpPr>
        <p:spPr bwMode="auto">
          <a:xfrm>
            <a:off x="2133600" y="2133600"/>
            <a:ext cx="4648200" cy="0"/>
          </a:xfrm>
          <a:prstGeom prst="line">
            <a:avLst/>
          </a:prstGeom>
          <a:noFill/>
          <a:ln w="190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47" name="Text Box 11"/>
          <p:cNvSpPr txBox="1">
            <a:spLocks noChangeArrowheads="1"/>
          </p:cNvSpPr>
          <p:nvPr/>
        </p:nvSpPr>
        <p:spPr bwMode="auto">
          <a:xfrm>
            <a:off x="3276600" y="2362200"/>
            <a:ext cx="1828800" cy="482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BE"/>
              <a:t>MPR </a:t>
            </a:r>
            <a:r>
              <a:rPr lang="fr-BE" sz="1200"/>
              <a:t>Théorie 25h</a:t>
            </a:r>
            <a:endParaRPr lang="fr-FR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1752600" y="3505200"/>
            <a:ext cx="1828800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BE" dirty="0" smtClean="0"/>
              <a:t>LAN(L) </a:t>
            </a:r>
            <a:r>
              <a:rPr lang="fr-BE" sz="1200" dirty="0"/>
              <a:t>Théorie 25h</a:t>
            </a:r>
          </a:p>
          <a:p>
            <a:r>
              <a:rPr lang="fr-BE" sz="1200" dirty="0"/>
              <a:t>                   Labo 25h</a:t>
            </a:r>
            <a:endParaRPr lang="fr-FR" dirty="0"/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auto">
          <a:xfrm>
            <a:off x="4876800" y="3505200"/>
            <a:ext cx="1981200" cy="6651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fr-BE" dirty="0"/>
              <a:t>WAN  </a:t>
            </a:r>
            <a:r>
              <a:rPr lang="fr-BE" sz="1200" dirty="0"/>
              <a:t>Théorie 37,5h</a:t>
            </a:r>
          </a:p>
          <a:p>
            <a:r>
              <a:rPr lang="fr-BE" sz="1200" dirty="0"/>
              <a:t>                      Labos 25h</a:t>
            </a:r>
            <a:endParaRPr lang="fr-FR" dirty="0"/>
          </a:p>
        </p:txBody>
      </p:sp>
      <p:sp>
        <p:nvSpPr>
          <p:cNvPr id="526350" name="Line 14"/>
          <p:cNvSpPr>
            <a:spLocks noChangeShapeType="1"/>
          </p:cNvSpPr>
          <p:nvPr/>
        </p:nvSpPr>
        <p:spPr bwMode="auto">
          <a:xfrm>
            <a:off x="2209800" y="4572000"/>
            <a:ext cx="4648200" cy="0"/>
          </a:xfrm>
          <a:prstGeom prst="line">
            <a:avLst/>
          </a:prstGeom>
          <a:noFill/>
          <a:ln w="190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auto">
          <a:xfrm>
            <a:off x="3352800" y="5029200"/>
            <a:ext cx="2057400" cy="64633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BE" dirty="0" smtClean="0"/>
              <a:t>RSM(L) </a:t>
            </a:r>
            <a:r>
              <a:rPr lang="fr-BE" sz="1200" dirty="0"/>
              <a:t>Théorie 25h</a:t>
            </a:r>
          </a:p>
          <a:p>
            <a:r>
              <a:rPr lang="fr-BE" sz="1200" dirty="0"/>
              <a:t>                       </a:t>
            </a:r>
            <a:r>
              <a:rPr lang="fr-BE" sz="1200" dirty="0" smtClean="0"/>
              <a:t>       </a:t>
            </a:r>
            <a:r>
              <a:rPr lang="fr-BE" sz="1200" dirty="0"/>
              <a:t>Labo 12.5h</a:t>
            </a:r>
            <a:endParaRPr lang="fr-FR" dirty="0"/>
          </a:p>
        </p:txBody>
      </p:sp>
      <p:sp>
        <p:nvSpPr>
          <p:cNvPr id="526352" name="Text Box 16"/>
          <p:cNvSpPr txBox="1">
            <a:spLocks noChangeArrowheads="1"/>
          </p:cNvSpPr>
          <p:nvPr/>
        </p:nvSpPr>
        <p:spPr bwMode="auto">
          <a:xfrm>
            <a:off x="5715000" y="5029200"/>
            <a:ext cx="1828800" cy="4826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fr-BE"/>
              <a:t>GAR </a:t>
            </a:r>
            <a:r>
              <a:rPr lang="fr-BE" sz="1200"/>
              <a:t>Hands-On 25h</a:t>
            </a:r>
            <a:endParaRPr lang="fr-FR"/>
          </a:p>
        </p:txBody>
      </p:sp>
      <p:sp>
        <p:nvSpPr>
          <p:cNvPr id="526353" name="Line 17"/>
          <p:cNvSpPr>
            <a:spLocks noChangeShapeType="1"/>
          </p:cNvSpPr>
          <p:nvPr/>
        </p:nvSpPr>
        <p:spPr bwMode="auto">
          <a:xfrm>
            <a:off x="4191000" y="1905000"/>
            <a:ext cx="0" cy="38100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526354" name="Line 18"/>
          <p:cNvSpPr>
            <a:spLocks noChangeShapeType="1"/>
          </p:cNvSpPr>
          <p:nvPr/>
        </p:nvSpPr>
        <p:spPr bwMode="auto">
          <a:xfrm flipH="1">
            <a:off x="2819400" y="2819400"/>
            <a:ext cx="106680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5" name="Line 19"/>
          <p:cNvSpPr>
            <a:spLocks noChangeShapeType="1"/>
          </p:cNvSpPr>
          <p:nvPr/>
        </p:nvSpPr>
        <p:spPr bwMode="auto">
          <a:xfrm>
            <a:off x="4572000" y="2895600"/>
            <a:ext cx="11430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6" name="Line 20"/>
          <p:cNvSpPr>
            <a:spLocks noChangeShapeType="1"/>
          </p:cNvSpPr>
          <p:nvPr/>
        </p:nvSpPr>
        <p:spPr bwMode="auto">
          <a:xfrm>
            <a:off x="2819400" y="4114800"/>
            <a:ext cx="1371600" cy="914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7" name="Line 21"/>
          <p:cNvSpPr>
            <a:spLocks noChangeShapeType="1"/>
          </p:cNvSpPr>
          <p:nvPr/>
        </p:nvSpPr>
        <p:spPr bwMode="auto">
          <a:xfrm>
            <a:off x="4191000" y="2971800"/>
            <a:ext cx="0" cy="1981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 flipH="1">
            <a:off x="4343400" y="4191000"/>
            <a:ext cx="1371600" cy="838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526359" name="Rectangle 23"/>
          <p:cNvSpPr>
            <a:spLocks noChangeArrowheads="1"/>
          </p:cNvSpPr>
          <p:nvPr/>
        </p:nvSpPr>
        <p:spPr bwMode="auto">
          <a:xfrm>
            <a:off x="730696" y="9144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fr-BE" sz="2800" dirty="0">
                <a:solidFill>
                  <a:schemeClr val="accent2"/>
                </a:solidFill>
              </a:rPr>
              <a:t>Programme ESI</a:t>
            </a:r>
            <a:r>
              <a:rPr lang="fr-BE" sz="3200" dirty="0">
                <a:solidFill>
                  <a:schemeClr val="accent2"/>
                </a:solidFill>
              </a:rPr>
              <a:t> et place du cours</a:t>
            </a:r>
          </a:p>
        </p:txBody>
      </p:sp>
      <p:sp>
        <p:nvSpPr>
          <p:cNvPr id="526360" name="Text Box 24"/>
          <p:cNvSpPr txBox="1">
            <a:spLocks noChangeArrowheads="1"/>
          </p:cNvSpPr>
          <p:nvPr/>
        </p:nvSpPr>
        <p:spPr bwMode="auto">
          <a:xfrm>
            <a:off x="1187450" y="5157788"/>
            <a:ext cx="1828800" cy="46166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fr-BE" dirty="0" smtClean="0"/>
              <a:t>AGL </a:t>
            </a:r>
            <a:r>
              <a:rPr lang="fr-BE" sz="1200" dirty="0"/>
              <a:t>Hands-On 25h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6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Plan du cours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724400"/>
          </a:xfrm>
        </p:spPr>
        <p:txBody>
          <a:bodyPr/>
          <a:lstStyle/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Présentation du cours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Le concept réseau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Modèles, services et protocoles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physique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liaison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sous-couche MAC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réseau OSI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réseau IP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transport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sz="2800" dirty="0"/>
              <a:t>La couche application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381000" y="9906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fr-BE" sz="3600" dirty="0" smtClean="0">
                <a:solidFill>
                  <a:schemeClr val="accent2"/>
                </a:solidFill>
              </a:rPr>
              <a:t>Rappel - Plan </a:t>
            </a:r>
            <a:r>
              <a:rPr lang="fr-BE" sz="3600" dirty="0">
                <a:solidFill>
                  <a:schemeClr val="accent2"/>
                </a:solidFill>
              </a:rPr>
              <a:t>du cours </a:t>
            </a:r>
            <a:r>
              <a:rPr lang="fr-BE" sz="3200" dirty="0">
                <a:solidFill>
                  <a:schemeClr val="accent2"/>
                </a:solidFill>
              </a:rPr>
              <a:t>MPR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7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Plan du cours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781128"/>
          </a:xfrm>
        </p:spPr>
        <p:txBody>
          <a:bodyPr/>
          <a:lstStyle/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 smtClean="0"/>
              <a:t>Présentation </a:t>
            </a:r>
            <a:r>
              <a:rPr lang="fr-BE" altLang="fr-FR" sz="2800" dirty="0"/>
              <a:t>du cours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/>
              <a:t>Introduction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/>
              <a:t>Concepts et architectures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/>
              <a:t>Architecture physique</a:t>
            </a:r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/>
              <a:t>Architecture </a:t>
            </a:r>
            <a:r>
              <a:rPr lang="fr-BE" altLang="fr-FR" sz="2800" dirty="0" smtClean="0"/>
              <a:t>TCPIP (Niveau 3)</a:t>
            </a:r>
            <a:endParaRPr lang="fr-BE" altLang="fr-FR" sz="2800" dirty="0"/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fr-BE" altLang="fr-FR" sz="2800" dirty="0"/>
              <a:t>Architecture </a:t>
            </a:r>
            <a:r>
              <a:rPr lang="fr-BE" altLang="fr-FR" sz="2800" dirty="0" smtClean="0"/>
              <a:t>Ethernet (Niveau 2)</a:t>
            </a:r>
            <a:endParaRPr lang="fr-BE" altLang="fr-FR" sz="2800" dirty="0"/>
          </a:p>
          <a:p>
            <a:pPr marL="812800" indent="-812800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endParaRPr lang="fr-BE" sz="2800" dirty="0" smtClean="0"/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381000" y="9906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fr-BE" sz="3600" dirty="0">
                <a:solidFill>
                  <a:schemeClr val="accent2"/>
                </a:solidFill>
              </a:rPr>
              <a:t>Plan du cours </a:t>
            </a:r>
            <a:r>
              <a:rPr lang="fr-BE" sz="3600" dirty="0" smtClean="0">
                <a:solidFill>
                  <a:schemeClr val="accent2"/>
                </a:solidFill>
              </a:rPr>
              <a:t>LAN</a:t>
            </a:r>
            <a:endParaRPr lang="fr-BE" sz="3600" dirty="0">
              <a:solidFill>
                <a:schemeClr val="accent2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8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Sources et supports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908720"/>
            <a:ext cx="8305800" cy="5536530"/>
          </a:xfrm>
        </p:spPr>
        <p:txBody>
          <a:bodyPr/>
          <a:lstStyle/>
          <a:p>
            <a:pPr>
              <a:buFontTx/>
              <a:buNone/>
            </a:pPr>
            <a:r>
              <a:rPr lang="fr-FR" sz="3600" dirty="0">
                <a:solidFill>
                  <a:schemeClr val="accent2"/>
                </a:solidFill>
              </a:rPr>
              <a:t>Sources du cours</a:t>
            </a:r>
            <a:endParaRPr lang="fr-FR" sz="3200" dirty="0"/>
          </a:p>
          <a:p>
            <a:r>
              <a:rPr lang="fr-FR" dirty="0" smtClean="0"/>
              <a:t>Documentation CISCO</a:t>
            </a:r>
          </a:p>
          <a:p>
            <a:pPr lvl="1"/>
            <a:r>
              <a:rPr lang="fr-FR" dirty="0" err="1" smtClean="0"/>
              <a:t>Cfr</a:t>
            </a:r>
            <a:r>
              <a:rPr lang="fr-FR" dirty="0" smtClean="0"/>
              <a:t>. Annexes</a:t>
            </a:r>
          </a:p>
          <a:p>
            <a:r>
              <a:rPr lang="fr-FR" dirty="0" smtClean="0"/>
              <a:t>Livre</a:t>
            </a:r>
            <a:r>
              <a:rPr lang="fr-BE" dirty="0" smtClean="0"/>
              <a:t> </a:t>
            </a:r>
            <a:r>
              <a:rPr lang="fr-BE" dirty="0"/>
              <a:t>de référence de base</a:t>
            </a:r>
          </a:p>
          <a:p>
            <a:pPr lvl="1">
              <a:buFontTx/>
              <a:buNone/>
            </a:pPr>
            <a:r>
              <a:rPr lang="fr-BE" dirty="0"/>
              <a:t>	</a:t>
            </a:r>
            <a:r>
              <a:rPr lang="fr-BE" dirty="0" smtClean="0"/>
              <a:t>Réseaux </a:t>
            </a:r>
            <a:r>
              <a:rPr lang="fr-BE" dirty="0"/>
              <a:t>- </a:t>
            </a:r>
            <a:r>
              <a:rPr lang="fr-BE" dirty="0" smtClean="0"/>
              <a:t>5ème édition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Andrew </a:t>
            </a:r>
            <a:r>
              <a:rPr lang="fr-BE" dirty="0" err="1"/>
              <a:t>Tanenbaum</a:t>
            </a:r>
            <a:r>
              <a:rPr lang="fr-BE" dirty="0"/>
              <a:t>, </a:t>
            </a:r>
            <a:r>
              <a:rPr lang="fr-BE" dirty="0" smtClean="0"/>
              <a:t>David </a:t>
            </a:r>
            <a:r>
              <a:rPr lang="fr-BE" dirty="0" err="1" smtClean="0"/>
              <a:t>Wetherall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Pearson </a:t>
            </a:r>
            <a:r>
              <a:rPr lang="fr-BE" dirty="0"/>
              <a:t>Education, </a:t>
            </a:r>
            <a:r>
              <a:rPr lang="fr-BE" dirty="0" smtClean="0"/>
              <a:t>2011</a:t>
            </a:r>
          </a:p>
          <a:p>
            <a:r>
              <a:rPr lang="fr-BE" dirty="0" smtClean="0"/>
              <a:t>TCP/IP sous Windows NT 4</a:t>
            </a:r>
          </a:p>
          <a:p>
            <a:pPr lvl="1">
              <a:buFontTx/>
              <a:buNone/>
            </a:pPr>
            <a:r>
              <a:rPr lang="fr-BE" dirty="0"/>
              <a:t>	</a:t>
            </a:r>
            <a:r>
              <a:rPr lang="fr-BE" dirty="0" smtClean="0"/>
              <a:t>José </a:t>
            </a:r>
            <a:r>
              <a:rPr lang="fr-BE" dirty="0" err="1" smtClean="0"/>
              <a:t>Dordoigne</a:t>
            </a:r>
            <a:r>
              <a:rPr lang="fr-BE" dirty="0" smtClean="0"/>
              <a:t> et Bruno </a:t>
            </a:r>
            <a:r>
              <a:rPr lang="fr-BE" dirty="0" err="1" smtClean="0"/>
              <a:t>Ferec</a:t>
            </a:r>
            <a:endParaRPr lang="fr-BE" dirty="0" smtClean="0"/>
          </a:p>
          <a:p>
            <a:pPr lvl="1">
              <a:buFontTx/>
              <a:buNone/>
            </a:pPr>
            <a:r>
              <a:rPr lang="fr-BE" dirty="0"/>
              <a:t>	</a:t>
            </a:r>
            <a:r>
              <a:rPr lang="fr-BE" dirty="0" smtClean="0"/>
              <a:t>Editions ENI 1999</a:t>
            </a:r>
            <a:endParaRPr lang="fr-BE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Présentation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2017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C16E8-2424-46BB-A966-B100696BB557}" type="slidenum">
              <a:rPr lang="fr-FR" smtClean="0"/>
              <a:pPr>
                <a:defRPr/>
              </a:pPr>
              <a:t>9</a:t>
            </a:fld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utoUpdateAnimBg="0"/>
      <p:bldP spid="524291" grpId="0" build="p" autoUpdateAnimBg="0"/>
    </p:bldLst>
  </p:timing>
</p:sld>
</file>

<file path=ppt/theme/theme1.xml><?xml version="1.0" encoding="utf-8"?>
<a:theme xmlns:a="http://schemas.openxmlformats.org/drawingml/2006/main" name="Boule de feu">
  <a:themeElements>
    <a:clrScheme name="Boule de feu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Boule de fe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oule de feu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ule de feu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ule de feu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Office\Modèles\Modèles de présentation\Barre verticale.pot</Template>
  <TotalTime>5918</TotalTime>
  <Words>484</Words>
  <Application>Microsoft Office PowerPoint</Application>
  <PresentationFormat>Affichage à l'écran (4:3)</PresentationFormat>
  <Paragraphs>162</Paragraphs>
  <Slides>11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Boule de feu</vt:lpstr>
      <vt:lpstr>Diapositive 1</vt:lpstr>
      <vt:lpstr>I. Présentation du cours</vt:lpstr>
      <vt:lpstr>Modalités pédagogiques </vt:lpstr>
      <vt:lpstr>Modalités pédagogiques </vt:lpstr>
      <vt:lpstr>Modalités pédagogiques </vt:lpstr>
      <vt:lpstr>Plan du cours</vt:lpstr>
      <vt:lpstr>Plan du cours</vt:lpstr>
      <vt:lpstr>Plan du cours</vt:lpstr>
      <vt:lpstr>Sources et supports</vt:lpstr>
      <vt:lpstr>Sources et supports</vt:lpstr>
      <vt:lpstr>Sources et supports</vt:lpstr>
    </vt:vector>
  </TitlesOfParts>
  <Company>HEB-ESI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réseaux sans fil</dc:title>
  <dc:subject>Support du cours - ESI - 2° année IR</dc:subject>
  <dc:creator>Pantélis Matsos</dc:creator>
  <cp:lastModifiedBy>pma</cp:lastModifiedBy>
  <cp:revision>153</cp:revision>
  <cp:lastPrinted>2001-07-16T20:29:16Z</cp:lastPrinted>
  <dcterms:created xsi:type="dcterms:W3CDTF">2000-12-03T20:39:07Z</dcterms:created>
  <dcterms:modified xsi:type="dcterms:W3CDTF">2017-09-09T12:35:34Z</dcterms:modified>
</cp:coreProperties>
</file>