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13" r:id="rId2"/>
    <p:sldId id="402" r:id="rId3"/>
    <p:sldId id="429" r:id="rId4"/>
    <p:sldId id="432" r:id="rId5"/>
    <p:sldId id="388" r:id="rId6"/>
    <p:sldId id="389" r:id="rId7"/>
    <p:sldId id="391" r:id="rId8"/>
    <p:sldId id="435" r:id="rId9"/>
    <p:sldId id="392" r:id="rId10"/>
    <p:sldId id="393" r:id="rId11"/>
    <p:sldId id="394" r:id="rId12"/>
    <p:sldId id="436" r:id="rId13"/>
    <p:sldId id="396" r:id="rId14"/>
    <p:sldId id="437" r:id="rId15"/>
    <p:sldId id="433" r:id="rId16"/>
    <p:sldId id="431" r:id="rId17"/>
    <p:sldId id="418" r:id="rId18"/>
    <p:sldId id="419" r:id="rId19"/>
    <p:sldId id="420" r:id="rId20"/>
    <p:sldId id="421" r:id="rId21"/>
    <p:sldId id="422" r:id="rId22"/>
    <p:sldId id="423" r:id="rId23"/>
    <p:sldId id="424" r:id="rId24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33CC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0066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75" autoAdjust="0"/>
  </p:normalViewPr>
  <p:slideViewPr>
    <p:cSldViewPr>
      <p:cViewPr varScale="1">
        <p:scale>
          <a:sx n="58" d="100"/>
          <a:sy n="58" d="100"/>
        </p:scale>
        <p:origin x="-1092" y="-78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18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7154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BE" smtClean="0"/>
              <a:t>LAN - Introduction - 02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931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14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17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D5C52-FCE7-499B-B62A-967D5876254D}" type="slidenum">
              <a:rPr lang="fr-FR"/>
              <a:pPr/>
              <a:t>16</a:t>
            </a:fld>
            <a:endParaRPr lang="fr-FR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83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3D5487-37CB-4998-9866-A67675F89339}" type="slidenum">
              <a:rPr lang="fr-FR" altLang="fr-FR" sz="1200" smtClean="0"/>
              <a:pPr/>
              <a:t>17</a:t>
            </a:fld>
            <a:endParaRPr lang="fr-FR" altLang="fr-FR" sz="1200" smtClean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319783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0914AA-8D4F-4FC3-BAB7-75BE930419E9}" type="slidenum">
              <a:rPr lang="fr-FR" altLang="fr-FR" sz="1200" smtClean="0"/>
              <a:pPr/>
              <a:t>18</a:t>
            </a:fld>
            <a:endParaRPr lang="fr-FR" altLang="fr-FR" sz="1200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299926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EC2BC4-CB04-4CEA-8862-CE71E14F0E70}" type="slidenum">
              <a:rPr lang="fr-FR" altLang="fr-FR" sz="1200" smtClean="0"/>
              <a:pPr/>
              <a:t>19</a:t>
            </a:fld>
            <a:endParaRPr lang="fr-FR" altLang="fr-FR" sz="1200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2752291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7D9F1-7EE0-460C-9430-F3F0AFEF880B}" type="slidenum">
              <a:rPr lang="fr-FR" altLang="fr-FR" sz="1200" smtClean="0"/>
              <a:pPr/>
              <a:t>20</a:t>
            </a:fld>
            <a:endParaRPr lang="fr-FR" altLang="fr-FR" sz="1200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154439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2B7FE-29D0-486E-BAD3-730CB7D21ACC}" type="slidenum">
              <a:rPr lang="fr-FR" altLang="fr-FR" sz="1200" smtClean="0"/>
              <a:pPr/>
              <a:t>21</a:t>
            </a:fld>
            <a:endParaRPr lang="fr-FR" altLang="fr-FR" sz="1200" smtClean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342314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1FD77-A32C-43F6-AA93-8D6EE513B633}" type="slidenum">
              <a:rPr lang="fr-FR" altLang="fr-FR" sz="1200" smtClean="0"/>
              <a:pPr/>
              <a:t>22</a:t>
            </a:fld>
            <a:endParaRPr lang="fr-FR" altLang="fr-FR" sz="1200" smtClean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89207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RSFM - Introduction - 02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Septembre 2017</a:t>
            </a:r>
            <a:endParaRPr lang="fr-FR" altLang="fr-FR" sz="1200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 smtClean="0"/>
              <a:t>HEB-ESI 2ème réseaux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A1C806-A58A-4E10-BC06-005C9E8AE47C}" type="slidenum">
              <a:rPr lang="fr-FR" altLang="fr-FR" sz="1200" smtClean="0"/>
              <a:pPr/>
              <a:t>23</a:t>
            </a:fld>
            <a:endParaRPr lang="fr-FR" altLang="fr-FR" sz="1200" smtClean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280232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E9E56-7616-4B05-9473-0C8D4D8AC1FD}" type="slidenum">
              <a:rPr lang="fr-FR"/>
              <a:pPr/>
              <a:t>2</a:t>
            </a:fld>
            <a:endParaRPr lang="fr-FR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29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21259-1818-43CB-9E74-F8056C60528F}" type="slidenum">
              <a:rPr lang="fr-FR"/>
              <a:pPr/>
              <a:t>3</a:t>
            </a:fld>
            <a:endParaRPr lang="fr-FR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34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BE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21259-1818-43CB-9E74-F8056C60528F}" type="slidenum">
              <a:rPr lang="fr-FR"/>
              <a:pPr/>
              <a:t>4</a:t>
            </a:fld>
            <a:endParaRPr lang="fr-FR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2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35C08-D9B4-4B62-A73B-B049FE58B0B4}" type="slidenum">
              <a:rPr lang="fr-FR"/>
              <a:pPr/>
              <a:t>5</a:t>
            </a:fld>
            <a:endParaRPr lang="fr-FR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37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6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64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231A8C5-07A7-4801-ACA8-07CEDF0897A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183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231A8C5-07A7-4801-ACA8-07CEDF0897A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121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E7E52-8B4C-42AE-806A-4E3CF897E0B2}" type="slidenum">
              <a:rPr lang="fr-FR"/>
              <a:pPr/>
              <a:t>13</a:t>
            </a:fld>
            <a:endParaRPr lang="fr-FR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4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4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R3-LAN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Technologies 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2017-2018</a:t>
            </a:r>
            <a:endParaRPr lang="fr-BE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09 </a:t>
            </a:r>
            <a:r>
              <a:rPr lang="fr-BE" sz="2800" i="1" dirty="0" smtClean="0"/>
              <a:t>septembre </a:t>
            </a:r>
            <a:r>
              <a:rPr lang="fr-BE" sz="2800" i="1" dirty="0" smtClean="0"/>
              <a:t>2017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144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9900"/>
                </a:solidFill>
              </a:rPr>
              <a:t>MAN (Metropolitan Area Network)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Réseaux</a:t>
            </a:r>
            <a:r>
              <a:rPr lang="en-US" sz="2400" dirty="0"/>
              <a:t> </a:t>
            </a:r>
            <a:r>
              <a:rPr lang="en-US" sz="2400" dirty="0" err="1"/>
              <a:t>couvrant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ville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Exemple</a:t>
            </a:r>
            <a:r>
              <a:rPr lang="en-US" sz="2400" dirty="0" smtClean="0"/>
              <a:t> de MAN </a:t>
            </a:r>
            <a:r>
              <a:rPr lang="en-US" sz="2400" dirty="0" err="1" smtClean="0"/>
              <a:t>basé</a:t>
            </a:r>
            <a:r>
              <a:rPr lang="en-US" sz="2400" dirty="0" smtClean="0"/>
              <a:t> sur un </a:t>
            </a:r>
            <a:r>
              <a:rPr lang="en-US" sz="2400" dirty="0" err="1" smtClean="0"/>
              <a:t>réseau</a:t>
            </a:r>
            <a:r>
              <a:rPr lang="en-US" sz="2400" dirty="0" smtClean="0"/>
              <a:t> </a:t>
            </a:r>
            <a:r>
              <a:rPr lang="en-US" sz="2400" dirty="0"/>
              <a:t>coaxial de </a:t>
            </a:r>
            <a:r>
              <a:rPr lang="en-US" sz="2400" dirty="0" err="1"/>
              <a:t>télédistribution</a:t>
            </a:r>
            <a:r>
              <a:rPr lang="en-US" sz="2400" dirty="0"/>
              <a:t> </a:t>
            </a:r>
            <a:r>
              <a:rPr lang="en-US" sz="2400" dirty="0" err="1"/>
              <a:t>offrant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interconnexion</a:t>
            </a:r>
            <a:r>
              <a:rPr lang="en-US" sz="2400" dirty="0"/>
              <a:t> à Internet</a:t>
            </a:r>
          </a:p>
        </p:txBody>
      </p:sp>
      <p:pic>
        <p:nvPicPr>
          <p:cNvPr id="1268740" name="Picture 4" descr="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75" y="2444750"/>
            <a:ext cx="7173913" cy="3956050"/>
          </a:xfrm>
          <a:prstGeom prst="rect">
            <a:avLst/>
          </a:prstGeom>
          <a:noFill/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190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FF9900"/>
                </a:solidFill>
              </a:rPr>
              <a:t>WAN (Wide Area Network)</a:t>
            </a:r>
          </a:p>
          <a:p>
            <a:pPr>
              <a:lnSpc>
                <a:spcPct val="90000"/>
              </a:lnSpc>
            </a:pPr>
            <a:r>
              <a:rPr lang="en-US" sz="2800"/>
              <a:t>Réseau étendu de terminaux (ordinateurs) reliés par un sous-réseau d’interconnexion et de transport (réseau d’opérateur).</a:t>
            </a:r>
          </a:p>
          <a:p>
            <a:pPr>
              <a:lnSpc>
                <a:spcPct val="90000"/>
              </a:lnSpc>
            </a:pPr>
            <a:r>
              <a:rPr lang="en-US" sz="2800"/>
              <a:t>Concepts de réseau et de sous-réseau</a:t>
            </a:r>
          </a:p>
        </p:txBody>
      </p:sp>
      <p:pic>
        <p:nvPicPr>
          <p:cNvPr id="1266692" name="Picture 4" descr="1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194050"/>
            <a:ext cx="7808913" cy="3206750"/>
          </a:xfrm>
          <a:prstGeom prst="rect">
            <a:avLst/>
          </a:prstGeom>
          <a:noFill/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190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9900"/>
                </a:solidFill>
              </a:rPr>
              <a:t>Exemples</a:t>
            </a:r>
            <a:r>
              <a:rPr lang="en-US" sz="2800" dirty="0" smtClean="0">
                <a:solidFill>
                  <a:srgbClr val="FF9900"/>
                </a:solidFill>
              </a:rPr>
              <a:t> de WAN</a:t>
            </a:r>
            <a:endParaRPr lang="en-US" sz="2800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Lignes</a:t>
            </a:r>
            <a:r>
              <a:rPr lang="en-US" sz="2800" dirty="0" smtClean="0"/>
              <a:t> </a:t>
            </a:r>
            <a:r>
              <a:rPr lang="en-US" sz="2800" dirty="0" err="1" smtClean="0"/>
              <a:t>Louées</a:t>
            </a:r>
            <a:r>
              <a:rPr lang="en-US" sz="2800" dirty="0" smtClean="0"/>
              <a:t>, VPN, FAI Internet </a:t>
            </a:r>
            <a:endParaRPr lang="en-US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12</a:t>
            </a:fld>
            <a:endParaRPr lang="fr-FR" b="1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212104"/>
            <a:ext cx="3660304" cy="21692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16832"/>
            <a:ext cx="4176464" cy="26488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916832"/>
            <a:ext cx="3994154" cy="26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Organismes de normalisation</a:t>
            </a:r>
            <a:endParaRPr lang="fr-FR" dirty="0"/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>
                <a:solidFill>
                  <a:schemeClr val="tx2"/>
                </a:solidFill>
              </a:rPr>
              <a:t>IEEE </a:t>
            </a:r>
            <a:r>
              <a:rPr lang="fr-BE" dirty="0">
                <a:solidFill>
                  <a:schemeClr val="tx2"/>
                </a:solidFill>
              </a:rPr>
              <a:t>: </a:t>
            </a:r>
            <a:r>
              <a:rPr lang="fr-BE" dirty="0"/>
              <a:t>réseaux informatiques 802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UIT, ETSI, OSI : </a:t>
            </a:r>
            <a:r>
              <a:rPr lang="fr-BE" dirty="0"/>
              <a:t>réseaux de télécommunication et nouveaux réseaux multimédia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IETF :</a:t>
            </a:r>
            <a:r>
              <a:rPr lang="fr-BE" dirty="0"/>
              <a:t> Internet et protocoles de TCP/IP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Autres : 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association d’industriels (ex. WECA)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Consortium : ex. commercialisation de </a:t>
            </a:r>
            <a:r>
              <a:rPr lang="fr-BE" dirty="0" err="1"/>
              <a:t>WiFi</a:t>
            </a:r>
            <a:r>
              <a:rPr lang="fr-BE" dirty="0"/>
              <a:t>, Bluetooth, …</a:t>
            </a:r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13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Classification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tx2"/>
                </a:solidFill>
              </a:rPr>
              <a:t>Organisation et exploitation des réseaux réels</a:t>
            </a:r>
            <a:endParaRPr lang="fr-BE" sz="2800" dirty="0">
              <a:solidFill>
                <a:schemeClr val="tx2"/>
              </a:solidFill>
            </a:endParaRP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Privé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d’entreprise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domestiques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err="1" smtClean="0"/>
              <a:t>Hotspots</a:t>
            </a:r>
            <a:endParaRPr lang="fr-BE" sz="2000" dirty="0" smtClean="0"/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Public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d’opérateurs</a:t>
            </a: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Virtuellement </a:t>
            </a:r>
            <a:r>
              <a:rPr lang="fr-BE" sz="2400" dirty="0"/>
              <a:t>privé </a:t>
            </a:r>
            <a:endParaRPr lang="fr-BE" sz="2400" dirty="0" smtClean="0"/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VPN </a:t>
            </a:r>
            <a:r>
              <a:rPr lang="fr-BE" sz="2000" dirty="0"/>
              <a:t>et </a:t>
            </a:r>
            <a:r>
              <a:rPr lang="fr-BE" sz="2000" dirty="0" smtClean="0"/>
              <a:t>VLAN</a:t>
            </a:r>
            <a:endParaRPr lang="fr-BE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14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1454623242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i="0" dirty="0" smtClean="0"/>
              <a:t>Vision globale de l’Internet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05800" cy="144016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FF9900"/>
                </a:solidFill>
              </a:rPr>
              <a:t>Architecture de l’Internet</a:t>
            </a:r>
          </a:p>
          <a:p>
            <a:r>
              <a:rPr lang="fr-BE" sz="2800" dirty="0" smtClean="0"/>
              <a:t>3 catégories de fournisseurs d’accès</a:t>
            </a:r>
            <a:endParaRPr lang="fr-BE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15</a:t>
            </a:fld>
            <a:endParaRPr lang="fr-FR" b="1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61625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51520" y="2708920"/>
            <a:ext cx="2823209" cy="83099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smtClean="0"/>
              <a:t>Réseaux d’Entreprise</a:t>
            </a:r>
          </a:p>
          <a:p>
            <a:r>
              <a:rPr lang="fr-BE" dirty="0" smtClean="0"/>
              <a:t>LAN</a:t>
            </a:r>
            <a:endParaRPr lang="fr-BE" dirty="0"/>
          </a:p>
        </p:txBody>
      </p:sp>
      <p:cxnSp>
        <p:nvCxnSpPr>
          <p:cNvPr id="9" name="Connecteur droit avec flèche 8"/>
          <p:cNvCxnSpPr/>
          <p:nvPr/>
        </p:nvCxnSpPr>
        <p:spPr bwMode="auto">
          <a:xfrm>
            <a:off x="611560" y="3645024"/>
            <a:ext cx="288032" cy="432048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46310823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48408"/>
            <a:ext cx="7772400" cy="3840832"/>
          </a:xfrm>
        </p:spPr>
        <p:txBody>
          <a:bodyPr anchor="ctr" anchorCtr="1"/>
          <a:lstStyle/>
          <a:p>
            <a:pPr marL="457200" lvl="1" algn="ctr"/>
            <a:r>
              <a:rPr lang="fr-BE" sz="4800" u="sng" dirty="0" smtClean="0"/>
              <a:t>Historique des réseaux</a:t>
            </a:r>
            <a:br>
              <a:rPr lang="fr-BE" sz="4800" u="sng" dirty="0" smtClean="0"/>
            </a:br>
            <a:r>
              <a:rPr lang="fr-BE" dirty="0" err="1" smtClean="0"/>
              <a:t>Réseaux</a:t>
            </a:r>
            <a:r>
              <a:rPr lang="fr-BE" dirty="0" smtClean="0"/>
              <a:t> </a:t>
            </a:r>
            <a:r>
              <a:rPr lang="fr-BE" dirty="0"/>
              <a:t>du Téléphone </a:t>
            </a:r>
            <a:br>
              <a:rPr lang="fr-BE" dirty="0"/>
            </a:br>
            <a:r>
              <a:rPr lang="fr-BE" dirty="0"/>
              <a:t> Réseaux informatiques</a:t>
            </a:r>
            <a:br>
              <a:rPr lang="fr-BE" dirty="0"/>
            </a:br>
            <a:r>
              <a:rPr lang="fr-BE" dirty="0"/>
              <a:t> Vision globale de l’Internet</a:t>
            </a:r>
            <a:br>
              <a:rPr lang="fr-BE" dirty="0"/>
            </a:br>
            <a:endParaRPr lang="fr-FR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598142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83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43B292-EC27-44BA-B7FE-871261D8A9D1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téléphoniques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2338"/>
            <a:ext cx="8229600" cy="55308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BE" altLang="fr-FR" smtClean="0">
                <a:solidFill>
                  <a:srgbClr val="FF9900"/>
                </a:solidFill>
              </a:rPr>
              <a:t>Historique et évolution</a:t>
            </a:r>
          </a:p>
          <a:p>
            <a:pPr marL="609600" indent="-609600" eaLnBrk="1" hangingPunct="1"/>
            <a:r>
              <a:rPr lang="fr-BE" altLang="fr-FR" sz="2800" smtClean="0"/>
              <a:t>1876 : brevet du téléphone</a:t>
            </a:r>
          </a:p>
          <a:p>
            <a:pPr marL="609600" indent="-609600" eaLnBrk="1" hangingPunct="1"/>
            <a:r>
              <a:rPr lang="fr-BE" altLang="fr-FR" sz="2800" smtClean="0"/>
              <a:t>Centres de commutation locaux manuels puis interconnexion et automatisation des appels</a:t>
            </a:r>
          </a:p>
          <a:p>
            <a:pPr marL="609600" indent="-609600" eaLnBrk="1" hangingPunct="1"/>
            <a:r>
              <a:rPr lang="fr-BE" altLang="fr-FR" sz="2800" smtClean="0"/>
              <a:t>Les réseaux téléphoniques commutés (RTC) se déploient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800" smtClean="0"/>
              <a:t>Interconnexion planétaire des RTC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800" smtClean="0"/>
              <a:t>Application « données » ou interconnexion des ordinateurs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400" smtClean="0"/>
              <a:t>1958 : premier modem permettant de relier 2 ordinateurs (numériques) via une ligne téléphonique (analogique)</a:t>
            </a:r>
            <a:endParaRPr lang="fr-BE" altLang="fr-FR" smtClean="0"/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400" smtClean="0"/>
              <a:t>Premiers réseaux d’ordinateurs utilisent des lignes louées du RTC</a:t>
            </a:r>
          </a:p>
        </p:txBody>
      </p:sp>
    </p:spTree>
    <p:extLst>
      <p:ext uri="{BB962C8B-B14F-4D97-AF65-F5344CB8AC3E}">
        <p14:creationId xmlns:p14="http://schemas.microsoft.com/office/powerpoint/2010/main" xmlns="" val="2205809639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04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818073-AB38-4D26-8B84-0D524B0F5311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téléphoniques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fr-BE" dirty="0" smtClean="0">
                <a:solidFill>
                  <a:srgbClr val="FF9900"/>
                </a:solidFill>
              </a:rPr>
              <a:t>Historique et évolution</a:t>
            </a:r>
          </a:p>
          <a:p>
            <a:pPr marL="609600" lvl="1" indent="-6096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fr-BE" dirty="0" smtClean="0"/>
              <a:t>Numérisation du signal voix et architecture RNIS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Evolution du cœur de réseau : très large BP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fr-BE" sz="2400" dirty="0" smtClean="0"/>
              <a:t>fibres optiques et réseaux satellitaires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Sans-Fil et mobilité : 1G, 2G, 3G, 4G, …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Migration vers </a:t>
            </a:r>
            <a:r>
              <a:rPr lang="fr-BE" sz="2800" dirty="0" err="1" smtClean="0"/>
              <a:t>VoIP</a:t>
            </a:r>
            <a:r>
              <a:rPr lang="fr-BE" sz="2800" dirty="0" smtClean="0"/>
              <a:t> (en 4G)</a:t>
            </a:r>
          </a:p>
        </p:txBody>
      </p:sp>
    </p:spTree>
    <p:extLst>
      <p:ext uri="{BB962C8B-B14F-4D97-AF65-F5344CB8AC3E}">
        <p14:creationId xmlns:p14="http://schemas.microsoft.com/office/powerpoint/2010/main" xmlns="" val="564251385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24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C3CEF9-AE35-4F73-8146-37225082B912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téléphoniques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BE" altLang="fr-FR" sz="3600" smtClean="0">
                <a:solidFill>
                  <a:srgbClr val="FF9900"/>
                </a:solidFill>
              </a:rPr>
              <a:t>Historique de l’«application données»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mtClean="0"/>
              <a:t>Connexion point à point d’ordinateurs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mtClean="0"/>
              <a:t>’50 : modems analogiques et commutation de circuits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mtClean="0"/>
              <a:t>’60 : Lignes Louées (LL) et modems numériques de site à site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800" smtClean="0">
                <a:sym typeface="Wingdings" panose="05000000000000000000" pitchFamily="2" charset="2"/>
              </a:rPr>
              <a:t>Evolution  Réseaux de données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mtClean="0">
                <a:sym typeface="Wingdings" panose="05000000000000000000" pitchFamily="2" charset="2"/>
              </a:rPr>
              <a:t>infrastructure réservée à la commutation de paquets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mtClean="0"/>
              <a:t>’80 : déploiement d’Internet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mtClean="0"/>
              <a:t>2008 : 3x Play : voix + Internet + TV/Vidéo</a:t>
            </a:r>
          </a:p>
        </p:txBody>
      </p:sp>
    </p:spTree>
    <p:extLst>
      <p:ext uri="{BB962C8B-B14F-4D97-AF65-F5344CB8AC3E}">
        <p14:creationId xmlns:p14="http://schemas.microsoft.com/office/powerpoint/2010/main" xmlns="" val="3638066498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7772400" cy="1676400"/>
          </a:xfrm>
        </p:spPr>
        <p:txBody>
          <a:bodyPr anchor="ctr" anchorCtr="1"/>
          <a:lstStyle/>
          <a:p>
            <a:pPr algn="l"/>
            <a:r>
              <a:rPr lang="fr-BE" sz="4800" dirty="0"/>
              <a:t>2. </a:t>
            </a:r>
            <a:r>
              <a:rPr lang="fr-BE" sz="4800" dirty="0" smtClean="0"/>
              <a:t>Introduction</a:t>
            </a:r>
            <a:endParaRPr lang="fr-FR" sz="4800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276872"/>
            <a:ext cx="7772400" cy="3895328"/>
          </a:xfrm>
        </p:spPr>
        <p:txBody>
          <a:bodyPr/>
          <a:lstStyle/>
          <a:p>
            <a:pPr lvl="1"/>
            <a:r>
              <a:rPr lang="fr-BE" dirty="0" smtClean="0">
                <a:sym typeface="Wingdings" pitchFamily="2" charset="2"/>
              </a:rPr>
              <a:t> Plan des laboratoires</a:t>
            </a:r>
            <a:endParaRPr lang="fr-BE" dirty="0">
              <a:sym typeface="Wingdings" pitchFamily="2" charset="2"/>
            </a:endParaRPr>
          </a:p>
          <a:p>
            <a:pPr lvl="1"/>
            <a:r>
              <a:rPr lang="fr-BE" dirty="0" smtClean="0">
                <a:sym typeface="Wingdings" pitchFamily="2" charset="2"/>
              </a:rPr>
              <a:t> Classifications des réseaux</a:t>
            </a:r>
          </a:p>
          <a:p>
            <a:pPr lvl="1"/>
            <a:r>
              <a:rPr lang="fr-BE" dirty="0" smtClean="0">
                <a:sym typeface="Wingdings" pitchFamily="2" charset="2"/>
              </a:rPr>
              <a:t> Historiques des familles de réseaux</a:t>
            </a:r>
            <a:endParaRPr lang="fr-BE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45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6ACEA3-BC15-4722-8658-E577813D1401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téléphoniques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BE" altLang="fr-FR" sz="2800" smtClean="0">
                <a:solidFill>
                  <a:srgbClr val="FF9900"/>
                </a:solidFill>
              </a:rPr>
              <a:t>Réseaux « publics » de données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400" smtClean="0"/>
              <a:t>1976 : modèle X.25 de l’UIT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/>
              <a:t>Correspond aux 3 couches basses du modèle OSI (en construction </a:t>
            </a:r>
            <a:r>
              <a:rPr lang="fr-BE" altLang="fr-FR" sz="2000" smtClean="0">
                <a:sym typeface="Wingdings" panose="05000000000000000000" pitchFamily="2" charset="2"/>
              </a:rPr>
              <a:t> 1988)</a:t>
            </a:r>
            <a:endParaRPr lang="fr-BE" altLang="fr-FR" sz="2000" smtClean="0"/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/>
              <a:t>Conçu pour l’interconnexion de terminaux à distance avec un ordinateur central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400" smtClean="0"/>
              <a:t>’80 : besoins en haut débit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>
                <a:sym typeface="Wingdings" panose="05000000000000000000" pitchFamily="2" charset="2"/>
              </a:rPr>
              <a:t> X.25 évolue vers FR (Frame Relay)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400" smtClean="0">
                <a:sym typeface="Wingdings" panose="05000000000000000000" pitchFamily="2" charset="2"/>
              </a:rPr>
              <a:t>1988 : ATM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>
                <a:sym typeface="Wingdings" panose="05000000000000000000" pitchFamily="2" charset="2"/>
              </a:rPr>
              <a:t>Commutation « physique » de paquets de données de longueur fixe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>
                <a:sym typeface="Wingdings" panose="05000000000000000000" pitchFamily="2" charset="2"/>
              </a:rPr>
              <a:t>Considéré comme le futur réseau multimédia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>
                <a:sym typeface="Wingdings" panose="05000000000000000000" pitchFamily="2" charset="2"/>
              </a:rPr>
              <a:t>Backbone des R. du Téléphone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>
                <a:sym typeface="Wingdings" panose="05000000000000000000" pitchFamily="2" charset="2"/>
              </a:rPr>
              <a:t>Débits : 155 Mbps, 622 Mbps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fr-BE" altLang="fr-FR" sz="2400" smtClean="0"/>
              <a:t>’00 : NGN et évolution vers le Tout-IP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fr-BE" altLang="fr-FR" sz="2000" smtClean="0"/>
              <a:t>L’application « voix » des R. du Téléphone devient subordonnée aux traitements numériques et donc informatiques</a:t>
            </a:r>
          </a:p>
        </p:txBody>
      </p:sp>
    </p:spTree>
    <p:extLst>
      <p:ext uri="{BB962C8B-B14F-4D97-AF65-F5344CB8AC3E}">
        <p14:creationId xmlns:p14="http://schemas.microsoft.com/office/powerpoint/2010/main" xmlns="" val="4276284460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65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19A635-FF76-4873-9E2B-FBD6501A416B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Informatiques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fr-BE" altLang="fr-FR" sz="2800" smtClean="0">
                <a:solidFill>
                  <a:srgbClr val="FF9900"/>
                </a:solidFill>
              </a:rPr>
              <a:t>Architectures informatiques et réseaux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BE" altLang="fr-FR" sz="2400" smtClean="0"/>
              <a:t>Mainframes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Systèmes d’interconnexion propriétaires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Interconnecter des périphériques au mainframe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Câblages propriétaires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Concentrateurs et contrôleurs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BE" altLang="fr-FR" sz="2400" smtClean="0"/>
              <a:t>’50 : premiers réseaux étendus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Invention du modem et utilisation des lignes téléphoniques pour interconnecter des terminaux distants au site central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BE" altLang="fr-FR" sz="2400" smtClean="0"/>
              <a:t>’60 : Arpanet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Premier réseau étendu interconnectant des ordinateurs hétérogènes (architecture imposée par l’utilisateur !)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Commutation de paquets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fr-BE" altLang="fr-FR" sz="2000" smtClean="0"/>
              <a:t>Interconnexion de LAN via des LL du R. du Téléphone formant des mailles assurant la redondance et la robustesse en cas de panne</a:t>
            </a:r>
          </a:p>
        </p:txBody>
      </p:sp>
    </p:spTree>
    <p:extLst>
      <p:ext uri="{BB962C8B-B14F-4D97-AF65-F5344CB8AC3E}">
        <p14:creationId xmlns:p14="http://schemas.microsoft.com/office/powerpoint/2010/main" xmlns="" val="2474243236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86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C44D84-4998-4CB2-BDBE-0AC2E3B87E1F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Informatiques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/>
            <a:r>
              <a:rPr lang="fr-BE" altLang="fr-FR" sz="2400" smtClean="0"/>
              <a:t>’70 : architectures de mini-ordinateurs</a:t>
            </a:r>
          </a:p>
          <a:p>
            <a:pPr marL="990600" lvl="1" indent="-533400" eaLnBrk="1" hangingPunct="1"/>
            <a:r>
              <a:rPr lang="fr-BE" altLang="fr-FR" sz="2000" smtClean="0"/>
              <a:t>Les centres informatiques départementaux se multiplient dans les grandes entreprises</a:t>
            </a:r>
          </a:p>
          <a:p>
            <a:pPr marL="990600" lvl="1" indent="-533400" eaLnBrk="1" hangingPunct="1"/>
            <a:r>
              <a:rPr lang="fr-BE" altLang="fr-FR" sz="2000" smtClean="0"/>
              <a:t>Création de LAN « standards »</a:t>
            </a:r>
          </a:p>
          <a:p>
            <a:pPr marL="1371600" lvl="2" indent="-457200" eaLnBrk="1" hangingPunct="1"/>
            <a:r>
              <a:rPr lang="fr-BE" altLang="fr-FR" sz="1800" smtClean="0"/>
              <a:t>« Ethernet » par un trio d’acteurs : DIX – DEC, Intel et Xérox</a:t>
            </a:r>
          </a:p>
          <a:p>
            <a:pPr marL="1371600" lvl="2" indent="-457200" eaLnBrk="1" hangingPunct="1"/>
            <a:r>
              <a:rPr lang="fr-BE" altLang="fr-FR" sz="1800" smtClean="0"/>
              <a:t>Mais aussi IBM (Token Ring), Datapoint (ARCnet), …</a:t>
            </a:r>
          </a:p>
          <a:p>
            <a:pPr marL="990600" lvl="1" indent="-533400" eaLnBrk="1" hangingPunct="1"/>
            <a:r>
              <a:rPr lang="fr-BE" altLang="fr-FR" sz="2000" smtClean="0"/>
              <a:t>1974 : Architecture TCP/IP</a:t>
            </a:r>
          </a:p>
          <a:p>
            <a:pPr marL="609600" indent="-609600" eaLnBrk="1" hangingPunct="1"/>
            <a:r>
              <a:rPr lang="fr-BE" altLang="fr-FR" sz="2400" smtClean="0"/>
              <a:t>’80 : architectures de la micro-informatique</a:t>
            </a:r>
          </a:p>
          <a:p>
            <a:pPr marL="990600" lvl="1" indent="-533400" eaLnBrk="1" hangingPunct="1"/>
            <a:r>
              <a:rPr lang="fr-BE" altLang="fr-FR" sz="2000" smtClean="0"/>
              <a:t>1980 : groupes de standardisation de IEEE 802</a:t>
            </a:r>
          </a:p>
          <a:p>
            <a:pPr marL="990600" lvl="1" indent="-533400" eaLnBrk="1" hangingPunct="1"/>
            <a:r>
              <a:rPr lang="fr-BE" altLang="fr-FR" sz="2000" smtClean="0"/>
              <a:t>1983 : PC IBM</a:t>
            </a:r>
          </a:p>
          <a:p>
            <a:pPr marL="609600" indent="-609600" eaLnBrk="1" hangingPunct="1"/>
            <a:r>
              <a:rPr lang="fr-BE" altLang="fr-FR" sz="2400" smtClean="0"/>
              <a:t>’90 : PC et réseau d’entreprise</a:t>
            </a:r>
          </a:p>
          <a:p>
            <a:pPr marL="990600" lvl="1" indent="-533400" eaLnBrk="1" hangingPunct="1"/>
            <a:r>
              <a:rPr lang="fr-BE" altLang="fr-FR" sz="2000" smtClean="0"/>
              <a:t>Le PC devient le terminal intelligent standard</a:t>
            </a:r>
          </a:p>
          <a:p>
            <a:pPr marL="990600" lvl="1" indent="-533400" eaLnBrk="1" hangingPunct="1"/>
            <a:r>
              <a:rPr lang="fr-BE" altLang="fr-FR" sz="2000" smtClean="0"/>
              <a:t>Architectures logicielles Client-Serveur</a:t>
            </a:r>
          </a:p>
          <a:p>
            <a:pPr marL="990600" lvl="1" indent="-533400" eaLnBrk="1" hangingPunct="1"/>
            <a:r>
              <a:rPr lang="fr-BE" altLang="fr-FR" sz="2000" smtClean="0"/>
              <a:t>1995 : envol du Web (HTTP et HTML)</a:t>
            </a:r>
          </a:p>
        </p:txBody>
      </p:sp>
    </p:spTree>
    <p:extLst>
      <p:ext uri="{BB962C8B-B14F-4D97-AF65-F5344CB8AC3E}">
        <p14:creationId xmlns:p14="http://schemas.microsoft.com/office/powerpoint/2010/main" xmlns="" val="3884886647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06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smtClean="0">
                <a:latin typeface="Arial" panose="020B0604020202020204" pitchFamily="34" charset="0"/>
              </a:rPr>
              <a:t>Cours LAN Q3 – Introduction</a:t>
            </a:r>
            <a:endParaRPr lang="fr-FR" altLang="fr-FR" sz="1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ECB30-3953-4052-9620-CF0F35620514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fr-FR" altLang="fr-FR" sz="1400" b="1" smtClean="0">
              <a:latin typeface="Arial" panose="020B0604020202020204" pitchFamily="34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91400" cy="533400"/>
          </a:xfrm>
        </p:spPr>
        <p:txBody>
          <a:bodyPr/>
          <a:lstStyle/>
          <a:p>
            <a:pPr eaLnBrk="1" hangingPunct="1"/>
            <a:r>
              <a:rPr lang="fr-BE" altLang="fr-FR" sz="3600" i="0" dirty="0" smtClean="0">
                <a:effectLst/>
              </a:rPr>
              <a:t>Réseaux TV / vidéo</a:t>
            </a:r>
            <a:endParaRPr lang="fr-FR" altLang="fr-FR" sz="3600" i="0" dirty="0" smtClean="0">
              <a:effectLst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fr-BE" dirty="0" smtClean="0">
                <a:solidFill>
                  <a:srgbClr val="FF9900"/>
                </a:solidFill>
              </a:rPr>
              <a:t>Historique et évolution</a:t>
            </a:r>
          </a:p>
          <a:p>
            <a:pPr marL="609600" lvl="1" indent="-6096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fr-BE" dirty="0" smtClean="0"/>
              <a:t>Numérisation du signal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Evolution du cœur de réseau : très large BP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fr-BE" sz="2400" dirty="0" smtClean="0"/>
              <a:t>fibres optiques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TV-IP ?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fr-BE" sz="2800" dirty="0" smtClean="0"/>
              <a:t>DOCSIS 3.0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95820285"/>
      </p:ext>
    </p:extLst>
  </p:cSld>
  <p:clrMapOvr>
    <a:masterClrMapping/>
  </p:clrMapOvr>
  <p:transition>
    <p:sndAc>
      <p:stSnd>
        <p:snd r:embed="rId3" name="ZOUM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 des laboratoires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BE" dirty="0" smtClean="0">
                <a:solidFill>
                  <a:schemeClr val="accent2"/>
                </a:solidFill>
              </a:rPr>
              <a:t>Plan général</a:t>
            </a:r>
            <a:endParaRPr lang="fr-BE" dirty="0"/>
          </a:p>
          <a:p>
            <a:pPr>
              <a:lnSpc>
                <a:spcPct val="90000"/>
              </a:lnSpc>
            </a:pPr>
            <a:r>
              <a:rPr lang="fr-BE" sz="2400" dirty="0" smtClean="0"/>
              <a:t>Présentation et philosophie des laboratoires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Compétences à développer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Examen écrit de janvier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Rappels MPR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rgbClr val="FFC000"/>
                </a:solidFill>
              </a:rPr>
              <a:t>3 modules</a:t>
            </a:r>
          </a:p>
          <a:p>
            <a:pPr>
              <a:lnSpc>
                <a:spcPct val="90000"/>
              </a:lnSpc>
            </a:pPr>
            <a:r>
              <a:rPr lang="fr-BE" sz="2400" dirty="0"/>
              <a:t>Architecture physique et système de diffusion ou pré-</a:t>
            </a:r>
            <a:r>
              <a:rPr lang="fr-BE" sz="2400" dirty="0" err="1"/>
              <a:t>cablâge</a:t>
            </a:r>
            <a:endParaRPr lang="fr-BE" sz="2400" dirty="0"/>
          </a:p>
          <a:p>
            <a:pPr lvl="1">
              <a:lnSpc>
                <a:spcPct val="90000"/>
              </a:lnSpc>
            </a:pPr>
            <a:r>
              <a:rPr lang="fr-BE" sz="2000" dirty="0" smtClean="0"/>
              <a:t>Visite du LAN ESI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Schématisation des LAN : 3 niveaux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Chapitre 2A – Architecture physique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Annexes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Architecture TCP/IP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Livre de </a:t>
            </a:r>
            <a:r>
              <a:rPr lang="fr-BE" sz="2000" dirty="0" err="1" smtClean="0"/>
              <a:t>Dordoigne</a:t>
            </a:r>
            <a:endParaRPr lang="fr-BE" sz="2000" dirty="0" smtClean="0"/>
          </a:p>
          <a:p>
            <a:pPr>
              <a:lnSpc>
                <a:spcPct val="90000"/>
              </a:lnSpc>
            </a:pPr>
            <a:r>
              <a:rPr lang="fr-BE" sz="2400" dirty="0" smtClean="0"/>
              <a:t>Architecture Niveau 2 : Commutation Ethernet et VLAN</a:t>
            </a:r>
            <a:endParaRPr lang="fr-BE" sz="20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3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643341823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Plan des </a:t>
            </a:r>
            <a:r>
              <a:rPr lang="fr-BE" sz="4000" dirty="0" smtClean="0">
                <a:solidFill>
                  <a:schemeClr val="accent1"/>
                </a:solidFill>
              </a:rPr>
              <a:t>laboratoires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BE" sz="3600" dirty="0" smtClean="0">
                <a:solidFill>
                  <a:schemeClr val="accent2"/>
                </a:solidFill>
              </a:rPr>
              <a:t>Visite du LAN</a:t>
            </a:r>
            <a:endParaRPr lang="fr-BE" dirty="0" smtClean="0"/>
          </a:p>
          <a:p>
            <a:pPr>
              <a:lnSpc>
                <a:spcPct val="90000"/>
              </a:lnSpc>
            </a:pPr>
            <a:r>
              <a:rPr lang="fr-BE" dirty="0" smtClean="0"/>
              <a:t>Schématisation des LAN en 3 niveaux</a:t>
            </a:r>
          </a:p>
          <a:p>
            <a:pPr>
              <a:lnSpc>
                <a:spcPct val="90000"/>
              </a:lnSpc>
            </a:pPr>
            <a:r>
              <a:rPr lang="fr-BE" dirty="0" smtClean="0"/>
              <a:t>Chapitre 3 – Architecture physique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Annexes sur le câblage d’établissement</a:t>
            </a:r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endParaRPr lang="fr-BE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dirty="0" smtClean="0"/>
              <a:t>---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4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1750878595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524000"/>
          </a:xfrm>
        </p:spPr>
        <p:txBody>
          <a:bodyPr anchor="ctr" anchorCtr="1"/>
          <a:lstStyle/>
          <a:p>
            <a:pPr algn="l"/>
            <a:r>
              <a:rPr lang="fr-BE" dirty="0"/>
              <a:t>Classification des </a:t>
            </a:r>
            <a:r>
              <a:rPr lang="fr-BE" dirty="0" smtClean="0"/>
              <a:t>Réseaux</a:t>
            </a:r>
            <a:endParaRPr lang="fr-FR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7400"/>
            <a:ext cx="7772400" cy="41910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</a:pPr>
            <a:r>
              <a:rPr lang="fr-BE" sz="3200" dirty="0"/>
              <a:t>Quelques critères possibles de différentiation</a:t>
            </a:r>
            <a:endParaRPr lang="fr-FR" sz="3200" dirty="0"/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Nature des informations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Etendue </a:t>
            </a:r>
            <a:r>
              <a:rPr lang="fr-BE" dirty="0"/>
              <a:t>géographique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/>
              <a:t> </a:t>
            </a:r>
            <a:r>
              <a:rPr lang="fr-BE" dirty="0" smtClean="0"/>
              <a:t>Organisme </a:t>
            </a:r>
            <a:r>
              <a:rPr lang="fr-BE" dirty="0"/>
              <a:t>de </a:t>
            </a:r>
            <a:r>
              <a:rPr lang="fr-BE" dirty="0" smtClean="0"/>
              <a:t>normalisation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Opérateur </a:t>
            </a:r>
            <a:r>
              <a:rPr lang="fr-BE" dirty="0"/>
              <a:t>/ infrastructure : public ou </a:t>
            </a:r>
            <a:r>
              <a:rPr lang="fr-BE" dirty="0" smtClean="0"/>
              <a:t>privé</a:t>
            </a:r>
            <a:endParaRPr lang="fr-BE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Nature des informations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Catégories de réseaux et nature de l’information</a:t>
            </a:r>
            <a:endParaRPr lang="fr-BE" sz="2800" dirty="0"/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Voix </a:t>
            </a:r>
            <a:r>
              <a:rPr lang="fr-BE" sz="2400" dirty="0"/>
              <a:t>: réseaux </a:t>
            </a:r>
            <a:r>
              <a:rPr lang="fr-BE" sz="2400" dirty="0" smtClean="0"/>
              <a:t>téléphoniques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de téléphonie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privés d’entreprise</a:t>
            </a:r>
            <a:endParaRPr lang="fr-BE" sz="2000" dirty="0"/>
          </a:p>
          <a:p>
            <a:pPr marL="419100">
              <a:lnSpc>
                <a:spcPct val="90000"/>
              </a:lnSpc>
            </a:pPr>
            <a:r>
              <a:rPr lang="fr-BE" sz="2400" dirty="0"/>
              <a:t>Image animée : réseaux TV / </a:t>
            </a:r>
            <a:r>
              <a:rPr lang="fr-BE" sz="2400" dirty="0" smtClean="0"/>
              <a:t>vidéo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de TV diffusion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Services </a:t>
            </a:r>
            <a:r>
              <a:rPr lang="fr-BE" sz="2000" dirty="0" err="1" smtClean="0"/>
              <a:t>video</a:t>
            </a:r>
            <a:r>
              <a:rPr lang="fr-BE" sz="2000" dirty="0" smtClean="0"/>
              <a:t> à la demande</a:t>
            </a:r>
            <a:endParaRPr lang="fr-BE" sz="2000" dirty="0"/>
          </a:p>
          <a:p>
            <a:pPr marL="419100">
              <a:lnSpc>
                <a:spcPct val="90000"/>
              </a:lnSpc>
            </a:pPr>
            <a:r>
              <a:rPr lang="fr-BE" sz="2400" dirty="0"/>
              <a:t>Données : réseaux </a:t>
            </a:r>
            <a:r>
              <a:rPr lang="fr-BE" sz="2400" dirty="0" smtClean="0"/>
              <a:t>informatiques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LAN et WAN d’entreprise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FAI (Internet)</a:t>
            </a: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Réseaux multimédias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3-Play</a:t>
            </a:r>
            <a:endParaRPr lang="fr-BE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6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Etendue</a:t>
            </a:r>
            <a:r>
              <a:rPr lang="en-US" dirty="0" smtClean="0"/>
              <a:t> </a:t>
            </a:r>
            <a:r>
              <a:rPr lang="en-US" dirty="0" err="1" smtClean="0"/>
              <a:t>géographique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719"/>
            <a:ext cx="8305800" cy="148855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chemeClr val="accent2"/>
                </a:solidFill>
              </a:rPr>
              <a:t>Réseaux d’ordinateurs</a:t>
            </a:r>
            <a:endParaRPr lang="fr-BE" dirty="0"/>
          </a:p>
          <a:p>
            <a:r>
              <a:rPr lang="en-US" sz="2400" dirty="0" smtClean="0"/>
              <a:t>Classification  </a:t>
            </a:r>
            <a:r>
              <a:rPr lang="en-US" sz="2400" dirty="0" err="1" smtClean="0"/>
              <a:t>selon</a:t>
            </a:r>
            <a:r>
              <a:rPr lang="en-US" sz="2400" dirty="0" smtClean="0"/>
              <a:t> la distance entre </a:t>
            </a:r>
            <a:r>
              <a:rPr lang="en-US" sz="2400" dirty="0" err="1" smtClean="0"/>
              <a:t>ordinateurs</a:t>
            </a:r>
            <a:endParaRPr lang="en-US" sz="2400" dirty="0" smtClean="0"/>
          </a:p>
          <a:p>
            <a:r>
              <a:rPr lang="en-US" sz="2400" dirty="0" smtClean="0"/>
              <a:t>PAN, LAN, MAN, WAN</a:t>
            </a:r>
            <a:endParaRPr lang="en-US" sz="2400" dirty="0"/>
          </a:p>
        </p:txBody>
      </p:sp>
      <p:pic>
        <p:nvPicPr>
          <p:cNvPr id="16388" name="Picture 4" descr="1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563" y="2397273"/>
            <a:ext cx="6159500" cy="4056063"/>
          </a:xfrm>
          <a:prstGeom prst="rect">
            <a:avLst/>
          </a:prstGeom>
          <a:noFill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7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2" name="ZOUM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17225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PAN </a:t>
            </a:r>
            <a:r>
              <a:rPr lang="en-US" sz="2000" dirty="0">
                <a:solidFill>
                  <a:srgbClr val="FF9900"/>
                </a:solidFill>
              </a:rPr>
              <a:t>(Local Area Network)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Réseaux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 err="1" smtClean="0"/>
              <a:t>périphériques</a:t>
            </a:r>
            <a:r>
              <a:rPr lang="en-US" sz="1800" dirty="0" smtClean="0"/>
              <a:t> </a:t>
            </a:r>
            <a:r>
              <a:rPr lang="en-US" sz="1800" dirty="0" err="1" smtClean="0"/>
              <a:t>autour</a:t>
            </a:r>
            <a:r>
              <a:rPr lang="en-US" sz="1800" dirty="0" smtClean="0"/>
              <a:t> d’un </a:t>
            </a:r>
            <a:r>
              <a:rPr lang="en-US" sz="1800" dirty="0" err="1" smtClean="0"/>
              <a:t>ordinateur</a:t>
            </a:r>
            <a:r>
              <a:rPr lang="en-US" sz="1800" dirty="0" smtClean="0"/>
              <a:t> central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…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autour</a:t>
            </a:r>
            <a:r>
              <a:rPr lang="en-US" sz="1800" dirty="0" smtClean="0"/>
              <a:t> d’un smartphone …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Architecture maître – </a:t>
            </a:r>
            <a:r>
              <a:rPr lang="en-US" sz="1800" dirty="0" err="1" smtClean="0"/>
              <a:t>esclave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Ex. PC / maître </a:t>
            </a:r>
            <a:r>
              <a:rPr lang="en-US" sz="1600" dirty="0" smtClean="0">
                <a:sym typeface="Wingdings" panose="05000000000000000000" pitchFamily="2" charset="2"/>
              </a:rPr>
              <a:t> </a:t>
            </a:r>
            <a:r>
              <a:rPr lang="en-US" sz="1600" dirty="0" err="1" smtClean="0">
                <a:sym typeface="Wingdings" panose="05000000000000000000" pitchFamily="2" charset="2"/>
              </a:rPr>
              <a:t>Périphériques</a:t>
            </a:r>
            <a:r>
              <a:rPr lang="en-US" sz="1600" dirty="0" smtClean="0">
                <a:sym typeface="Wingdings" panose="05000000000000000000" pitchFamily="2" charset="2"/>
              </a:rPr>
              <a:t> / </a:t>
            </a:r>
            <a:r>
              <a:rPr lang="en-US" sz="1600" dirty="0" err="1" smtClean="0">
                <a:sym typeface="Wingdings" panose="05000000000000000000" pitchFamily="2" charset="2"/>
              </a:rPr>
              <a:t>esclaves</a:t>
            </a:r>
            <a:endParaRPr lang="en-US" sz="1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555762"/>
            <a:ext cx="4464496" cy="38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2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213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9900"/>
                </a:solidFill>
              </a:rPr>
              <a:t>LAN (Local Area Network)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Réseaux</a:t>
            </a:r>
            <a:r>
              <a:rPr lang="en-US" sz="2400" dirty="0"/>
              <a:t> </a:t>
            </a:r>
            <a:r>
              <a:rPr lang="en-US" sz="2400" dirty="0" err="1"/>
              <a:t>peu</a:t>
            </a:r>
            <a:r>
              <a:rPr lang="en-US" sz="2400" dirty="0"/>
              <a:t> </a:t>
            </a:r>
            <a:r>
              <a:rPr lang="en-US" sz="2400" dirty="0" err="1"/>
              <a:t>étendus</a:t>
            </a:r>
            <a:r>
              <a:rPr lang="en-US" sz="2400" dirty="0"/>
              <a:t> </a:t>
            </a:r>
            <a:r>
              <a:rPr lang="en-US" sz="2400" dirty="0" err="1"/>
              <a:t>d’ordinateurs</a:t>
            </a:r>
            <a:r>
              <a:rPr lang="en-US" sz="2400" dirty="0"/>
              <a:t> </a:t>
            </a:r>
            <a:r>
              <a:rPr lang="en-US" sz="2400" dirty="0" err="1"/>
              <a:t>exploitant</a:t>
            </a:r>
            <a:r>
              <a:rPr lang="en-US" sz="2400" dirty="0"/>
              <a:t> un canal </a:t>
            </a:r>
            <a:r>
              <a:rPr lang="en-US" sz="2400" dirty="0" err="1" smtClean="0"/>
              <a:t>commun</a:t>
            </a:r>
            <a:r>
              <a:rPr lang="en-US" sz="2400" dirty="0" smtClean="0"/>
              <a:t> de </a:t>
            </a:r>
            <a:r>
              <a:rPr lang="en-US" sz="2400" dirty="0"/>
              <a:t>diffusion de </a:t>
            </a:r>
            <a:r>
              <a:rPr lang="en-US" sz="2400" dirty="0" err="1" smtClean="0"/>
              <a:t>l’information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Architecture </a:t>
            </a:r>
            <a:r>
              <a:rPr lang="en-US" sz="2400" dirty="0" err="1" smtClean="0"/>
              <a:t>d’égal</a:t>
            </a:r>
            <a:r>
              <a:rPr lang="en-US" sz="2400" dirty="0" smtClean="0"/>
              <a:t> à </a:t>
            </a:r>
            <a:r>
              <a:rPr lang="en-US" sz="2400" dirty="0" err="1" smtClean="0"/>
              <a:t>égal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Réseaux</a:t>
            </a:r>
            <a:r>
              <a:rPr lang="en-US" sz="2400" dirty="0" smtClean="0"/>
              <a:t> </a:t>
            </a:r>
            <a:r>
              <a:rPr lang="en-US" sz="2400" dirty="0" err="1" smtClean="0"/>
              <a:t>d’entreprise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Réseaux</a:t>
            </a:r>
            <a:r>
              <a:rPr lang="en-US" sz="2400" dirty="0" smtClean="0"/>
              <a:t> </a:t>
            </a:r>
            <a:r>
              <a:rPr lang="en-US" sz="2400" dirty="0" err="1" smtClean="0"/>
              <a:t>domestiques</a:t>
            </a:r>
            <a:endParaRPr lang="en-US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Introduction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725" y="3097819"/>
            <a:ext cx="7577950" cy="3246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6580</TotalTime>
  <Words>1043</Words>
  <Application>Microsoft Office PowerPoint</Application>
  <PresentationFormat>Affichage à l'écran (4:3)</PresentationFormat>
  <Paragraphs>303</Paragraphs>
  <Slides>23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Boule de feu</vt:lpstr>
      <vt:lpstr>Diapositive 1</vt:lpstr>
      <vt:lpstr>2. Introduction</vt:lpstr>
      <vt:lpstr>Plan des laboratoires</vt:lpstr>
      <vt:lpstr>Plan des laboratoires</vt:lpstr>
      <vt:lpstr>Classification des Réseaux</vt:lpstr>
      <vt:lpstr>Nature des informations</vt:lpstr>
      <vt:lpstr>Etendue géographique</vt:lpstr>
      <vt:lpstr>Etendue géographique</vt:lpstr>
      <vt:lpstr>Etendue géographique</vt:lpstr>
      <vt:lpstr>Etendue géographique</vt:lpstr>
      <vt:lpstr>Etendue géographique</vt:lpstr>
      <vt:lpstr>Etendue géographique</vt:lpstr>
      <vt:lpstr>Organismes de normalisation</vt:lpstr>
      <vt:lpstr>Classification</vt:lpstr>
      <vt:lpstr>Vision globale de l’Internet</vt:lpstr>
      <vt:lpstr>Historique des réseaux Réseaux du Téléphone   Réseaux informatiques  Vision globale de l’Internet </vt:lpstr>
      <vt:lpstr>Réseaux téléphoniques</vt:lpstr>
      <vt:lpstr>Réseaux téléphoniques</vt:lpstr>
      <vt:lpstr>Réseaux téléphoniques</vt:lpstr>
      <vt:lpstr>Réseaux téléphoniques</vt:lpstr>
      <vt:lpstr>Réseaux Informatiques</vt:lpstr>
      <vt:lpstr>Réseaux Informatiques</vt:lpstr>
      <vt:lpstr>Réseaux TV / vidéo</vt:lpstr>
    </vt:vector>
  </TitlesOfParts>
  <Company>HEB-ESI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</cp:lastModifiedBy>
  <cp:revision>190</cp:revision>
  <cp:lastPrinted>2001-07-16T20:29:16Z</cp:lastPrinted>
  <dcterms:created xsi:type="dcterms:W3CDTF">2000-12-03T20:39:07Z</dcterms:created>
  <dcterms:modified xsi:type="dcterms:W3CDTF">2017-09-09T12:37:29Z</dcterms:modified>
</cp:coreProperties>
</file>