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73" r:id="rId2"/>
    <p:sldId id="386" r:id="rId3"/>
    <p:sldId id="481" r:id="rId4"/>
    <p:sldId id="482" r:id="rId5"/>
    <p:sldId id="491" r:id="rId6"/>
    <p:sldId id="490" r:id="rId7"/>
    <p:sldId id="489" r:id="rId8"/>
    <p:sldId id="484" r:id="rId9"/>
    <p:sldId id="485" r:id="rId10"/>
    <p:sldId id="486" r:id="rId11"/>
    <p:sldId id="487" r:id="rId12"/>
    <p:sldId id="488" r:id="rId13"/>
  </p:sldIdLst>
  <p:sldSz cx="9144000" cy="6858000" type="screen4x3"/>
  <p:notesSz cx="6854825" cy="97504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33CC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9900"/>
    <a:srgbClr val="0033CC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8456" autoAdjust="0"/>
    <p:restoredTop sz="89347" autoAdjust="0"/>
  </p:normalViewPr>
  <p:slideViewPr>
    <p:cSldViewPr>
      <p:cViewPr varScale="1">
        <p:scale>
          <a:sx n="62" d="100"/>
          <a:sy n="62" d="100"/>
        </p:scale>
        <p:origin x="1325" y="6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880"/>
    </p:cViewPr>
  </p:sorterViewPr>
  <p:notesViewPr>
    <p:cSldViewPr>
      <p:cViewPr>
        <p:scale>
          <a:sx n="100" d="100"/>
          <a:sy n="100" d="100"/>
        </p:scale>
        <p:origin x="-864" y="2550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BE" smtClean="0"/>
              <a:t>LAN - Concepts et architectures - 03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 R</a:t>
            </a:r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E65D0-51A7-4350-9DA0-307E33B8E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550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BE" smtClean="0"/>
              <a:t>LAN - Concepts et architectures - 03</a:t>
            </a: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 R</a:t>
            </a:r>
            <a:endParaRPr 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231A8C5-07A7-4801-ACA8-07CEDF0897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008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BE" smtClean="0"/>
              <a:t>LAN - Concepts et architectures - 03</a:t>
            </a: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fr-FR" smtClean="0"/>
              <a:t>Octobre 2016</a:t>
            </a:r>
            <a:endParaRPr lang="fr-FR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HEB-ESI Q3 R</a:t>
            </a:r>
            <a:endParaRPr lang="fr-FR"/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8236-108E-4ECF-87E3-52912B9B5A24}" type="slidenum">
              <a:rPr lang="fr-FR"/>
              <a:pPr/>
              <a:t>1</a:t>
            </a:fld>
            <a:endParaRPr lang="fr-FR"/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315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04FE8-DDF8-4D8C-8A1A-19DEB4FEA287}" type="slidenum">
              <a:rPr lang="fr-FR"/>
              <a:pPr/>
              <a:t>10</a:t>
            </a:fld>
            <a:endParaRPr lang="fr-FR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2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Octobre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ACB08-FE07-4745-A46C-B8B5C4E4F4CB}" type="slidenum">
              <a:rPr lang="fr-FR"/>
              <a:pPr/>
              <a:t>11</a:t>
            </a:fld>
            <a:endParaRPr lang="fr-FR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2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/>
              <a:t>ITR - Architecture TCP/IP - Ch.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Octobre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D8943-0F0A-467C-8518-2D6DCD99EBD8}" type="slidenum">
              <a:rPr lang="fr-FR"/>
              <a:pPr/>
              <a:t>12</a:t>
            </a:fld>
            <a:endParaRPr lang="fr-FR"/>
          </a:p>
        </p:txBody>
      </p:sp>
      <p:sp>
        <p:nvSpPr>
          <p:cNvPr id="1218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Les principaux protocoles et applications de l'environnement TCP/IP sont :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HTTP,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HyperText Transport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assure le transfert de fichiers hypertextes entre un serveur Web et un client Web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FTP,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File Transfer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est un système de manipulation de fichiers à distance (transfert, suppression, création...)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TELNET,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TELetypewriter NETwork protocol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(ARPA) ou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TERminaL NETwork pwtocol,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système de terminal virtuel, permet l'ouverture de sessions avec des applications distantes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SMTP,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Simple Mail Transfer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offre un service de courrier électronique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TFTP,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Trivial FTP,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est une version allégée du protocole FTP,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DNS,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Domain Name System,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est un système de bases de données réparties assurant la cor­respondance d'un nom symbolique et d'une adresse Internet (adresse IP)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RIP,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Routing Information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est le premier protocole de routage (vecteur distance) utilisé dans Internet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SNMP,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Simple Network Management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est devenu le standard des protocoles d'ad­ministration de réseau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ICMP,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Internet Control and error Message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assure un dialogue IP/IP et permet notamment : la signalisation de la congestion, la synchronisation des horloges et l'estimation des temps de transit... Il est utilisé par l'utilitaire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Ping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qui permet de tester la présence d'une station sur le réseau.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ARP,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Address Resolution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est utilisé pour associer une adresse logique IP à une</a:t>
            </a:r>
            <a:r>
              <a:rPr lang="fr-BE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adresse physique MAC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{Médium Access Control,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adresse de l'interface dans les réseaux</a:t>
            </a:r>
            <a:r>
              <a:rPr lang="fr-BE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locaux);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RARP,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Reverse Address Resolution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permet l'attribution d'une adresse IP à une</a:t>
            </a:r>
            <a:r>
              <a:rPr lang="fr-BE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station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OSFP,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Open Shortest Path First,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est un protocole de routage du type état des liens, il a</a:t>
            </a:r>
            <a:r>
              <a:rPr lang="fr-BE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succédé à RIP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SLIP,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Sériai Line Interface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protocole d'encapsulation des paquets IP, il n'assure</a:t>
            </a:r>
            <a:r>
              <a:rPr lang="fr-BE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que la délimitation des trames ;</a:t>
            </a:r>
            <a:endParaRPr lang="fr-FR">
              <a:cs typeface="Times New Roman" pitchFamily="18" charset="0"/>
            </a:endParaRPr>
          </a:p>
          <a:p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-      </a:t>
            </a:r>
            <a:r>
              <a:rPr lang="fr-FR" b="1">
                <a:solidFill>
                  <a:srgbClr val="000000"/>
                </a:solidFill>
                <a:cs typeface="Times New Roman" pitchFamily="18" charset="0"/>
              </a:rPr>
              <a:t>PPP, </a:t>
            </a:r>
            <a:r>
              <a:rPr lang="fr-FR" i="1">
                <a:solidFill>
                  <a:srgbClr val="000000"/>
                </a:solidFill>
                <a:cs typeface="Times New Roman" pitchFamily="18" charset="0"/>
              </a:rPr>
              <a:t>Point to Point Protocol,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protocole d'encapsulation des datagrammes IP, il assure la</a:t>
            </a:r>
            <a:r>
              <a:rPr lang="fr-BE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délimitation des trames, identifie le protocole transporté et la détection d'erreurs.</a:t>
            </a:r>
            <a:endParaRPr lang="fr-FR">
              <a:cs typeface="Times New Roman" pitchFamily="18" charset="0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BE" smtClean="0"/>
              <a:t>LAN - Concepts et architectures - 03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Octobre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BE" smtClean="0"/>
              <a:t>HEB-ESI Q3 R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FB0BE-5088-4878-BE46-0CC3B004D1AF}" type="slidenum">
              <a:rPr lang="fr-FR"/>
              <a:pPr/>
              <a:t>2</a:t>
            </a:fld>
            <a:endParaRPr lang="fr-FR"/>
          </a:p>
        </p:txBody>
      </p:sp>
      <p:sp>
        <p:nvSpPr>
          <p:cNvPr id="131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Octobre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BE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21259-1818-43CB-9E74-F8056C60528F}" type="slidenum">
              <a:rPr lang="fr-FR"/>
              <a:pPr/>
              <a:t>3</a:t>
            </a:fld>
            <a:endParaRPr lang="fr-FR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7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Octobre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BE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73F89-B859-4B48-B059-3DA3DAFEB7A7}" type="slidenum">
              <a:rPr lang="fr-FR"/>
              <a:pPr/>
              <a:t>4</a:t>
            </a:fld>
            <a:endParaRPr lang="fr-FR"/>
          </a:p>
        </p:txBody>
      </p:sp>
      <p:sp>
        <p:nvSpPr>
          <p:cNvPr id="132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0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fr-FR" altLang="fr-FR"/>
              <a:t>SEC - Essentiel SECINFO - 02-01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fr-FR" altLang="fr-FR" smtClean="0"/>
              <a:t>Octobre 2016</a:t>
            </a:r>
            <a:endParaRPr lang="fr-FR" altLang="fr-FR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fr-FR" altLang="fr-FR"/>
              <a:t>HEB-ESI 3ème réseaux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014B8C-D7D3-43C8-9261-190C22B98DAD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" y="2"/>
            <a:ext cx="2970213" cy="48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200"/>
              <a:t>SEC - Essentiel SECINFO - 02-01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84613" y="2"/>
            <a:ext cx="2970212" cy="48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fr-FR" altLang="fr-FR" sz="1200"/>
              <a:t>Novembre 2009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" y="9261555"/>
            <a:ext cx="2970213" cy="48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200"/>
              <a:t>HEB-ESI 3ème réseaux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84613" y="9261555"/>
            <a:ext cx="2970212" cy="48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B20EE0D-4B6D-4260-8CBB-C365E7093859}" type="slidenum">
              <a:rPr lang="fr-FR" altLang="fr-FR" sz="1200"/>
              <a:pPr algn="r">
                <a:buClrTx/>
                <a:buFontTx/>
                <a:buNone/>
              </a:pPr>
              <a:t>5</a:t>
            </a:fld>
            <a:endParaRPr lang="fr-FR" altLang="fr-FR" sz="1200"/>
          </a:p>
        </p:txBody>
      </p:sp>
      <p:sp>
        <p:nvSpPr>
          <p:cNvPr id="727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1" y="4629984"/>
            <a:ext cx="5026025" cy="43871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4800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fr-FR" altLang="fr-FR"/>
              <a:t>SEC - Essentiel SECINFO - 02-01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fr-FR" altLang="fr-FR" smtClean="0"/>
              <a:t>Octobre 2016</a:t>
            </a:r>
            <a:endParaRPr lang="fr-FR" altLang="fr-F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fr-FR" altLang="fr-FR"/>
              <a:t>HEB-ESI 3ème réseaux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ACFEC-599B-4BF0-AD41-CE8735E24D5B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0" y="0"/>
            <a:ext cx="2968838" cy="51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200"/>
              <a:t>SEC - Essentiel SECINFO - 02-01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882815" y="0"/>
            <a:ext cx="2968837" cy="51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fr-FR" altLang="fr-FR" sz="1200"/>
              <a:t>Novembre 2009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0" y="9877384"/>
            <a:ext cx="2968838" cy="51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200"/>
              <a:t>HEB-ESI 3ème réseaux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882815" y="9877384"/>
            <a:ext cx="2968837" cy="51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67B0A2E9-D253-47D4-94A9-D04D981F1351}" type="slidenum">
              <a:rPr lang="fr-FR" altLang="fr-FR" sz="1200"/>
              <a:pPr algn="r">
                <a:buClrTx/>
                <a:buFontTx/>
                <a:buNone/>
              </a:pPr>
              <a:t>6</a:t>
            </a:fld>
            <a:endParaRPr lang="fr-FR" altLang="fr-FR" sz="1200"/>
          </a:p>
        </p:txBody>
      </p:sp>
      <p:sp>
        <p:nvSpPr>
          <p:cNvPr id="9114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8675" y="781050"/>
            <a:ext cx="5195888" cy="3897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977" y="4937846"/>
            <a:ext cx="5023698" cy="4678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14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Octobre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BE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73F89-B859-4B48-B059-3DA3DAFEB7A7}" type="slidenum">
              <a:rPr lang="fr-FR"/>
              <a:pPr/>
              <a:t>7</a:t>
            </a:fld>
            <a:endParaRPr lang="fr-FR"/>
          </a:p>
        </p:txBody>
      </p:sp>
      <p:sp>
        <p:nvSpPr>
          <p:cNvPr id="132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0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91CA7-87C1-49A1-A0F1-6F9F931E7D93}" type="slidenum">
              <a:rPr lang="fr-FR"/>
              <a:pPr/>
              <a:t>8</a:t>
            </a:fld>
            <a:endParaRPr lang="fr-FR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70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91CA7-87C1-49A1-A0F1-6F9F931E7D93}" type="slidenum">
              <a:rPr lang="fr-FR"/>
              <a:pPr/>
              <a:t>9</a:t>
            </a:fld>
            <a:endParaRPr lang="fr-FR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44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ESI"/>
          <p:cNvPicPr>
            <a:picLocks noChangeAspect="1" noChangeArrowheads="1"/>
          </p:cNvPicPr>
          <p:nvPr/>
        </p:nvPicPr>
        <p:blipFill>
          <a:blip r:embed="rId3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COBOL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3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r>
              <a:rPr lang="fr-FR"/>
              <a:t>	Introduction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3D6D2-2370-40F1-9D9A-7DCAA32F4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1BE1-68C8-45E4-8411-6B4A2B43A16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B2CA-92AB-4552-9C69-E3270CE9CC62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62800" cy="6858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228600" y="644525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33600" y="6445250"/>
            <a:ext cx="4648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44525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D3F73F5D-5E49-43CF-9C0A-FD06E29217B4}" type="slidenum">
              <a:rPr lang="fr-FR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843814856"/>
      </p:ext>
    </p:extLst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ED93-A6A1-4FFA-A796-614D283C253D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4230-9971-4193-8BD4-7051FB7C332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16E8-2424-46BB-A966-B100696BB557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00B2-2F90-4D60-A585-0D084812A3B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A91D-0568-40C2-B055-E5395A4AA79C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6310-4DF4-4EF7-AF5B-7211E7783A0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5E9E-81A5-4473-830A-830CA7E41F70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104A-4CB7-440D-99FA-694B4FF2F0F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4525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A054DB0-B65A-4B1E-8A61-43C516AA05BE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  <p:pic>
        <p:nvPicPr>
          <p:cNvPr id="1031" name="Picture 14" descr="logoESI"/>
          <p:cNvPicPr>
            <a:picLocks noChangeAspect="1" noChangeArrowheads="1"/>
          </p:cNvPicPr>
          <p:nvPr/>
        </p:nvPicPr>
        <p:blipFill>
          <a:blip r:embed="rId15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76200" cmpd="thinThick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ransition>
    <p:sndAc>
      <p:stSnd>
        <p:snd r:embed="rId14" name="ZOUM.WAV"/>
      </p:stSnd>
    </p:sndAc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96752"/>
            <a:ext cx="6400800" cy="4267944"/>
          </a:xfrm>
        </p:spPr>
        <p:txBody>
          <a:bodyPr/>
          <a:lstStyle/>
          <a:p>
            <a:pPr algn="ctr">
              <a:buNone/>
              <a:defRPr/>
            </a:pPr>
            <a:r>
              <a:rPr lang="fr-BE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RESR3-LAN 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Technologies LAN</a:t>
            </a:r>
          </a:p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Année 2016-2017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fr-FR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</a:t>
            </a:r>
            <a:endParaRPr lang="fr-FR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fr-BE" sz="2800" i="1" dirty="0" smtClean="0"/>
              <a:t>12 </a:t>
            </a:r>
            <a:r>
              <a:rPr lang="fr-BE" sz="2800" i="1" dirty="0" smtClean="0"/>
              <a:t>Octobre</a:t>
            </a:r>
            <a:r>
              <a:rPr lang="fr-FR" sz="2800" i="1" dirty="0" smtClean="0"/>
              <a:t> 20</a:t>
            </a:r>
            <a:r>
              <a:rPr lang="fr-BE" sz="2800" i="1" dirty="0" smtClean="0"/>
              <a:t>16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 l="9187" t="15137" r="40219" b="17207"/>
          <a:stretch>
            <a:fillRect/>
          </a:stretch>
        </p:blipFill>
        <p:spPr bwMode="auto">
          <a:xfrm>
            <a:off x="2267743" y="1666758"/>
            <a:ext cx="4896545" cy="474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B6310-4DF4-4EF7-AF5B-7211E7783A06}" type="slidenum">
              <a:rPr lang="fr-FR" smtClean="0"/>
              <a:pPr>
                <a:defRPr/>
              </a:pPr>
              <a:t>10</a:t>
            </a:fld>
            <a:endParaRPr lang="fr-FR" b="1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85664" y="116632"/>
            <a:ext cx="7162800" cy="6858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r>
              <a:rPr lang="nl-BE" b="1" dirty="0"/>
              <a:t>Architecture </a:t>
            </a:r>
            <a:r>
              <a:rPr lang="nl-BE" b="1" dirty="0" err="1"/>
              <a:t>protocolaire</a:t>
            </a:r>
            <a:endParaRPr lang="fr-FR" b="1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81076"/>
            <a:ext cx="83677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None/>
            </a:pPr>
            <a:r>
              <a:rPr lang="fr-BE" kern="0" dirty="0" smtClean="0">
                <a:solidFill>
                  <a:srgbClr val="FF9900"/>
                </a:solidFill>
              </a:rPr>
              <a:t>Encapsulation de chaque couche</a:t>
            </a:r>
            <a:endParaRPr lang="fr-BE" sz="2800" kern="0" dirty="0"/>
          </a:p>
        </p:txBody>
      </p:sp>
    </p:spTree>
    <p:extLst>
      <p:ext uri="{BB962C8B-B14F-4D97-AF65-F5344CB8AC3E}">
        <p14:creationId xmlns:p14="http://schemas.microsoft.com/office/powerpoint/2010/main" val="76330363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dirty="0"/>
              <a:t>Architecture </a:t>
            </a:r>
            <a:r>
              <a:rPr lang="nl-BE" sz="3600" b="1" dirty="0" err="1"/>
              <a:t>protocolaire</a:t>
            </a:r>
            <a:endParaRPr lang="fr-FR" sz="3600" b="1" dirty="0"/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1142999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nl-BE" b="1" dirty="0" err="1"/>
              <a:t>Modèle</a:t>
            </a:r>
            <a:r>
              <a:rPr lang="nl-BE" b="1" dirty="0"/>
              <a:t> hybride TCP-IP</a:t>
            </a:r>
            <a:endParaRPr lang="fr-BE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dirty="0" smtClean="0">
                <a:solidFill>
                  <a:srgbClr val="FF0000"/>
                </a:solidFill>
              </a:rPr>
              <a:t>Le cours LAN est axé sur l’étude des couches 1-4 du modèle OSI</a:t>
            </a:r>
            <a:endParaRPr lang="fr-BE" sz="2800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2743200"/>
            <a:ext cx="8077200" cy="3657600"/>
            <a:chOff x="288" y="1680"/>
            <a:chExt cx="5088" cy="2304"/>
          </a:xfrm>
        </p:grpSpPr>
        <p:sp>
          <p:nvSpPr>
            <p:cNvPr id="1330181" name="Rectangle 5"/>
            <p:cNvSpPr>
              <a:spLocks noChangeArrowheads="1"/>
            </p:cNvSpPr>
            <p:nvPr/>
          </p:nvSpPr>
          <p:spPr bwMode="auto">
            <a:xfrm>
              <a:off x="509" y="3216"/>
              <a:ext cx="1764" cy="38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fr-BE"/>
                <a:t>Couche physique</a:t>
              </a:r>
              <a:endParaRPr lang="fr-FR"/>
            </a:p>
          </p:txBody>
        </p:sp>
        <p:sp>
          <p:nvSpPr>
            <p:cNvPr id="1330182" name="Rectangle 6"/>
            <p:cNvSpPr>
              <a:spLocks noChangeArrowheads="1"/>
            </p:cNvSpPr>
            <p:nvPr/>
          </p:nvSpPr>
          <p:spPr bwMode="auto">
            <a:xfrm>
              <a:off x="509" y="1680"/>
              <a:ext cx="1764" cy="384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fr-BE"/>
                <a:t>Couche application</a:t>
              </a:r>
              <a:endParaRPr lang="fr-FR"/>
            </a:p>
          </p:txBody>
        </p:sp>
        <p:sp>
          <p:nvSpPr>
            <p:cNvPr id="1330183" name="Rectangle 7"/>
            <p:cNvSpPr>
              <a:spLocks noChangeArrowheads="1"/>
            </p:cNvSpPr>
            <p:nvPr/>
          </p:nvSpPr>
          <p:spPr bwMode="auto">
            <a:xfrm>
              <a:off x="509" y="2064"/>
              <a:ext cx="1764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fr-BE"/>
                <a:t>Couche transport</a:t>
              </a:r>
              <a:endParaRPr lang="fr-FR"/>
            </a:p>
          </p:txBody>
        </p:sp>
        <p:sp>
          <p:nvSpPr>
            <p:cNvPr id="1330184" name="Rectangle 8"/>
            <p:cNvSpPr>
              <a:spLocks noChangeArrowheads="1"/>
            </p:cNvSpPr>
            <p:nvPr/>
          </p:nvSpPr>
          <p:spPr bwMode="auto">
            <a:xfrm>
              <a:off x="509" y="2448"/>
              <a:ext cx="1764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fr-BE"/>
                <a:t>Couche réseau</a:t>
              </a:r>
              <a:endParaRPr lang="fr-FR"/>
            </a:p>
          </p:txBody>
        </p:sp>
        <p:sp>
          <p:nvSpPr>
            <p:cNvPr id="1330185" name="Rectangle 9"/>
            <p:cNvSpPr>
              <a:spLocks noChangeArrowheads="1"/>
            </p:cNvSpPr>
            <p:nvPr/>
          </p:nvSpPr>
          <p:spPr bwMode="auto">
            <a:xfrm>
              <a:off x="509" y="2832"/>
              <a:ext cx="1764" cy="38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fr-BE"/>
                <a:t>Couche liaison</a:t>
              </a:r>
              <a:endParaRPr lang="fr-FR"/>
            </a:p>
          </p:txBody>
        </p:sp>
        <p:sp>
          <p:nvSpPr>
            <p:cNvPr id="1330186" name="Rectangle 10"/>
            <p:cNvSpPr>
              <a:spLocks noChangeArrowheads="1"/>
            </p:cNvSpPr>
            <p:nvPr/>
          </p:nvSpPr>
          <p:spPr bwMode="auto">
            <a:xfrm>
              <a:off x="509" y="3600"/>
              <a:ext cx="1764" cy="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fr-BE"/>
                <a:t>Couche 0</a:t>
              </a:r>
              <a:endParaRPr lang="fr-FR"/>
            </a:p>
          </p:txBody>
        </p:sp>
        <p:sp>
          <p:nvSpPr>
            <p:cNvPr id="1330187" name="Line 11"/>
            <p:cNvSpPr>
              <a:spLocks noChangeShapeType="1"/>
            </p:cNvSpPr>
            <p:nvPr/>
          </p:nvSpPr>
          <p:spPr bwMode="auto">
            <a:xfrm>
              <a:off x="288" y="2832"/>
              <a:ext cx="42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1330188" name="Line 12"/>
            <p:cNvSpPr>
              <a:spLocks noChangeShapeType="1"/>
            </p:cNvSpPr>
            <p:nvPr/>
          </p:nvSpPr>
          <p:spPr bwMode="auto">
            <a:xfrm>
              <a:off x="332" y="2064"/>
              <a:ext cx="251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1330189" name="Line 13"/>
            <p:cNvSpPr>
              <a:spLocks noChangeShapeType="1"/>
            </p:cNvSpPr>
            <p:nvPr/>
          </p:nvSpPr>
          <p:spPr bwMode="auto">
            <a:xfrm>
              <a:off x="288" y="3600"/>
              <a:ext cx="251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1330190" name="Rectangle 14"/>
            <p:cNvSpPr>
              <a:spLocks noChangeArrowheads="1"/>
            </p:cNvSpPr>
            <p:nvPr/>
          </p:nvSpPr>
          <p:spPr bwMode="auto">
            <a:xfrm>
              <a:off x="2352" y="1680"/>
              <a:ext cx="2736" cy="38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fr-BE" dirty="0" smtClean="0"/>
                <a:t>Services OS</a:t>
              </a:r>
              <a:r>
                <a:rPr lang="fr-BE" dirty="0"/>
                <a:t> </a:t>
              </a:r>
              <a:r>
                <a:rPr lang="fr-BE" dirty="0" smtClean="0"/>
                <a:t>et Applications</a:t>
              </a:r>
              <a:endParaRPr lang="fr-FR" dirty="0"/>
            </a:p>
          </p:txBody>
        </p:sp>
        <p:sp>
          <p:nvSpPr>
            <p:cNvPr id="1330191" name="Rectangle 15"/>
            <p:cNvSpPr>
              <a:spLocks noChangeArrowheads="1"/>
            </p:cNvSpPr>
            <p:nvPr/>
          </p:nvSpPr>
          <p:spPr bwMode="auto">
            <a:xfrm>
              <a:off x="2352" y="2059"/>
              <a:ext cx="2736" cy="72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fr-BE" dirty="0"/>
                <a:t>Protocoles TCP/IP</a:t>
              </a:r>
            </a:p>
            <a:p>
              <a:r>
                <a:rPr lang="fr-BE" dirty="0">
                  <a:solidFill>
                    <a:srgbClr val="FF0000"/>
                  </a:solidFill>
                  <a:sym typeface="Wingdings" pitchFamily="2" charset="2"/>
                </a:rPr>
                <a:t>IPv4  IPv6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30192" name="Rectangle 16"/>
            <p:cNvSpPr>
              <a:spLocks noChangeArrowheads="1"/>
            </p:cNvSpPr>
            <p:nvPr/>
          </p:nvSpPr>
          <p:spPr bwMode="auto">
            <a:xfrm>
              <a:off x="2352" y="2779"/>
              <a:ext cx="2736" cy="72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fr-BE" dirty="0"/>
                <a:t>Réseaux « physiques »</a:t>
              </a:r>
            </a:p>
            <a:p>
              <a:r>
                <a:rPr lang="fr-BE" dirty="0"/>
                <a:t>Protocoles OSI et IEEE </a:t>
              </a:r>
              <a:r>
                <a:rPr lang="fr-BE" dirty="0" smtClean="0"/>
                <a:t>802</a:t>
              </a:r>
            </a:p>
            <a:p>
              <a:r>
                <a:rPr lang="fr-BE" dirty="0" smtClean="0">
                  <a:solidFill>
                    <a:srgbClr val="FF0000"/>
                  </a:solidFill>
                </a:rPr>
                <a:t>Ethernet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30193" name="Rectangle 17"/>
            <p:cNvSpPr>
              <a:spLocks noChangeArrowheads="1"/>
            </p:cNvSpPr>
            <p:nvPr/>
          </p:nvSpPr>
          <p:spPr bwMode="auto">
            <a:xfrm>
              <a:off x="2352" y="3600"/>
              <a:ext cx="3024" cy="38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fr-BE"/>
                <a:t>Tous les supports matériels ou le vide</a:t>
              </a:r>
              <a:endParaRPr lang="fr-FR"/>
            </a:p>
          </p:txBody>
        </p:sp>
        <p:sp>
          <p:nvSpPr>
            <p:cNvPr id="1330194" name="Line 18"/>
            <p:cNvSpPr>
              <a:spLocks noChangeShapeType="1"/>
            </p:cNvSpPr>
            <p:nvPr/>
          </p:nvSpPr>
          <p:spPr bwMode="auto">
            <a:xfrm>
              <a:off x="336" y="2064"/>
              <a:ext cx="42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1330195" name="Line 19"/>
            <p:cNvSpPr>
              <a:spLocks noChangeShapeType="1"/>
            </p:cNvSpPr>
            <p:nvPr/>
          </p:nvSpPr>
          <p:spPr bwMode="auto">
            <a:xfrm>
              <a:off x="384" y="3600"/>
              <a:ext cx="42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11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113606121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7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E1BB-766B-49C2-A461-FFA51ADB2737}" type="slidenum">
              <a:rPr lang="fr-FR"/>
              <a:pPr/>
              <a:t>12</a:t>
            </a:fld>
            <a:endParaRPr lang="fr-FR" b="1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b="1" dirty="0"/>
              <a:t>Architecture </a:t>
            </a:r>
            <a:r>
              <a:rPr lang="nl-BE" sz="4000" b="1" dirty="0" err="1"/>
              <a:t>protocolaire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398"/>
            <a:ext cx="8001000" cy="2154561"/>
          </a:xfrm>
        </p:spPr>
        <p:txBody>
          <a:bodyPr/>
          <a:lstStyle/>
          <a:p>
            <a:pPr>
              <a:buNone/>
            </a:pPr>
            <a:r>
              <a:rPr lang="nl-BE" sz="2800" b="1" dirty="0" err="1"/>
              <a:t>Modèle</a:t>
            </a:r>
            <a:r>
              <a:rPr lang="nl-BE" sz="2800" b="1" dirty="0"/>
              <a:t> hybride </a:t>
            </a:r>
            <a:r>
              <a:rPr lang="nl-BE" sz="2800" b="1" dirty="0" smtClean="0"/>
              <a:t>TCP-IP</a:t>
            </a:r>
            <a:r>
              <a:rPr lang="fr-BE" sz="2800" dirty="0" smtClean="0">
                <a:solidFill>
                  <a:srgbClr val="FF0000"/>
                </a:solidFill>
              </a:rPr>
              <a:t> - </a:t>
            </a:r>
            <a:r>
              <a:rPr lang="fr-BE" sz="2800" dirty="0" smtClean="0">
                <a:solidFill>
                  <a:schemeClr val="accent1"/>
                </a:solidFill>
              </a:rPr>
              <a:t>Description </a:t>
            </a:r>
            <a:r>
              <a:rPr lang="fr-BE" sz="2800" dirty="0">
                <a:solidFill>
                  <a:schemeClr val="accent1"/>
                </a:solidFill>
              </a:rPr>
              <a:t>générale</a:t>
            </a:r>
          </a:p>
          <a:p>
            <a:r>
              <a:rPr lang="fr-BE" sz="2400" dirty="0"/>
              <a:t>Pile </a:t>
            </a:r>
            <a:r>
              <a:rPr lang="fr-BE" sz="2400" dirty="0" smtClean="0"/>
              <a:t>de protocole et services TCP/IP</a:t>
            </a:r>
          </a:p>
          <a:p>
            <a:r>
              <a:rPr lang="fr-BE" sz="2400" dirty="0" smtClean="0"/>
              <a:t>Services : niveau application (utilisateur final) et niveau réseau (développeur)</a:t>
            </a:r>
          </a:p>
          <a:p>
            <a:r>
              <a:rPr lang="fr-BE" sz="2400" dirty="0" smtClean="0"/>
              <a:t>Universalité ou Indépendance envers la technologie réseau</a:t>
            </a:r>
            <a:endParaRPr lang="fr-BE" sz="2400" dirty="0"/>
          </a:p>
        </p:txBody>
      </p:sp>
      <p:pic>
        <p:nvPicPr>
          <p:cNvPr id="12175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864" y="3068960"/>
            <a:ext cx="8153400" cy="3324225"/>
          </a:xfrm>
          <a:prstGeom prst="rect">
            <a:avLst/>
          </a:prstGeom>
          <a:noFill/>
        </p:spPr>
      </p:pic>
      <p:sp>
        <p:nvSpPr>
          <p:cNvPr id="1217543" name="Line 7"/>
          <p:cNvSpPr>
            <a:spLocks noChangeShapeType="1"/>
          </p:cNvSpPr>
          <p:nvPr/>
        </p:nvSpPr>
        <p:spPr bwMode="auto">
          <a:xfrm flipV="1">
            <a:off x="366464" y="367856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1217545" name="Line 9"/>
          <p:cNvSpPr>
            <a:spLocks noChangeShapeType="1"/>
          </p:cNvSpPr>
          <p:nvPr/>
        </p:nvSpPr>
        <p:spPr bwMode="auto">
          <a:xfrm flipV="1">
            <a:off x="366464" y="543116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404564" y="306896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582910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3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772400" cy="1905000"/>
          </a:xfrm>
        </p:spPr>
        <p:txBody>
          <a:bodyPr anchor="ctr" anchorCtr="1"/>
          <a:lstStyle/>
          <a:p>
            <a:pPr algn="l"/>
            <a:r>
              <a:rPr lang="fr-BE" dirty="0" smtClean="0"/>
              <a:t>3. Concepts </a:t>
            </a:r>
            <a:r>
              <a:rPr lang="fr-BE" dirty="0"/>
              <a:t>et </a:t>
            </a:r>
            <a:r>
              <a:rPr lang="fr-BE" dirty="0" smtClean="0"/>
              <a:t>architectures</a:t>
            </a:r>
            <a:endParaRPr lang="fr-FR" dirty="0"/>
          </a:p>
        </p:txBody>
      </p:sp>
      <p:sp>
        <p:nvSpPr>
          <p:cNvPr id="1314819" name="Rectangle 3"/>
          <p:cNvSpPr>
            <a:spLocks noChangeArrowheads="1"/>
          </p:cNvSpPr>
          <p:nvPr/>
        </p:nvSpPr>
        <p:spPr bwMode="auto">
          <a:xfrm>
            <a:off x="901700" y="2852936"/>
            <a:ext cx="7772400" cy="330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990600" lvl="1" indent="-5334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lphaUcPeriod"/>
            </a:pPr>
            <a:r>
              <a:rPr lang="fr-BE" sz="2800" dirty="0" smtClean="0"/>
              <a:t>Le concept réseau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lphaUcPeriod"/>
            </a:pPr>
            <a:r>
              <a:rPr lang="fr-BE" sz="2800" dirty="0" smtClean="0"/>
              <a:t>Architecture protocolaire des LAN</a:t>
            </a:r>
          </a:p>
          <a:p>
            <a:pPr marL="1447800" lvl="2" indent="-533400"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BE" dirty="0" smtClean="0"/>
              <a:t>Architecture Physique</a:t>
            </a:r>
          </a:p>
          <a:p>
            <a:pPr marL="1447800" lvl="2" indent="-533400"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BE" dirty="0" smtClean="0"/>
              <a:t>Architecture TCP-IP</a:t>
            </a:r>
          </a:p>
          <a:p>
            <a:pPr marL="1447800" lvl="2" indent="-533400"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BE" dirty="0" smtClean="0"/>
              <a:t>Architecture basse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lphaUcPeriod"/>
            </a:pPr>
            <a:r>
              <a:rPr lang="fr-BE" sz="2800" dirty="0" smtClean="0"/>
              <a:t>Cycle de vie  LAN</a:t>
            </a:r>
          </a:p>
          <a:p>
            <a:pPr marL="1447800" lvl="2" indent="-533400"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BE" dirty="0" smtClean="0"/>
              <a:t>Planification / exploitation / Evolutivité</a:t>
            </a:r>
            <a:endParaRPr lang="fr-BE" dirty="0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>
                <a:solidFill>
                  <a:schemeClr val="accent1"/>
                </a:solidFill>
              </a:rPr>
              <a:t>Le concept réseau</a:t>
            </a:r>
            <a:endParaRPr lang="fr-FR" sz="4000">
              <a:solidFill>
                <a:schemeClr val="accent1"/>
              </a:solidFill>
            </a:endParaRP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BE" sz="2800" dirty="0">
                <a:solidFill>
                  <a:schemeClr val="accent2"/>
                </a:solidFill>
              </a:rPr>
              <a:t>Rappel MPR - Définition générale</a:t>
            </a:r>
            <a:endParaRPr lang="fr-BE" sz="2800" dirty="0"/>
          </a:p>
          <a:p>
            <a:pPr>
              <a:lnSpc>
                <a:spcPct val="90000"/>
              </a:lnSpc>
            </a:pPr>
            <a:r>
              <a:rPr lang="fr-BE" sz="2400" dirty="0"/>
              <a:t>Réseau d’interconnexion et de transport de l’information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/>
              <a:t>Système de nœuds interconnectés par des liaisons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err="1"/>
              <a:t>Posséde</a:t>
            </a:r>
            <a:r>
              <a:rPr lang="fr-BE" sz="2000" dirty="0"/>
              <a:t> une bordure permettant de discerner nœuds internes et nœuds externes</a:t>
            </a:r>
          </a:p>
          <a:p>
            <a:pPr>
              <a:lnSpc>
                <a:spcPct val="90000"/>
              </a:lnSpc>
            </a:pPr>
            <a:r>
              <a:rPr lang="fr-BE" sz="2400" dirty="0"/>
              <a:t>Nœud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/>
              <a:t>Élément de modélisation « actif »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/>
              <a:t>Rôles E ou R (du signal porteur de l’information) aux extrémités de la liaison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/>
              <a:t>Différentes fonctions et rôles</a:t>
            </a:r>
          </a:p>
          <a:p>
            <a:pPr>
              <a:lnSpc>
                <a:spcPct val="90000"/>
              </a:lnSpc>
            </a:pPr>
            <a:r>
              <a:rPr lang="fr-BE" sz="2400" dirty="0"/>
              <a:t>Liaison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/>
              <a:t>Elément de modélisation passif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/>
              <a:t>Transport (support du signal codé) de l’information</a:t>
            </a:r>
          </a:p>
          <a:p>
            <a:pPr>
              <a:lnSpc>
                <a:spcPct val="90000"/>
              </a:lnSpc>
            </a:pPr>
            <a:r>
              <a:rPr lang="fr-BE" sz="2400" dirty="0"/>
              <a:t>Services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/>
              <a:t>Basés sur l’échange de flux binaires continus ou en paquets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octobre 2016</a:t>
            </a:r>
            <a:endParaRPr lang="fr-FR" dirty="0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3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946896911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Le concept réseau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81075"/>
            <a:ext cx="8367713" cy="12287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fr-BE" sz="2400" dirty="0">
                <a:solidFill>
                  <a:srgbClr val="FF9900"/>
                </a:solidFill>
              </a:rPr>
              <a:t>Vue d’ensemble et structure interne</a:t>
            </a:r>
          </a:p>
          <a:p>
            <a:pPr marL="609600" indent="-609600">
              <a:lnSpc>
                <a:spcPct val="80000"/>
              </a:lnSpc>
            </a:pPr>
            <a:r>
              <a:rPr lang="fr-BE" sz="2000" dirty="0"/>
              <a:t>Différentes « strates » réseau</a:t>
            </a:r>
          </a:p>
          <a:p>
            <a:pPr marL="609600" indent="-609600">
              <a:lnSpc>
                <a:spcPct val="80000"/>
              </a:lnSpc>
            </a:pPr>
            <a:r>
              <a:rPr lang="fr-BE" sz="2000" dirty="0" smtClean="0"/>
              <a:t>Cœur </a:t>
            </a:r>
            <a:r>
              <a:rPr lang="fr-BE" sz="2000" dirty="0"/>
              <a:t>du réseau : filaire (</a:t>
            </a:r>
            <a:r>
              <a:rPr lang="fr-BE" sz="2000" dirty="0" err="1"/>
              <a:t>f.o</a:t>
            </a:r>
            <a:r>
              <a:rPr lang="fr-BE" sz="2000" dirty="0"/>
              <a:t>.) et sans fil (satellites)</a:t>
            </a:r>
          </a:p>
        </p:txBody>
      </p:sp>
      <p:sp>
        <p:nvSpPr>
          <p:cNvPr id="1320964" name="Text Box 4"/>
          <p:cNvSpPr txBox="1">
            <a:spLocks noChangeArrowheads="1"/>
          </p:cNvSpPr>
          <p:nvPr/>
        </p:nvSpPr>
        <p:spPr bwMode="auto">
          <a:xfrm>
            <a:off x="323850" y="4292600"/>
            <a:ext cx="1512888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fr-BE" sz="1400"/>
              <a:t>Utilisateur A</a:t>
            </a:r>
          </a:p>
        </p:txBody>
      </p:sp>
      <p:sp>
        <p:nvSpPr>
          <p:cNvPr id="1320965" name="Oval 5"/>
          <p:cNvSpPr>
            <a:spLocks noChangeArrowheads="1"/>
          </p:cNvSpPr>
          <p:nvPr/>
        </p:nvSpPr>
        <p:spPr bwMode="auto">
          <a:xfrm>
            <a:off x="3744913" y="3352800"/>
            <a:ext cx="2362200" cy="990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1320966" name="Text Box 6"/>
          <p:cNvSpPr txBox="1">
            <a:spLocks noChangeArrowheads="1"/>
          </p:cNvSpPr>
          <p:nvPr/>
        </p:nvSpPr>
        <p:spPr bwMode="auto">
          <a:xfrm>
            <a:off x="4140200" y="3700463"/>
            <a:ext cx="1666875" cy="5175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BE" sz="1400" b="1"/>
              <a:t>Réseau de transfert</a:t>
            </a:r>
          </a:p>
          <a:p>
            <a:pPr algn="ctr"/>
            <a:r>
              <a:rPr lang="fr-BE" sz="1400" b="1"/>
              <a:t>coeur</a:t>
            </a:r>
            <a:endParaRPr lang="fr-FR" sz="1400" b="1"/>
          </a:p>
        </p:txBody>
      </p:sp>
      <p:sp>
        <p:nvSpPr>
          <p:cNvPr id="1320967" name="computr3"/>
          <p:cNvSpPr>
            <a:spLocks noEditPoints="1" noChangeArrowheads="1"/>
          </p:cNvSpPr>
          <p:nvPr/>
        </p:nvSpPr>
        <p:spPr bwMode="auto">
          <a:xfrm>
            <a:off x="4427538" y="4797425"/>
            <a:ext cx="936625" cy="50323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/>
          </a:p>
        </p:txBody>
      </p:sp>
      <p:sp>
        <p:nvSpPr>
          <p:cNvPr id="1320968" name="laptop"/>
          <p:cNvSpPr>
            <a:spLocks noEditPoints="1" noChangeArrowheads="1"/>
          </p:cNvSpPr>
          <p:nvPr/>
        </p:nvSpPr>
        <p:spPr bwMode="auto">
          <a:xfrm>
            <a:off x="2484438" y="3581400"/>
            <a:ext cx="676275" cy="45243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/>
          </a:p>
        </p:txBody>
      </p:sp>
      <p:graphicFrame>
        <p:nvGraphicFramePr>
          <p:cNvPr id="1320969" name="Object 9"/>
          <p:cNvGraphicFramePr>
            <a:graphicFrameLocks noChangeAspect="1"/>
          </p:cNvGraphicFramePr>
          <p:nvPr/>
        </p:nvGraphicFramePr>
        <p:xfrm>
          <a:off x="457200" y="3429000"/>
          <a:ext cx="6238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Visio" r:id="rId5" imgW="623373" imgH="727568" progId="">
                  <p:embed/>
                </p:oleObj>
              </mc:Choice>
              <mc:Fallback>
                <p:oleObj name="Visio" r:id="rId5" imgW="623373" imgH="7275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6238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7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8215313" y="3429000"/>
          <a:ext cx="6238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Visio" r:id="rId7" imgW="623373" imgH="727568" progId="">
                  <p:embed/>
                </p:oleObj>
              </mc:Choice>
              <mc:Fallback>
                <p:oleObj name="Visio" r:id="rId7" imgW="623373" imgH="72756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3429000"/>
                        <a:ext cx="6238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71" name="laptop"/>
          <p:cNvSpPr>
            <a:spLocks noEditPoints="1" noChangeArrowheads="1"/>
          </p:cNvSpPr>
          <p:nvPr/>
        </p:nvSpPr>
        <p:spPr bwMode="auto">
          <a:xfrm>
            <a:off x="6477000" y="3500438"/>
            <a:ext cx="676275" cy="45243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/>
          </a:p>
        </p:txBody>
      </p:sp>
      <p:sp>
        <p:nvSpPr>
          <p:cNvPr id="1320972" name="Rectangle 12"/>
          <p:cNvSpPr>
            <a:spLocks noChangeArrowheads="1"/>
          </p:cNvSpPr>
          <p:nvPr/>
        </p:nvSpPr>
        <p:spPr bwMode="auto">
          <a:xfrm>
            <a:off x="2195513" y="2781300"/>
            <a:ext cx="5043487" cy="28082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1320973" name="Line 13"/>
          <p:cNvSpPr>
            <a:spLocks noChangeShapeType="1"/>
          </p:cNvSpPr>
          <p:nvPr/>
        </p:nvSpPr>
        <p:spPr bwMode="auto">
          <a:xfrm flipH="1" flipV="1">
            <a:off x="1258888" y="3860800"/>
            <a:ext cx="874712" cy="25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1320974" name="Line 14"/>
          <p:cNvSpPr>
            <a:spLocks noChangeShapeType="1"/>
          </p:cNvSpPr>
          <p:nvPr/>
        </p:nvSpPr>
        <p:spPr bwMode="auto">
          <a:xfrm>
            <a:off x="3132138" y="3860800"/>
            <a:ext cx="6477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1320975" name="Oval 15"/>
          <p:cNvSpPr>
            <a:spLocks noChangeArrowheads="1"/>
          </p:cNvSpPr>
          <p:nvPr/>
        </p:nvSpPr>
        <p:spPr bwMode="auto">
          <a:xfrm>
            <a:off x="3779838" y="3787775"/>
            <a:ext cx="215900" cy="1460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1320976" name="Oval 16"/>
          <p:cNvSpPr>
            <a:spLocks noChangeArrowheads="1"/>
          </p:cNvSpPr>
          <p:nvPr/>
        </p:nvSpPr>
        <p:spPr bwMode="auto">
          <a:xfrm>
            <a:off x="5795963" y="3787775"/>
            <a:ext cx="215900" cy="1460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1320977" name="Line 17"/>
          <p:cNvSpPr>
            <a:spLocks noChangeShapeType="1"/>
          </p:cNvSpPr>
          <p:nvPr/>
        </p:nvSpPr>
        <p:spPr bwMode="auto">
          <a:xfrm>
            <a:off x="6011863" y="3860800"/>
            <a:ext cx="720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1320978" name="Text Box 18"/>
          <p:cNvSpPr txBox="1">
            <a:spLocks noChangeArrowheads="1"/>
          </p:cNvSpPr>
          <p:nvPr/>
        </p:nvSpPr>
        <p:spPr bwMode="auto">
          <a:xfrm>
            <a:off x="7739063" y="4365625"/>
            <a:ext cx="122555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fr-BE" sz="1400"/>
              <a:t>Utilisateur B</a:t>
            </a:r>
          </a:p>
        </p:txBody>
      </p:sp>
      <p:sp>
        <p:nvSpPr>
          <p:cNvPr id="1320979" name="Oval 19"/>
          <p:cNvSpPr>
            <a:spLocks noChangeArrowheads="1"/>
          </p:cNvSpPr>
          <p:nvPr/>
        </p:nvSpPr>
        <p:spPr bwMode="auto">
          <a:xfrm>
            <a:off x="4787900" y="4197350"/>
            <a:ext cx="215900" cy="1460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1320980" name="Line 20"/>
          <p:cNvSpPr>
            <a:spLocks noChangeShapeType="1"/>
          </p:cNvSpPr>
          <p:nvPr/>
        </p:nvSpPr>
        <p:spPr bwMode="auto">
          <a:xfrm flipH="1">
            <a:off x="4876800" y="4292600"/>
            <a:ext cx="22225" cy="584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1320981" name="Text Box 21"/>
          <p:cNvSpPr txBox="1">
            <a:spLocks noChangeArrowheads="1"/>
          </p:cNvSpPr>
          <p:nvPr/>
        </p:nvSpPr>
        <p:spPr bwMode="auto">
          <a:xfrm>
            <a:off x="2195513" y="2781300"/>
            <a:ext cx="1639887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sz="1400" b="1"/>
              <a:t>Réseau multimédia</a:t>
            </a:r>
            <a:endParaRPr lang="fr-FR" sz="1400" b="1"/>
          </a:p>
        </p:txBody>
      </p:sp>
      <p:sp>
        <p:nvSpPr>
          <p:cNvPr id="1320982" name="Text Box 22"/>
          <p:cNvSpPr txBox="1">
            <a:spLocks noChangeArrowheads="1"/>
          </p:cNvSpPr>
          <p:nvPr/>
        </p:nvSpPr>
        <p:spPr bwMode="auto">
          <a:xfrm>
            <a:off x="5364163" y="4797425"/>
            <a:ext cx="1512887" cy="7302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fr-BE" sz="1400"/>
              <a:t>Nœud terminal</a:t>
            </a:r>
          </a:p>
          <a:p>
            <a:pPr algn="ctr"/>
            <a:r>
              <a:rPr lang="fr-BE" sz="1400"/>
              <a:t>Serveur /services en réseau</a:t>
            </a:r>
          </a:p>
        </p:txBody>
      </p:sp>
      <p:sp>
        <p:nvSpPr>
          <p:cNvPr id="1320983" name="Text Box 23"/>
          <p:cNvSpPr txBox="1">
            <a:spLocks noChangeArrowheads="1"/>
          </p:cNvSpPr>
          <p:nvPr/>
        </p:nvSpPr>
        <p:spPr bwMode="auto">
          <a:xfrm>
            <a:off x="2124075" y="4149725"/>
            <a:ext cx="1512888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fr-BE" sz="1400"/>
              <a:t>Nœud terminal</a:t>
            </a:r>
          </a:p>
        </p:txBody>
      </p:sp>
      <p:sp>
        <p:nvSpPr>
          <p:cNvPr id="1320984" name="Text Box 24"/>
          <p:cNvSpPr txBox="1">
            <a:spLocks noChangeArrowheads="1"/>
          </p:cNvSpPr>
          <p:nvPr/>
        </p:nvSpPr>
        <p:spPr bwMode="auto">
          <a:xfrm>
            <a:off x="1114425" y="3325813"/>
            <a:ext cx="1065213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sz="2000"/>
              <a:t>Services</a:t>
            </a:r>
            <a:endParaRPr lang="fr-FR" sz="2000"/>
          </a:p>
        </p:txBody>
      </p:sp>
      <p:sp>
        <p:nvSpPr>
          <p:cNvPr id="1320988" name="Line 28"/>
          <p:cNvSpPr>
            <a:spLocks noChangeShapeType="1"/>
          </p:cNvSpPr>
          <p:nvPr/>
        </p:nvSpPr>
        <p:spPr bwMode="auto">
          <a:xfrm flipV="1">
            <a:off x="7543800" y="3886200"/>
            <a:ext cx="533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1320991" name="Rectangle 31"/>
          <p:cNvSpPr>
            <a:spLocks noChangeArrowheads="1"/>
          </p:cNvSpPr>
          <p:nvPr/>
        </p:nvSpPr>
        <p:spPr bwMode="auto">
          <a:xfrm>
            <a:off x="457200" y="2286000"/>
            <a:ext cx="8382000" cy="3810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1320992" name="Text Box 32"/>
          <p:cNvSpPr txBox="1">
            <a:spLocks noChangeArrowheads="1"/>
          </p:cNvSpPr>
          <p:nvPr/>
        </p:nvSpPr>
        <p:spPr bwMode="auto">
          <a:xfrm>
            <a:off x="685800" y="2362200"/>
            <a:ext cx="25400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sz="1400" b="1"/>
              <a:t>Réseau d’utilisateurs / abonnés</a:t>
            </a:r>
            <a:endParaRPr lang="fr-FR" sz="1400" b="1"/>
          </a:p>
        </p:txBody>
      </p:sp>
      <p:sp>
        <p:nvSpPr>
          <p:cNvPr id="1320993" name="Text Box 33"/>
          <p:cNvSpPr txBox="1">
            <a:spLocks noChangeArrowheads="1"/>
          </p:cNvSpPr>
          <p:nvPr/>
        </p:nvSpPr>
        <p:spPr bwMode="auto">
          <a:xfrm>
            <a:off x="7267575" y="3314700"/>
            <a:ext cx="1065213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sz="2000"/>
              <a:t>Services</a:t>
            </a:r>
            <a:endParaRPr lang="fr-FR" sz="2000"/>
          </a:p>
        </p:txBody>
      </p:sp>
      <p:sp>
        <p:nvSpPr>
          <p:cNvPr id="1320994" name="Oval 34"/>
          <p:cNvSpPr>
            <a:spLocks noChangeArrowheads="1"/>
          </p:cNvSpPr>
          <p:nvPr/>
        </p:nvSpPr>
        <p:spPr bwMode="auto">
          <a:xfrm>
            <a:off x="4114800" y="3505200"/>
            <a:ext cx="1600200" cy="6858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F5D-5E49-43CF-9C0A-FD06E29217B4}" type="slidenum">
              <a:rPr lang="fr-FR" smtClean="0"/>
              <a:pPr/>
              <a:t>4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201635354"/>
      </p:ext>
    </p:extLst>
  </p:cSld>
  <p:clrMapOvr>
    <a:masterClrMapping/>
  </p:clrMapOvr>
  <p:transition>
    <p:sndAc>
      <p:stSnd>
        <p:snd r:embed="rId4" name="ZOUM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445250"/>
            <a:ext cx="464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endParaRPr lang="fr-BE" altLang="fr-FR" sz="1400" dirty="0">
              <a:latin typeface="Arial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781800" y="644525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C3C54AB-2CF7-43BF-A692-53757ABFB71F}" type="slidenum">
              <a:rPr lang="fr-FR" altLang="fr-FR" sz="1400">
                <a:latin typeface="Arial" charset="0"/>
              </a:rPr>
              <a:pPr algn="r">
                <a:buClrTx/>
                <a:buFontTx/>
                <a:buNone/>
              </a:pPr>
              <a:t>5</a:t>
            </a:fld>
            <a:endParaRPr lang="fr-FR" altLang="fr-FR" sz="1400">
              <a:latin typeface="Arial" charset="0"/>
            </a:endParaRP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3059114" y="3005140"/>
            <a:ext cx="5091112" cy="2960687"/>
            <a:chOff x="1927" y="1893"/>
            <a:chExt cx="3207" cy="1865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2521" y="3241"/>
              <a:ext cx="3" cy="7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19" name="Freeform 7"/>
            <p:cNvSpPr>
              <a:spLocks noChangeArrowheads="1"/>
            </p:cNvSpPr>
            <p:nvPr/>
          </p:nvSpPr>
          <p:spPr bwMode="auto">
            <a:xfrm>
              <a:off x="2495" y="3188"/>
              <a:ext cx="53" cy="52"/>
            </a:xfrm>
            <a:custGeom>
              <a:avLst/>
              <a:gdLst>
                <a:gd name="G0" fmla="+- 1 0 0"/>
                <a:gd name="G1" fmla="+- 1 0 0"/>
                <a:gd name="G2" fmla="+- 54 0 0"/>
                <a:gd name="G3" fmla="+- 1 0 0"/>
                <a:gd name="T0" fmla="*/ 26 w 55"/>
                <a:gd name="T1" fmla="*/ 0 h 54"/>
                <a:gd name="T2" fmla="*/ 55 w 55"/>
                <a:gd name="T3" fmla="*/ 54 h 54"/>
                <a:gd name="T4" fmla="*/ 0 w 55"/>
                <a:gd name="T5" fmla="*/ 54 h 54"/>
                <a:gd name="T6" fmla="*/ 26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26" y="0"/>
                  </a:moveTo>
                  <a:lnTo>
                    <a:pt x="55" y="54"/>
                  </a:lnTo>
                  <a:lnTo>
                    <a:pt x="0" y="5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20" name="Freeform 8"/>
            <p:cNvSpPr>
              <a:spLocks noChangeArrowheads="1"/>
            </p:cNvSpPr>
            <p:nvPr/>
          </p:nvSpPr>
          <p:spPr bwMode="auto">
            <a:xfrm>
              <a:off x="2497" y="3297"/>
              <a:ext cx="53" cy="5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T0" fmla="*/ 29 w 55"/>
                <a:gd name="T1" fmla="*/ 55 h 55"/>
                <a:gd name="T2" fmla="*/ 0 w 55"/>
                <a:gd name="T3" fmla="*/ 0 h 55"/>
                <a:gd name="T4" fmla="*/ 55 w 55"/>
                <a:gd name="T5" fmla="*/ 0 h 55"/>
                <a:gd name="T6" fmla="*/ 29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29" y="55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9" y="55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55" y="3333"/>
              <a:ext cx="3179" cy="3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927" y="3361"/>
              <a:ext cx="3180" cy="39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128" y="3468"/>
              <a:ext cx="1434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 sz="900" b="1" dirty="0" smtClean="0">
                  <a:latin typeface="Arial" charset="0"/>
                </a:rPr>
                <a:t>Réseaux de transport et d’interconnexion</a:t>
              </a:r>
              <a:endParaRPr lang="fr-FR" altLang="fr-FR" sz="900" b="1" dirty="0">
                <a:latin typeface="Arial" charset="0"/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955" y="2410"/>
              <a:ext cx="1140" cy="7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927" y="2382"/>
              <a:ext cx="1141" cy="78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2034" y="2682"/>
              <a:ext cx="74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 sz="900" dirty="0" smtClean="0">
                  <a:latin typeface="Arial" charset="0"/>
                </a:rPr>
                <a:t>Nœud terminal d’accès</a:t>
              </a:r>
              <a:br>
                <a:rPr lang="fr-FR" altLang="fr-FR" sz="900" dirty="0" smtClean="0">
                  <a:latin typeface="Arial" charset="0"/>
                </a:rPr>
              </a:br>
              <a:r>
                <a:rPr lang="fr-FR" altLang="fr-FR" sz="900" dirty="0" smtClean="0">
                  <a:latin typeface="Arial" charset="0"/>
                </a:rPr>
                <a:t> aux  </a:t>
              </a:r>
              <a:r>
                <a:rPr lang="fr-FR" altLang="fr-FR" sz="900" dirty="0">
                  <a:latin typeface="Arial" charset="0"/>
                </a:rPr>
                <a:t>services</a:t>
              </a:r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3939" y="2410"/>
              <a:ext cx="1140" cy="7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3966" y="2382"/>
              <a:ext cx="1141" cy="78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4117" y="2686"/>
              <a:ext cx="80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 sz="900">
                  <a:latin typeface="Arial" charset="0"/>
                </a:rPr>
                <a:t>Fournisseurs de services</a:t>
              </a:r>
            </a:p>
          </p:txBody>
        </p:sp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4365" y="2778"/>
              <a:ext cx="327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 sz="900">
                  <a:latin typeface="Arial" charset="0"/>
                </a:rPr>
                <a:t>(serveurs)</a:t>
              </a:r>
            </a:p>
          </p:txBody>
        </p:sp>
        <p:sp>
          <p:nvSpPr>
            <p:cNvPr id="13333" name="Freeform 21"/>
            <p:cNvSpPr>
              <a:spLocks noChangeArrowheads="1"/>
            </p:cNvSpPr>
            <p:nvPr/>
          </p:nvSpPr>
          <p:spPr bwMode="auto">
            <a:xfrm>
              <a:off x="2434" y="3050"/>
              <a:ext cx="169" cy="24"/>
            </a:xfrm>
            <a:custGeom>
              <a:avLst/>
              <a:gdLst>
                <a:gd name="G0" fmla="+- 26 0 0"/>
                <a:gd name="G1" fmla="*/ 1 0 51712"/>
                <a:gd name="G2" fmla="+- 1 0 0"/>
                <a:gd name="G3" fmla="+- 1 0 0"/>
                <a:gd name="G4" fmla="+- 26 0 0"/>
                <a:gd name="T0" fmla="*/ 0 w 171"/>
                <a:gd name="T1" fmla="*/ 26 h 26"/>
                <a:gd name="T2" fmla="*/ 13 w 171"/>
                <a:gd name="T3" fmla="*/ 0 h 26"/>
                <a:gd name="T4" fmla="*/ 157 w 171"/>
                <a:gd name="T5" fmla="*/ 0 h 26"/>
                <a:gd name="T6" fmla="*/ 171 w 171"/>
                <a:gd name="T7" fmla="*/ 26 h 26"/>
                <a:gd name="T8" fmla="*/ 0 w 17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">
                  <a:moveTo>
                    <a:pt x="0" y="26"/>
                  </a:moveTo>
                  <a:lnTo>
                    <a:pt x="13" y="0"/>
                  </a:lnTo>
                  <a:lnTo>
                    <a:pt x="157" y="0"/>
                  </a:lnTo>
                  <a:lnTo>
                    <a:pt x="171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34" name="Freeform 22"/>
            <p:cNvSpPr>
              <a:spLocks noChangeArrowheads="1"/>
            </p:cNvSpPr>
            <p:nvPr/>
          </p:nvSpPr>
          <p:spPr bwMode="auto">
            <a:xfrm>
              <a:off x="2434" y="3050"/>
              <a:ext cx="169" cy="24"/>
            </a:xfrm>
            <a:custGeom>
              <a:avLst/>
              <a:gdLst>
                <a:gd name="G0" fmla="+- 26 0 0"/>
                <a:gd name="G1" fmla="*/ 1 0 51712"/>
                <a:gd name="G2" fmla="+- 1 0 0"/>
                <a:gd name="G3" fmla="+- 1 0 0"/>
                <a:gd name="G4" fmla="+- 26 0 0"/>
                <a:gd name="T0" fmla="*/ 0 w 171"/>
                <a:gd name="T1" fmla="*/ 26 h 26"/>
                <a:gd name="T2" fmla="*/ 13 w 171"/>
                <a:gd name="T3" fmla="*/ 0 h 26"/>
                <a:gd name="T4" fmla="*/ 157 w 171"/>
                <a:gd name="T5" fmla="*/ 0 h 26"/>
                <a:gd name="T6" fmla="*/ 171 w 171"/>
                <a:gd name="T7" fmla="*/ 26 h 26"/>
                <a:gd name="T8" fmla="*/ 0 w 17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">
                  <a:moveTo>
                    <a:pt x="0" y="26"/>
                  </a:moveTo>
                  <a:lnTo>
                    <a:pt x="13" y="0"/>
                  </a:lnTo>
                  <a:lnTo>
                    <a:pt x="157" y="0"/>
                  </a:lnTo>
                  <a:lnTo>
                    <a:pt x="171" y="26"/>
                  </a:lnTo>
                  <a:lnTo>
                    <a:pt x="0" y="26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451" y="3057"/>
              <a:ext cx="13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447" y="3064"/>
              <a:ext cx="14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2446" y="3071"/>
              <a:ext cx="14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38" name="Freeform 26"/>
            <p:cNvSpPr>
              <a:spLocks noChangeArrowheads="1"/>
            </p:cNvSpPr>
            <p:nvPr/>
          </p:nvSpPr>
          <p:spPr bwMode="auto">
            <a:xfrm>
              <a:off x="2434" y="3074"/>
              <a:ext cx="170" cy="7"/>
            </a:xfrm>
            <a:custGeom>
              <a:avLst/>
              <a:gdLst>
                <a:gd name="G0" fmla="*/ 1 0 51712"/>
                <a:gd name="G1" fmla="*/ 1 0 51712"/>
                <a:gd name="G2" fmla="+- 2 0 0"/>
                <a:gd name="G3" fmla="+- 2 0 0"/>
                <a:gd name="G4" fmla="+- 7 0 0"/>
                <a:gd name="G5" fmla="+- 7 0 0"/>
                <a:gd name="G6" fmla="*/ 1 0 51712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*/ 1 0 51712"/>
                <a:gd name="T0" fmla="*/ 1 w 172"/>
                <a:gd name="T1" fmla="*/ 0 h 9"/>
                <a:gd name="T2" fmla="*/ 1 w 172"/>
                <a:gd name="T3" fmla="*/ 0 h 9"/>
                <a:gd name="T4" fmla="*/ 0 w 172"/>
                <a:gd name="T5" fmla="*/ 2 h 9"/>
                <a:gd name="T6" fmla="*/ 0 w 172"/>
                <a:gd name="T7" fmla="*/ 2 h 9"/>
                <a:gd name="T8" fmla="*/ 0 w 172"/>
                <a:gd name="T9" fmla="*/ 7 h 9"/>
                <a:gd name="T10" fmla="*/ 0 w 172"/>
                <a:gd name="T11" fmla="*/ 7 h 9"/>
                <a:gd name="T12" fmla="*/ 1 w 172"/>
                <a:gd name="T13" fmla="*/ 9 h 9"/>
                <a:gd name="T14" fmla="*/ 169 w 172"/>
                <a:gd name="T15" fmla="*/ 9 h 9"/>
                <a:gd name="T16" fmla="*/ 171 w 172"/>
                <a:gd name="T17" fmla="*/ 7 h 9"/>
                <a:gd name="T18" fmla="*/ 172 w 172"/>
                <a:gd name="T19" fmla="*/ 7 h 9"/>
                <a:gd name="T20" fmla="*/ 172 w 172"/>
                <a:gd name="T21" fmla="*/ 2 h 9"/>
                <a:gd name="T22" fmla="*/ 171 w 172"/>
                <a:gd name="T23" fmla="*/ 2 h 9"/>
                <a:gd name="T24" fmla="*/ 169 w 172"/>
                <a:gd name="T25" fmla="*/ 0 h 9"/>
                <a:gd name="T26" fmla="*/ 1 w 172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9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1" y="9"/>
                  </a:lnTo>
                  <a:lnTo>
                    <a:pt x="169" y="9"/>
                  </a:lnTo>
                  <a:lnTo>
                    <a:pt x="171" y="7"/>
                  </a:lnTo>
                  <a:lnTo>
                    <a:pt x="172" y="7"/>
                  </a:lnTo>
                  <a:lnTo>
                    <a:pt x="172" y="2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39" name="Freeform 27"/>
            <p:cNvSpPr>
              <a:spLocks noChangeArrowheads="1"/>
            </p:cNvSpPr>
            <p:nvPr/>
          </p:nvSpPr>
          <p:spPr bwMode="auto">
            <a:xfrm>
              <a:off x="2446" y="2984"/>
              <a:ext cx="145" cy="15"/>
            </a:xfrm>
            <a:custGeom>
              <a:avLst/>
              <a:gdLst>
                <a:gd name="G0" fmla="+- 17 0 0"/>
                <a:gd name="G1" fmla="+- 1 0 0"/>
                <a:gd name="G2" fmla="+- 1 0 0"/>
                <a:gd name="G3" fmla="+- 1 0 0"/>
                <a:gd name="G4" fmla="+- 17 0 0"/>
                <a:gd name="T0" fmla="*/ 0 w 147"/>
                <a:gd name="T1" fmla="*/ 17 h 17"/>
                <a:gd name="T2" fmla="*/ 29 w 147"/>
                <a:gd name="T3" fmla="*/ 0 h 17"/>
                <a:gd name="T4" fmla="*/ 118 w 147"/>
                <a:gd name="T5" fmla="*/ 0 h 17"/>
                <a:gd name="T6" fmla="*/ 147 w 147"/>
                <a:gd name="T7" fmla="*/ 17 h 17"/>
                <a:gd name="T8" fmla="*/ 0 w 14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7">
                  <a:moveTo>
                    <a:pt x="0" y="17"/>
                  </a:moveTo>
                  <a:lnTo>
                    <a:pt x="29" y="0"/>
                  </a:lnTo>
                  <a:lnTo>
                    <a:pt x="118" y="0"/>
                  </a:lnTo>
                  <a:lnTo>
                    <a:pt x="147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40" name="Freeform 28"/>
            <p:cNvSpPr>
              <a:spLocks noChangeArrowheads="1"/>
            </p:cNvSpPr>
            <p:nvPr/>
          </p:nvSpPr>
          <p:spPr bwMode="auto">
            <a:xfrm>
              <a:off x="2444" y="3001"/>
              <a:ext cx="148" cy="44"/>
            </a:xfrm>
            <a:custGeom>
              <a:avLst/>
              <a:gdLst>
                <a:gd name="G0" fmla="*/ 1 0 51712"/>
                <a:gd name="G1" fmla="+- 23 0 0"/>
                <a:gd name="G2" fmla="+- 23 0 0"/>
                <a:gd name="G3" fmla="+- 46 0 0"/>
                <a:gd name="G4" fmla="+- 46 0 0"/>
                <a:gd name="G5" fmla="+- 44 0 0"/>
                <a:gd name="G6" fmla="+- 2 0 0"/>
                <a:gd name="G7" fmla="+- 2 0 0"/>
                <a:gd name="G8" fmla="+- 2 0 0"/>
                <a:gd name="G9" fmla="+- 1 0 0"/>
                <a:gd name="G10" fmla="*/ 1 0 51712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*/ 1 0 51712"/>
                <a:gd name="T0" fmla="*/ 3 w 150"/>
                <a:gd name="T1" fmla="*/ 46 h 46"/>
                <a:gd name="T2" fmla="*/ 2 w 150"/>
                <a:gd name="T3" fmla="*/ 46 h 46"/>
                <a:gd name="T4" fmla="*/ 2 w 150"/>
                <a:gd name="T5" fmla="*/ 46 h 46"/>
                <a:gd name="T6" fmla="*/ 0 w 150"/>
                <a:gd name="T7" fmla="*/ 46 h 46"/>
                <a:gd name="T8" fmla="*/ 0 w 150"/>
                <a:gd name="T9" fmla="*/ 46 h 46"/>
                <a:gd name="T10" fmla="*/ 0 w 150"/>
                <a:gd name="T11" fmla="*/ 44 h 46"/>
                <a:gd name="T12" fmla="*/ 0 w 150"/>
                <a:gd name="T13" fmla="*/ 2 h 46"/>
                <a:gd name="T14" fmla="*/ 0 w 150"/>
                <a:gd name="T15" fmla="*/ 2 h 46"/>
                <a:gd name="T16" fmla="*/ 0 w 150"/>
                <a:gd name="T17" fmla="*/ 2 h 46"/>
                <a:gd name="T18" fmla="*/ 2 w 150"/>
                <a:gd name="T19" fmla="*/ 2 h 46"/>
                <a:gd name="T20" fmla="*/ 2 w 150"/>
                <a:gd name="T21" fmla="*/ 0 h 46"/>
                <a:gd name="T22" fmla="*/ 149 w 150"/>
                <a:gd name="T23" fmla="*/ 0 h 46"/>
                <a:gd name="T24" fmla="*/ 149 w 150"/>
                <a:gd name="T25" fmla="*/ 2 h 46"/>
                <a:gd name="T26" fmla="*/ 150 w 150"/>
                <a:gd name="T27" fmla="*/ 2 h 46"/>
                <a:gd name="T28" fmla="*/ 150 w 150"/>
                <a:gd name="T29" fmla="*/ 2 h 46"/>
                <a:gd name="T30" fmla="*/ 150 w 150"/>
                <a:gd name="T31" fmla="*/ 2 h 46"/>
                <a:gd name="T32" fmla="*/ 150 w 150"/>
                <a:gd name="T33" fmla="*/ 44 h 46"/>
                <a:gd name="T34" fmla="*/ 150 w 150"/>
                <a:gd name="T35" fmla="*/ 46 h 46"/>
                <a:gd name="T36" fmla="*/ 150 w 150"/>
                <a:gd name="T37" fmla="*/ 46 h 46"/>
                <a:gd name="T38" fmla="*/ 149 w 150"/>
                <a:gd name="T39" fmla="*/ 46 h 46"/>
                <a:gd name="T40" fmla="*/ 149 w 150"/>
                <a:gd name="T41" fmla="*/ 46 h 46"/>
                <a:gd name="T42" fmla="*/ 3 w 150"/>
                <a:gd name="T4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0" h="46">
                  <a:moveTo>
                    <a:pt x="3" y="46"/>
                  </a:moveTo>
                  <a:lnTo>
                    <a:pt x="2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149" y="0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0" y="44"/>
                  </a:lnTo>
                  <a:lnTo>
                    <a:pt x="150" y="46"/>
                  </a:lnTo>
                  <a:lnTo>
                    <a:pt x="149" y="46"/>
                  </a:lnTo>
                  <a:lnTo>
                    <a:pt x="3" y="46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2541" y="3006"/>
              <a:ext cx="48" cy="1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2581" y="3008"/>
              <a:ext cx="1" cy="1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2553" y="3009"/>
              <a:ext cx="15" cy="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2541" y="3027"/>
              <a:ext cx="48" cy="1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2581" y="3030"/>
              <a:ext cx="1" cy="0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2545" y="3028"/>
              <a:ext cx="0" cy="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2550" y="3028"/>
              <a:ext cx="0" cy="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2557" y="3028"/>
              <a:ext cx="0" cy="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2564" y="3028"/>
              <a:ext cx="0" cy="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2570" y="3028"/>
              <a:ext cx="0" cy="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2576" y="3028"/>
              <a:ext cx="0" cy="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52" name="Freeform 40"/>
            <p:cNvSpPr>
              <a:spLocks noChangeArrowheads="1"/>
            </p:cNvSpPr>
            <p:nvPr/>
          </p:nvSpPr>
          <p:spPr bwMode="auto">
            <a:xfrm>
              <a:off x="2470" y="2910"/>
              <a:ext cx="97" cy="3"/>
            </a:xfrm>
            <a:custGeom>
              <a:avLst/>
              <a:gdLst>
                <a:gd name="G0" fmla="+- 5 0 0"/>
                <a:gd name="G1" fmla="+- 1 0 0"/>
                <a:gd name="G2" fmla="+- 1 0 0"/>
                <a:gd name="G3" fmla="+- 1 0 0"/>
                <a:gd name="G4" fmla="+- 5 0 0"/>
                <a:gd name="T0" fmla="*/ 0 w 99"/>
                <a:gd name="T1" fmla="*/ 5 h 5"/>
                <a:gd name="T2" fmla="*/ 20 w 99"/>
                <a:gd name="T3" fmla="*/ 0 h 5"/>
                <a:gd name="T4" fmla="*/ 78 w 99"/>
                <a:gd name="T5" fmla="*/ 0 h 5"/>
                <a:gd name="T6" fmla="*/ 99 w 99"/>
                <a:gd name="T7" fmla="*/ 5 h 5"/>
                <a:gd name="T8" fmla="*/ 0 w 9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">
                  <a:moveTo>
                    <a:pt x="0" y="5"/>
                  </a:moveTo>
                  <a:lnTo>
                    <a:pt x="20" y="0"/>
                  </a:lnTo>
                  <a:lnTo>
                    <a:pt x="78" y="0"/>
                  </a:lnTo>
                  <a:lnTo>
                    <a:pt x="9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53" name="Freeform 41"/>
            <p:cNvSpPr>
              <a:spLocks noChangeArrowheads="1"/>
            </p:cNvSpPr>
            <p:nvPr/>
          </p:nvSpPr>
          <p:spPr bwMode="auto">
            <a:xfrm>
              <a:off x="2468" y="2915"/>
              <a:ext cx="100" cy="79"/>
            </a:xfrm>
            <a:custGeom>
              <a:avLst/>
              <a:gdLst>
                <a:gd name="G0" fmla="+- 81 0 0"/>
                <a:gd name="G1" fmla="*/ 1 0 51712"/>
                <a:gd name="G2" fmla="*/ 1 0 51712"/>
                <a:gd name="G3" fmla="*/ 1 81 2"/>
                <a:gd name="G4" fmla="*/ 1 79 2"/>
                <a:gd name="G5" fmla="+- 79 0 0"/>
                <a:gd name="G6" fmla="+- 77 0 0"/>
                <a:gd name="G7" fmla="+- 77 0 0"/>
                <a:gd name="G8" fmla="+- 4 0 0"/>
                <a:gd name="G9" fmla="+- 4 0 0"/>
                <a:gd name="G10" fmla="+- 2 0 0"/>
                <a:gd name="G11" fmla="+- 1 0 0"/>
                <a:gd name="G12" fmla="*/ 1 0 51712"/>
                <a:gd name="G13" fmla="*/ 1 0 51712"/>
                <a:gd name="G14" fmla="*/ 1 0 51712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81 0 0"/>
                <a:gd name="T0" fmla="*/ 5 w 102"/>
                <a:gd name="T1" fmla="*/ 81 h 81"/>
                <a:gd name="T2" fmla="*/ 3 w 102"/>
                <a:gd name="T3" fmla="*/ 81 h 81"/>
                <a:gd name="T4" fmla="*/ 3 w 102"/>
                <a:gd name="T5" fmla="*/ 81 h 81"/>
                <a:gd name="T6" fmla="*/ 2 w 102"/>
                <a:gd name="T7" fmla="*/ 81 h 81"/>
                <a:gd name="T8" fmla="*/ 2 w 102"/>
                <a:gd name="T9" fmla="*/ 79 h 81"/>
                <a:gd name="T10" fmla="*/ 0 w 102"/>
                <a:gd name="T11" fmla="*/ 79 h 81"/>
                <a:gd name="T12" fmla="*/ 0 w 102"/>
                <a:gd name="T13" fmla="*/ 77 h 81"/>
                <a:gd name="T14" fmla="*/ 0 w 102"/>
                <a:gd name="T15" fmla="*/ 77 h 81"/>
                <a:gd name="T16" fmla="*/ 0 w 102"/>
                <a:gd name="T17" fmla="*/ 4 h 81"/>
                <a:gd name="T18" fmla="*/ 0 w 102"/>
                <a:gd name="T19" fmla="*/ 4 h 81"/>
                <a:gd name="T20" fmla="*/ 0 w 102"/>
                <a:gd name="T21" fmla="*/ 2 h 81"/>
                <a:gd name="T22" fmla="*/ 2 w 102"/>
                <a:gd name="T23" fmla="*/ 2 h 81"/>
                <a:gd name="T24" fmla="*/ 2 w 102"/>
                <a:gd name="T25" fmla="*/ 0 h 81"/>
                <a:gd name="T26" fmla="*/ 3 w 102"/>
                <a:gd name="T27" fmla="*/ 0 h 81"/>
                <a:gd name="T28" fmla="*/ 3 w 102"/>
                <a:gd name="T29" fmla="*/ 0 h 81"/>
                <a:gd name="T30" fmla="*/ 99 w 102"/>
                <a:gd name="T31" fmla="*/ 0 h 81"/>
                <a:gd name="T32" fmla="*/ 99 w 102"/>
                <a:gd name="T33" fmla="*/ 0 h 81"/>
                <a:gd name="T34" fmla="*/ 101 w 102"/>
                <a:gd name="T35" fmla="*/ 0 h 81"/>
                <a:gd name="T36" fmla="*/ 101 w 102"/>
                <a:gd name="T37" fmla="*/ 2 h 81"/>
                <a:gd name="T38" fmla="*/ 102 w 102"/>
                <a:gd name="T39" fmla="*/ 2 h 81"/>
                <a:gd name="T40" fmla="*/ 102 w 102"/>
                <a:gd name="T41" fmla="*/ 4 h 81"/>
                <a:gd name="T42" fmla="*/ 102 w 102"/>
                <a:gd name="T43" fmla="*/ 4 h 81"/>
                <a:gd name="T44" fmla="*/ 102 w 102"/>
                <a:gd name="T45" fmla="*/ 77 h 81"/>
                <a:gd name="T46" fmla="*/ 102 w 102"/>
                <a:gd name="T47" fmla="*/ 77 h 81"/>
                <a:gd name="T48" fmla="*/ 102 w 102"/>
                <a:gd name="T49" fmla="*/ 79 h 81"/>
                <a:gd name="T50" fmla="*/ 101 w 102"/>
                <a:gd name="T51" fmla="*/ 79 h 81"/>
                <a:gd name="T52" fmla="*/ 101 w 102"/>
                <a:gd name="T53" fmla="*/ 81 h 81"/>
                <a:gd name="T54" fmla="*/ 99 w 102"/>
                <a:gd name="T55" fmla="*/ 81 h 81"/>
                <a:gd name="T56" fmla="*/ 99 w 102"/>
                <a:gd name="T57" fmla="*/ 81 h 81"/>
                <a:gd name="T58" fmla="*/ 5 w 102"/>
                <a:gd name="T5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" h="81">
                  <a:moveTo>
                    <a:pt x="5" y="81"/>
                  </a:moveTo>
                  <a:lnTo>
                    <a:pt x="3" y="81"/>
                  </a:lnTo>
                  <a:lnTo>
                    <a:pt x="2" y="81"/>
                  </a:lnTo>
                  <a:lnTo>
                    <a:pt x="2" y="79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99" y="0"/>
                  </a:lnTo>
                  <a:lnTo>
                    <a:pt x="101" y="0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102" y="77"/>
                  </a:lnTo>
                  <a:lnTo>
                    <a:pt x="102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99" y="81"/>
                  </a:lnTo>
                  <a:lnTo>
                    <a:pt x="5" y="81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54" name="Freeform 42"/>
            <p:cNvSpPr>
              <a:spLocks noChangeArrowheads="1"/>
            </p:cNvSpPr>
            <p:nvPr/>
          </p:nvSpPr>
          <p:spPr bwMode="auto">
            <a:xfrm>
              <a:off x="2480" y="2924"/>
              <a:ext cx="77" cy="61"/>
            </a:xfrm>
            <a:custGeom>
              <a:avLst/>
              <a:gdLst>
                <a:gd name="G0" fmla="*/ 1 0 51712"/>
                <a:gd name="G1" fmla="*/ 1 63 2"/>
                <a:gd name="G2" fmla="*/ 1 61 2"/>
                <a:gd name="G3" fmla="*/ 1 61 2"/>
                <a:gd name="G4" fmla="+- 61 0 0"/>
                <a:gd name="G5" fmla="+- 60 0 0"/>
                <a:gd name="G6" fmla="+- 60 0 0"/>
                <a:gd name="G7" fmla="+- 3 0 0"/>
                <a:gd name="G8" fmla="+- 1 0 0"/>
                <a:gd name="G9" fmla="+- 1 0 0"/>
                <a:gd name="G10" fmla="*/ 1 0 51712"/>
                <a:gd name="G11" fmla="*/ 1 0 51712"/>
                <a:gd name="G12" fmla="*/ 1 0 5171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0 51712"/>
                <a:gd name="T0" fmla="*/ 3 w 79"/>
                <a:gd name="T1" fmla="*/ 63 h 63"/>
                <a:gd name="T2" fmla="*/ 2 w 79"/>
                <a:gd name="T3" fmla="*/ 63 h 63"/>
                <a:gd name="T4" fmla="*/ 2 w 79"/>
                <a:gd name="T5" fmla="*/ 61 h 63"/>
                <a:gd name="T6" fmla="*/ 2 w 79"/>
                <a:gd name="T7" fmla="*/ 61 h 63"/>
                <a:gd name="T8" fmla="*/ 0 w 79"/>
                <a:gd name="T9" fmla="*/ 61 h 63"/>
                <a:gd name="T10" fmla="*/ 0 w 79"/>
                <a:gd name="T11" fmla="*/ 60 h 63"/>
                <a:gd name="T12" fmla="*/ 0 w 79"/>
                <a:gd name="T13" fmla="*/ 60 h 63"/>
                <a:gd name="T14" fmla="*/ 0 w 79"/>
                <a:gd name="T15" fmla="*/ 3 h 63"/>
                <a:gd name="T16" fmla="*/ 0 w 79"/>
                <a:gd name="T17" fmla="*/ 1 h 63"/>
                <a:gd name="T18" fmla="*/ 0 w 79"/>
                <a:gd name="T19" fmla="*/ 1 h 63"/>
                <a:gd name="T20" fmla="*/ 2 w 79"/>
                <a:gd name="T21" fmla="*/ 0 h 63"/>
                <a:gd name="T22" fmla="*/ 2 w 79"/>
                <a:gd name="T23" fmla="*/ 0 h 63"/>
                <a:gd name="T24" fmla="*/ 2 w 79"/>
                <a:gd name="T25" fmla="*/ 0 h 63"/>
                <a:gd name="T26" fmla="*/ 77 w 79"/>
                <a:gd name="T27" fmla="*/ 0 h 63"/>
                <a:gd name="T28" fmla="*/ 77 w 79"/>
                <a:gd name="T29" fmla="*/ 0 h 63"/>
                <a:gd name="T30" fmla="*/ 77 w 79"/>
                <a:gd name="T31" fmla="*/ 0 h 63"/>
                <a:gd name="T32" fmla="*/ 79 w 79"/>
                <a:gd name="T33" fmla="*/ 1 h 63"/>
                <a:gd name="T34" fmla="*/ 79 w 79"/>
                <a:gd name="T35" fmla="*/ 1 h 63"/>
                <a:gd name="T36" fmla="*/ 79 w 79"/>
                <a:gd name="T37" fmla="*/ 3 h 63"/>
                <a:gd name="T38" fmla="*/ 79 w 79"/>
                <a:gd name="T39" fmla="*/ 60 h 63"/>
                <a:gd name="T40" fmla="*/ 79 w 79"/>
                <a:gd name="T41" fmla="*/ 60 h 63"/>
                <a:gd name="T42" fmla="*/ 79 w 79"/>
                <a:gd name="T43" fmla="*/ 61 h 63"/>
                <a:gd name="T44" fmla="*/ 77 w 79"/>
                <a:gd name="T45" fmla="*/ 61 h 63"/>
                <a:gd name="T46" fmla="*/ 77 w 79"/>
                <a:gd name="T47" fmla="*/ 61 h 63"/>
                <a:gd name="T48" fmla="*/ 77 w 79"/>
                <a:gd name="T49" fmla="*/ 63 h 63"/>
                <a:gd name="T50" fmla="*/ 3 w 79"/>
                <a:gd name="T5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3" y="63"/>
                  </a:moveTo>
                  <a:lnTo>
                    <a:pt x="2" y="63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60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77" y="0"/>
                  </a:lnTo>
                  <a:lnTo>
                    <a:pt x="79" y="1"/>
                  </a:lnTo>
                  <a:lnTo>
                    <a:pt x="79" y="3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2529" y="3013"/>
              <a:ext cx="7" cy="2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56" name="Freeform 44"/>
            <p:cNvSpPr>
              <a:spLocks noChangeArrowheads="1"/>
            </p:cNvSpPr>
            <p:nvPr/>
          </p:nvSpPr>
          <p:spPr bwMode="auto">
            <a:xfrm>
              <a:off x="2529" y="3016"/>
              <a:ext cx="0" cy="0"/>
            </a:xfrm>
            <a:custGeom>
              <a:avLst/>
              <a:gdLst>
                <a:gd name="G0" fmla="+- 1 0 0"/>
                <a:gd name="G1" fmla="+- 2 0 0"/>
                <a:gd name="G2" fmla="+- 2 0 0"/>
                <a:gd name="G3" fmla="+- 2 0 0"/>
                <a:gd name="G4" fmla="+- 1 0 0"/>
                <a:gd name="G5" fmla="+- 1 0 0"/>
                <a:gd name="G6" fmla="+- 1 0 0"/>
                <a:gd name="G7" fmla="*/ 1 0 51712"/>
                <a:gd name="G8" fmla="*/ 1 0 51712"/>
                <a:gd name="G9" fmla="*/ 1 0 51712"/>
                <a:gd name="G10" fmla="*/ 1 0 51712"/>
                <a:gd name="G11" fmla="+- 1 0 0"/>
                <a:gd name="G12" fmla="+- 1 0 0"/>
                <a:gd name="G13" fmla="+- 1 0 0"/>
                <a:gd name="G14" fmla="+- 1 0 0"/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0 h 2"/>
                <a:gd name="T22" fmla="*/ 0 w 2"/>
                <a:gd name="T23" fmla="*/ 0 h 2"/>
                <a:gd name="T24" fmla="*/ 0 w 2"/>
                <a:gd name="T25" fmla="*/ 0 h 2"/>
                <a:gd name="T26" fmla="*/ 0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2529" y="3021"/>
              <a:ext cx="4" cy="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2533" y="3013"/>
              <a:ext cx="0" cy="2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59" name="Freeform 47"/>
            <p:cNvSpPr>
              <a:spLocks noChangeArrowheads="1"/>
            </p:cNvSpPr>
            <p:nvPr/>
          </p:nvSpPr>
          <p:spPr bwMode="auto">
            <a:xfrm>
              <a:off x="4767" y="3057"/>
              <a:ext cx="129" cy="8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88 0 0"/>
                <a:gd name="G4" fmla="+- 1 0 0"/>
                <a:gd name="T0" fmla="*/ 131 w 131"/>
                <a:gd name="T1" fmla="*/ 88 h 88"/>
                <a:gd name="T2" fmla="*/ 97 w 131"/>
                <a:gd name="T3" fmla="*/ 0 h 88"/>
                <a:gd name="T4" fmla="*/ 34 w 131"/>
                <a:gd name="T5" fmla="*/ 0 h 88"/>
                <a:gd name="T6" fmla="*/ 0 w 131"/>
                <a:gd name="T7" fmla="*/ 88 h 88"/>
                <a:gd name="T8" fmla="*/ 131 w 13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8">
                  <a:moveTo>
                    <a:pt x="131" y="88"/>
                  </a:moveTo>
                  <a:lnTo>
                    <a:pt x="97" y="0"/>
                  </a:lnTo>
                  <a:lnTo>
                    <a:pt x="34" y="0"/>
                  </a:lnTo>
                  <a:lnTo>
                    <a:pt x="0" y="88"/>
                  </a:lnTo>
                  <a:lnTo>
                    <a:pt x="131" y="88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0" name="Freeform 48"/>
            <p:cNvSpPr>
              <a:spLocks noChangeArrowheads="1"/>
            </p:cNvSpPr>
            <p:nvPr/>
          </p:nvSpPr>
          <p:spPr bwMode="auto">
            <a:xfrm>
              <a:off x="4765" y="3145"/>
              <a:ext cx="135" cy="6"/>
            </a:xfrm>
            <a:custGeom>
              <a:avLst/>
              <a:gdLst>
                <a:gd name="G0" fmla="*/ 1 0 51712"/>
                <a:gd name="G1" fmla="+- 1 0 0"/>
                <a:gd name="G2" fmla="+- 5 0 0"/>
                <a:gd name="G3" fmla="+- 4 0 0"/>
                <a:gd name="G4" fmla="+- 1 0 0"/>
                <a:gd name="G5" fmla="+- 1 0 0"/>
                <a:gd name="G6" fmla="+- 1 0 0"/>
                <a:gd name="G7" fmla="+- 1 0 0"/>
                <a:gd name="G8" fmla="*/ 1 0 51712"/>
                <a:gd name="T0" fmla="*/ 2 w 137"/>
                <a:gd name="T1" fmla="*/ 0 h 8"/>
                <a:gd name="T2" fmla="*/ 0 w 137"/>
                <a:gd name="T3" fmla="*/ 1 h 8"/>
                <a:gd name="T4" fmla="*/ 0 w 137"/>
                <a:gd name="T5" fmla="*/ 5 h 8"/>
                <a:gd name="T6" fmla="*/ 2 w 137"/>
                <a:gd name="T7" fmla="*/ 8 h 8"/>
                <a:gd name="T8" fmla="*/ 133 w 137"/>
                <a:gd name="T9" fmla="*/ 8 h 8"/>
                <a:gd name="T10" fmla="*/ 137 w 137"/>
                <a:gd name="T11" fmla="*/ 5 h 8"/>
                <a:gd name="T12" fmla="*/ 137 w 137"/>
                <a:gd name="T13" fmla="*/ 1 h 8"/>
                <a:gd name="T14" fmla="*/ 133 w 137"/>
                <a:gd name="T15" fmla="*/ 0 h 8"/>
                <a:gd name="T16" fmla="*/ 2 w 13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8">
                  <a:moveTo>
                    <a:pt x="2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133" y="8"/>
                  </a:lnTo>
                  <a:lnTo>
                    <a:pt x="137" y="5"/>
                  </a:lnTo>
                  <a:lnTo>
                    <a:pt x="137" y="1"/>
                  </a:lnTo>
                  <a:lnTo>
                    <a:pt x="13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1" name="Freeform 49"/>
            <p:cNvSpPr>
              <a:spLocks noChangeArrowheads="1"/>
            </p:cNvSpPr>
            <p:nvPr/>
          </p:nvSpPr>
          <p:spPr bwMode="auto">
            <a:xfrm>
              <a:off x="4782" y="2812"/>
              <a:ext cx="99" cy="3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38 0 0"/>
                <a:gd name="G4" fmla="+- 1 0 0"/>
                <a:gd name="T0" fmla="*/ 101 w 101"/>
                <a:gd name="T1" fmla="*/ 38 h 38"/>
                <a:gd name="T2" fmla="*/ 73 w 101"/>
                <a:gd name="T3" fmla="*/ 0 h 38"/>
                <a:gd name="T4" fmla="*/ 27 w 101"/>
                <a:gd name="T5" fmla="*/ 0 h 38"/>
                <a:gd name="T6" fmla="*/ 0 w 101"/>
                <a:gd name="T7" fmla="*/ 38 h 38"/>
                <a:gd name="T8" fmla="*/ 101 w 10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8">
                  <a:moveTo>
                    <a:pt x="101" y="38"/>
                  </a:moveTo>
                  <a:lnTo>
                    <a:pt x="73" y="0"/>
                  </a:lnTo>
                  <a:lnTo>
                    <a:pt x="27" y="0"/>
                  </a:lnTo>
                  <a:lnTo>
                    <a:pt x="0" y="38"/>
                  </a:lnTo>
                  <a:lnTo>
                    <a:pt x="101" y="38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2" name="Freeform 50"/>
            <p:cNvSpPr>
              <a:spLocks noChangeArrowheads="1"/>
            </p:cNvSpPr>
            <p:nvPr/>
          </p:nvSpPr>
          <p:spPr bwMode="auto">
            <a:xfrm>
              <a:off x="4782" y="2848"/>
              <a:ext cx="99" cy="286"/>
            </a:xfrm>
            <a:custGeom>
              <a:avLst/>
              <a:gdLst>
                <a:gd name="G0" fmla="*/ 1 0 51712"/>
                <a:gd name="G1" fmla="*/ 1 0 51712"/>
                <a:gd name="G2" fmla="*/ 1 0 51712"/>
                <a:gd name="G3" fmla="+- 4 0 0"/>
                <a:gd name="G4" fmla="+- 4 0 0"/>
                <a:gd name="G5" fmla="+- 285 0 0"/>
                <a:gd name="G6" fmla="+- 288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0 51712"/>
                <a:gd name="T0" fmla="*/ 5 w 101"/>
                <a:gd name="T1" fmla="*/ 0 h 288"/>
                <a:gd name="T2" fmla="*/ 3 w 101"/>
                <a:gd name="T3" fmla="*/ 0 h 288"/>
                <a:gd name="T4" fmla="*/ 3 w 101"/>
                <a:gd name="T5" fmla="*/ 0 h 288"/>
                <a:gd name="T6" fmla="*/ 0 w 101"/>
                <a:gd name="T7" fmla="*/ 4 h 288"/>
                <a:gd name="T8" fmla="*/ 0 w 101"/>
                <a:gd name="T9" fmla="*/ 4 h 288"/>
                <a:gd name="T10" fmla="*/ 0 w 101"/>
                <a:gd name="T11" fmla="*/ 285 h 288"/>
                <a:gd name="T12" fmla="*/ 5 w 101"/>
                <a:gd name="T13" fmla="*/ 288 h 288"/>
                <a:gd name="T14" fmla="*/ 96 w 101"/>
                <a:gd name="T15" fmla="*/ 288 h 288"/>
                <a:gd name="T16" fmla="*/ 96 w 101"/>
                <a:gd name="T17" fmla="*/ 288 h 288"/>
                <a:gd name="T18" fmla="*/ 97 w 101"/>
                <a:gd name="T19" fmla="*/ 288 h 288"/>
                <a:gd name="T20" fmla="*/ 101 w 101"/>
                <a:gd name="T21" fmla="*/ 285 h 288"/>
                <a:gd name="T22" fmla="*/ 101 w 101"/>
                <a:gd name="T23" fmla="*/ 285 h 288"/>
                <a:gd name="T24" fmla="*/ 101 w 101"/>
                <a:gd name="T25" fmla="*/ 283 h 288"/>
                <a:gd name="T26" fmla="*/ 101 w 101"/>
                <a:gd name="T27" fmla="*/ 4 h 288"/>
                <a:gd name="T28" fmla="*/ 96 w 101"/>
                <a:gd name="T29" fmla="*/ 0 h 288"/>
                <a:gd name="T30" fmla="*/ 5 w 101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288">
                  <a:moveTo>
                    <a:pt x="5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285"/>
                  </a:lnTo>
                  <a:lnTo>
                    <a:pt x="5" y="288"/>
                  </a:lnTo>
                  <a:lnTo>
                    <a:pt x="96" y="288"/>
                  </a:lnTo>
                  <a:lnTo>
                    <a:pt x="97" y="288"/>
                  </a:lnTo>
                  <a:lnTo>
                    <a:pt x="101" y="285"/>
                  </a:lnTo>
                  <a:lnTo>
                    <a:pt x="101" y="283"/>
                  </a:lnTo>
                  <a:lnTo>
                    <a:pt x="101" y="4"/>
                  </a:lnTo>
                  <a:lnTo>
                    <a:pt x="9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4789" y="2854"/>
              <a:ext cx="85" cy="2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4" name="Oval 52"/>
            <p:cNvSpPr>
              <a:spLocks noChangeArrowheads="1"/>
            </p:cNvSpPr>
            <p:nvPr/>
          </p:nvSpPr>
          <p:spPr bwMode="auto">
            <a:xfrm>
              <a:off x="4859" y="2855"/>
              <a:ext cx="1" cy="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4811" y="2859"/>
              <a:ext cx="25" cy="1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6" name="Rectangle 54"/>
            <p:cNvSpPr>
              <a:spLocks noChangeArrowheads="1"/>
            </p:cNvSpPr>
            <p:nvPr/>
          </p:nvSpPr>
          <p:spPr bwMode="auto">
            <a:xfrm>
              <a:off x="4792" y="2865"/>
              <a:ext cx="80" cy="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4809" y="2886"/>
              <a:ext cx="44" cy="1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8" name="Freeform 56"/>
            <p:cNvSpPr>
              <a:spLocks noChangeArrowheads="1"/>
            </p:cNvSpPr>
            <p:nvPr/>
          </p:nvSpPr>
          <p:spPr bwMode="auto">
            <a:xfrm>
              <a:off x="4816" y="2888"/>
              <a:ext cx="0" cy="0"/>
            </a:xfrm>
            <a:custGeom>
              <a:avLst/>
              <a:gdLst>
                <a:gd name="G0" fmla="+- 1 0 0"/>
                <a:gd name="G1" fmla="*/ 1 1 2"/>
                <a:gd name="G2" fmla="*/ 1 0 51712"/>
                <a:gd name="G3" fmla="+- 1 0 0"/>
                <a:gd name="G4" fmla="+- 1 0 0"/>
                <a:gd name="G5" fmla="+- 1 0 0"/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69" name="Rectangle 57"/>
            <p:cNvSpPr>
              <a:spLocks noChangeArrowheads="1"/>
            </p:cNvSpPr>
            <p:nvPr/>
          </p:nvSpPr>
          <p:spPr bwMode="auto">
            <a:xfrm>
              <a:off x="4825" y="2888"/>
              <a:ext cx="11" cy="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4809" y="2893"/>
              <a:ext cx="43" cy="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4789" y="2917"/>
              <a:ext cx="85" cy="1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74" name="Freeform 62"/>
            <p:cNvSpPr>
              <a:spLocks noChangeArrowheads="1"/>
            </p:cNvSpPr>
            <p:nvPr/>
          </p:nvSpPr>
          <p:spPr bwMode="auto">
            <a:xfrm>
              <a:off x="2877" y="3568"/>
              <a:ext cx="6" cy="22"/>
            </a:xfrm>
            <a:custGeom>
              <a:avLst/>
              <a:gdLst>
                <a:gd name="G0" fmla="+- 1 0 0"/>
                <a:gd name="G1" fmla="+- 24 0 0"/>
                <a:gd name="G2" fmla="+- 24 0 0"/>
                <a:gd name="G3" fmla="*/ 1 0 51712"/>
                <a:gd name="G4" fmla="*/ 1 14739 25856"/>
                <a:gd name="G5" fmla="*/ 1 48365 11520"/>
                <a:gd name="G6" fmla="*/ G5 1 180"/>
                <a:gd name="G7" fmla="*/ G4 1 G6"/>
                <a:gd name="G8" fmla="*/ 1 14739 25856"/>
                <a:gd name="G9" fmla="*/ 1 48365 11520"/>
                <a:gd name="G10" fmla="*/ G9 1 180"/>
                <a:gd name="G11" fmla="*/ G8 1 G10"/>
                <a:gd name="G12" fmla="+- 8 0 0"/>
                <a:gd name="G13" fmla="+- 5 0 0"/>
                <a:gd name="G14" fmla="*/ 1 0 51712"/>
                <a:gd name="G15" fmla="*/ 1 0 51712"/>
                <a:gd name="G16" fmla="+- 1 0 0"/>
                <a:gd name="T0" fmla="*/ 0 w 8"/>
                <a:gd name="T1" fmla="*/ 0 h 24"/>
                <a:gd name="T2" fmla="*/ 0 w 8"/>
                <a:gd name="T3" fmla="*/ 24 h 24"/>
                <a:gd name="T4" fmla="*/ 5 w 8"/>
                <a:gd name="T5" fmla="*/ 24 h 24"/>
                <a:gd name="T6" fmla="*/ 6 w 8"/>
                <a:gd name="T7" fmla="*/ 22 h 24"/>
                <a:gd name="T8" fmla="*/ 8 w 8"/>
                <a:gd name="T9" fmla="*/ 22 h 24"/>
                <a:gd name="T10" fmla="*/ 8 w 8"/>
                <a:gd name="T11" fmla="*/ 12 h 24"/>
                <a:gd name="T12" fmla="*/ 5 w 8"/>
                <a:gd name="T13" fmla="*/ 8 h 24"/>
                <a:gd name="T14" fmla="*/ 5 w 8"/>
                <a:gd name="T15" fmla="*/ 5 h 24"/>
                <a:gd name="T16" fmla="*/ 1 w 8"/>
                <a:gd name="T17" fmla="*/ 2 h 24"/>
                <a:gd name="T18" fmla="*/ 1 w 8"/>
                <a:gd name="T19" fmla="*/ 0 h 24"/>
                <a:gd name="T20" fmla="*/ 0 w 8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24"/>
                  </a:lnTo>
                  <a:lnTo>
                    <a:pt x="5" y="24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8" y="12"/>
                  </a:lnTo>
                  <a:lnTo>
                    <a:pt x="5" y="8"/>
                  </a:lnTo>
                  <a:lnTo>
                    <a:pt x="5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77" name="Freeform 65"/>
            <p:cNvSpPr>
              <a:spLocks noChangeArrowheads="1"/>
            </p:cNvSpPr>
            <p:nvPr/>
          </p:nvSpPr>
          <p:spPr bwMode="auto">
            <a:xfrm>
              <a:off x="2723" y="3570"/>
              <a:ext cx="15" cy="20"/>
            </a:xfrm>
            <a:custGeom>
              <a:avLst/>
              <a:gdLst>
                <a:gd name="G0" fmla="+- 1 0 0"/>
                <a:gd name="G1" fmla="+- 1 0 0"/>
                <a:gd name="G2" fmla="+- 22 0 0"/>
                <a:gd name="G3" fmla="+- 17 0 0"/>
                <a:gd name="G4" fmla="+- 1 0 0"/>
                <a:gd name="T0" fmla="*/ 17 w 17"/>
                <a:gd name="T1" fmla="*/ 0 h 22"/>
                <a:gd name="T2" fmla="*/ 17 w 17"/>
                <a:gd name="T3" fmla="*/ 22 h 22"/>
                <a:gd name="T4" fmla="*/ 0 w 17"/>
                <a:gd name="T5" fmla="*/ 22 h 22"/>
                <a:gd name="T6" fmla="*/ 0 w 17"/>
                <a:gd name="T7" fmla="*/ 17 h 22"/>
                <a:gd name="T8" fmla="*/ 17 w 1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2">
                  <a:moveTo>
                    <a:pt x="17" y="0"/>
                  </a:moveTo>
                  <a:lnTo>
                    <a:pt x="17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7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79" name="Freeform 67"/>
            <p:cNvSpPr>
              <a:spLocks noChangeArrowheads="1"/>
            </p:cNvSpPr>
            <p:nvPr/>
          </p:nvSpPr>
          <p:spPr bwMode="auto">
            <a:xfrm>
              <a:off x="4223" y="3486"/>
              <a:ext cx="40" cy="5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39 0 0"/>
                <a:gd name="G4" fmla="+- 48 0 0"/>
                <a:gd name="G5" fmla="*/ 1 0 51712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T0" fmla="*/ 42 w 42"/>
                <a:gd name="T1" fmla="*/ 0 h 56"/>
                <a:gd name="T2" fmla="*/ 36 w 42"/>
                <a:gd name="T3" fmla="*/ 0 h 56"/>
                <a:gd name="T4" fmla="*/ 34 w 42"/>
                <a:gd name="T5" fmla="*/ 1 h 56"/>
                <a:gd name="T6" fmla="*/ 0 w 42"/>
                <a:gd name="T7" fmla="*/ 39 h 56"/>
                <a:gd name="T8" fmla="*/ 0 w 42"/>
                <a:gd name="T9" fmla="*/ 48 h 56"/>
                <a:gd name="T10" fmla="*/ 13 w 42"/>
                <a:gd name="T11" fmla="*/ 48 h 56"/>
                <a:gd name="T12" fmla="*/ 17 w 42"/>
                <a:gd name="T13" fmla="*/ 46 h 56"/>
                <a:gd name="T14" fmla="*/ 20 w 42"/>
                <a:gd name="T15" fmla="*/ 46 h 56"/>
                <a:gd name="T16" fmla="*/ 29 w 42"/>
                <a:gd name="T17" fmla="*/ 54 h 56"/>
                <a:gd name="T18" fmla="*/ 29 w 42"/>
                <a:gd name="T19" fmla="*/ 56 h 56"/>
                <a:gd name="T20" fmla="*/ 32 w 42"/>
                <a:gd name="T21" fmla="*/ 56 h 56"/>
                <a:gd name="T22" fmla="*/ 32 w 42"/>
                <a:gd name="T23" fmla="*/ 48 h 56"/>
                <a:gd name="T24" fmla="*/ 29 w 42"/>
                <a:gd name="T25" fmla="*/ 48 h 56"/>
                <a:gd name="T26" fmla="*/ 29 w 42"/>
                <a:gd name="T27" fmla="*/ 37 h 56"/>
                <a:gd name="T28" fmla="*/ 42 w 42"/>
                <a:gd name="T29" fmla="*/ 37 h 56"/>
                <a:gd name="T30" fmla="*/ 42 w 42"/>
                <a:gd name="T3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56">
                  <a:moveTo>
                    <a:pt x="42" y="0"/>
                  </a:moveTo>
                  <a:lnTo>
                    <a:pt x="36" y="0"/>
                  </a:lnTo>
                  <a:lnTo>
                    <a:pt x="34" y="1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29" y="54"/>
                  </a:lnTo>
                  <a:lnTo>
                    <a:pt x="29" y="56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29" y="48"/>
                  </a:lnTo>
                  <a:lnTo>
                    <a:pt x="29" y="37"/>
                  </a:lnTo>
                  <a:lnTo>
                    <a:pt x="42" y="37"/>
                  </a:lnTo>
                  <a:lnTo>
                    <a:pt x="42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80" name="Freeform 68"/>
            <p:cNvSpPr>
              <a:spLocks noChangeArrowheads="1"/>
            </p:cNvSpPr>
            <p:nvPr/>
          </p:nvSpPr>
          <p:spPr bwMode="auto">
            <a:xfrm>
              <a:off x="4271" y="3479"/>
              <a:ext cx="56" cy="63"/>
            </a:xfrm>
            <a:custGeom>
              <a:avLst/>
              <a:gdLst>
                <a:gd name="G0" fmla="+- 1 0 0"/>
                <a:gd name="G1" fmla="*/ 1 0 51712"/>
                <a:gd name="G2" fmla="*/ 1 0 51712"/>
                <a:gd name="G3" fmla="+- 1 0 0"/>
                <a:gd name="G4" fmla="+- 58 0 0"/>
                <a:gd name="G5" fmla="*/ 1 0 51712"/>
                <a:gd name="G6" fmla="*/ 1 0 51712"/>
                <a:gd name="G7" fmla="+- 63 0 0"/>
                <a:gd name="G8" fmla="*/ 1 0 51712"/>
                <a:gd name="G9" fmla="*/ 1 0 51712"/>
                <a:gd name="T0" fmla="*/ 65 256 1"/>
                <a:gd name="T1" fmla="*/ 0 256 1"/>
                <a:gd name="G10" fmla="+- 0 T0 T1"/>
                <a:gd name="G11" fmla="cos G9 G1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T2" fmla="*/ 51 w 58"/>
                <a:gd name="T3" fmla="*/ 0 h 65"/>
                <a:gd name="T4" fmla="*/ 5 w 58"/>
                <a:gd name="T5" fmla="*/ 0 h 65"/>
                <a:gd name="T6" fmla="*/ 3 w 58"/>
                <a:gd name="T7" fmla="*/ 1 h 65"/>
                <a:gd name="T8" fmla="*/ 0 w 58"/>
                <a:gd name="T9" fmla="*/ 1 h 65"/>
                <a:gd name="T10" fmla="*/ 0 w 58"/>
                <a:gd name="T11" fmla="*/ 58 h 65"/>
                <a:gd name="T12" fmla="*/ 3 w 58"/>
                <a:gd name="T13" fmla="*/ 58 h 65"/>
                <a:gd name="T14" fmla="*/ 3 w 58"/>
                <a:gd name="T15" fmla="*/ 61 h 65"/>
                <a:gd name="T16" fmla="*/ 5 w 58"/>
                <a:gd name="T17" fmla="*/ 63 h 65"/>
                <a:gd name="T18" fmla="*/ 6 w 58"/>
                <a:gd name="T19" fmla="*/ 63 h 65"/>
                <a:gd name="T20" fmla="*/ 10 w 58"/>
                <a:gd name="T21" fmla="*/ 65 h 65"/>
                <a:gd name="T22" fmla="*/ 49 w 58"/>
                <a:gd name="T23" fmla="*/ 65 h 65"/>
                <a:gd name="T24" fmla="*/ 51 w 58"/>
                <a:gd name="T25" fmla="*/ 63 h 65"/>
                <a:gd name="T26" fmla="*/ 54 w 58"/>
                <a:gd name="T27" fmla="*/ 63 h 65"/>
                <a:gd name="T28" fmla="*/ 58 w 58"/>
                <a:gd name="T29" fmla="*/ 61 h 65"/>
                <a:gd name="T30" fmla="*/ 58 w 58"/>
                <a:gd name="T31" fmla="*/ 1 h 65"/>
                <a:gd name="T32" fmla="*/ 54 w 58"/>
                <a:gd name="T33" fmla="*/ 0 h 65"/>
                <a:gd name="T34" fmla="*/ 51 w 58"/>
                <a:gd name="T35" fmla="*/ 0 h 65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65">
                  <a:moveTo>
                    <a:pt x="51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3" y="61"/>
                  </a:lnTo>
                  <a:lnTo>
                    <a:pt x="5" y="63"/>
                  </a:lnTo>
                  <a:lnTo>
                    <a:pt x="6" y="63"/>
                  </a:lnTo>
                  <a:lnTo>
                    <a:pt x="10" y="65"/>
                  </a:lnTo>
                  <a:lnTo>
                    <a:pt x="49" y="65"/>
                  </a:lnTo>
                  <a:lnTo>
                    <a:pt x="51" y="63"/>
                  </a:lnTo>
                  <a:lnTo>
                    <a:pt x="54" y="63"/>
                  </a:lnTo>
                  <a:lnTo>
                    <a:pt x="58" y="61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51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81" name="Freeform 69"/>
            <p:cNvSpPr>
              <a:spLocks noChangeArrowheads="1"/>
            </p:cNvSpPr>
            <p:nvPr/>
          </p:nvSpPr>
          <p:spPr bwMode="auto">
            <a:xfrm>
              <a:off x="1979" y="1920"/>
              <a:ext cx="3131" cy="409"/>
            </a:xfrm>
            <a:custGeom>
              <a:avLst/>
              <a:gdLst>
                <a:gd name="G0" fmla="+- 1 0 0"/>
                <a:gd name="G1" fmla="+- 1 0 0"/>
                <a:gd name="G2" fmla="+- 411 0 0"/>
                <a:gd name="G3" fmla="+- 1 0 0"/>
                <a:gd name="T0" fmla="*/ 1566 w 3133"/>
                <a:gd name="T1" fmla="*/ 0 h 411"/>
                <a:gd name="T2" fmla="*/ 3133 w 3133"/>
                <a:gd name="T3" fmla="*/ 411 h 411"/>
                <a:gd name="T4" fmla="*/ 0 w 3133"/>
                <a:gd name="T5" fmla="*/ 411 h 411"/>
                <a:gd name="T6" fmla="*/ 1566 w 3133"/>
                <a:gd name="T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3" h="411">
                  <a:moveTo>
                    <a:pt x="1566" y="0"/>
                  </a:moveTo>
                  <a:lnTo>
                    <a:pt x="3133" y="411"/>
                  </a:lnTo>
                  <a:lnTo>
                    <a:pt x="0" y="411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82" name="Freeform 70"/>
            <p:cNvSpPr>
              <a:spLocks noChangeArrowheads="1"/>
            </p:cNvSpPr>
            <p:nvPr/>
          </p:nvSpPr>
          <p:spPr bwMode="auto">
            <a:xfrm>
              <a:off x="1951" y="1893"/>
              <a:ext cx="3132" cy="409"/>
            </a:xfrm>
            <a:custGeom>
              <a:avLst/>
              <a:gdLst>
                <a:gd name="G0" fmla="+- 1 0 0"/>
                <a:gd name="G1" fmla="+- 1 0 0"/>
                <a:gd name="G2" fmla="+- 411 0 0"/>
                <a:gd name="G3" fmla="+- 1 0 0"/>
                <a:gd name="T0" fmla="*/ 1567 w 3134"/>
                <a:gd name="T1" fmla="*/ 0 h 411"/>
                <a:gd name="T2" fmla="*/ 3134 w 3134"/>
                <a:gd name="T3" fmla="*/ 411 h 411"/>
                <a:gd name="T4" fmla="*/ 0 w 3134"/>
                <a:gd name="T5" fmla="*/ 411 h 411"/>
                <a:gd name="T6" fmla="*/ 1567 w 3134"/>
                <a:gd name="T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4" h="411">
                  <a:moveTo>
                    <a:pt x="1567" y="0"/>
                  </a:moveTo>
                  <a:lnTo>
                    <a:pt x="3134" y="411"/>
                  </a:lnTo>
                  <a:lnTo>
                    <a:pt x="0" y="411"/>
                  </a:lnTo>
                  <a:lnTo>
                    <a:pt x="156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299" y="2054"/>
              <a:ext cx="412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 sz="900" dirty="0">
                  <a:latin typeface="Arial" charset="0"/>
                </a:rPr>
                <a:t>Organisation</a:t>
              </a:r>
            </a:p>
          </p:txBody>
        </p:sp>
        <p:sp>
          <p:nvSpPr>
            <p:cNvPr id="13384" name="Oval 72"/>
            <p:cNvSpPr>
              <a:spLocks noChangeArrowheads="1"/>
            </p:cNvSpPr>
            <p:nvPr/>
          </p:nvSpPr>
          <p:spPr bwMode="auto">
            <a:xfrm>
              <a:off x="3429" y="2131"/>
              <a:ext cx="53" cy="34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85" name="Freeform 73"/>
            <p:cNvSpPr>
              <a:spLocks noChangeArrowheads="1"/>
            </p:cNvSpPr>
            <p:nvPr/>
          </p:nvSpPr>
          <p:spPr bwMode="auto">
            <a:xfrm>
              <a:off x="3398" y="2172"/>
              <a:ext cx="116" cy="18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*/ 1 0 51712"/>
                <a:gd name="G6" fmla="*/ 1 0 51712"/>
                <a:gd name="G7" fmla="+- 1 0 0"/>
                <a:gd name="G8" fmla="*/ 1 0 51712"/>
                <a:gd name="G9" fmla="*/ 1 0 51712"/>
                <a:gd name="G10" fmla="*/ 1 0 51712"/>
                <a:gd name="G11" fmla="*/ 1 0 51712"/>
                <a:gd name="G12" fmla="*/ 1 0 51712"/>
                <a:gd name="G13" fmla="*/ 1 0 51712"/>
                <a:gd name="T0" fmla="*/ 5 256 1"/>
                <a:gd name="T1" fmla="*/ 0 256 1"/>
                <a:gd name="G14" fmla="+- 0 T0 T1"/>
                <a:gd name="G15" fmla="sin G13 G14"/>
                <a:gd name="G16" fmla="*/ 1 0 51712"/>
                <a:gd name="T2" fmla="*/ 5 256 1"/>
                <a:gd name="T3" fmla="*/ 0 256 1"/>
                <a:gd name="G17" fmla="+- 0 T2 T3"/>
                <a:gd name="G18" fmla="sin G16 G17"/>
                <a:gd name="G19" fmla="+- 5 0 0"/>
                <a:gd name="G20" fmla="+- 7 0 0"/>
                <a:gd name="G21" fmla="+- 7 0 0"/>
                <a:gd name="G22" fmla="*/ 1 0 51712"/>
                <a:gd name="G23" fmla="*/ 1 0 51712"/>
                <a:gd name="G24" fmla="+- 6 0 0"/>
                <a:gd name="G25" fmla="+- 6 0 0"/>
                <a:gd name="G26" fmla="+- 13 0 0"/>
                <a:gd name="G27" fmla="+- 15 0 0"/>
                <a:gd name="G28" fmla="+- 15 0 0"/>
                <a:gd name="G29" fmla="+- 91 0 0"/>
                <a:gd name="G30" fmla="+- 91 0 0"/>
                <a:gd name="G31" fmla="+- 92 0 0"/>
                <a:gd name="G32" fmla="*/ 1 0 51712"/>
                <a:gd name="G33" fmla="*/ 1 0 51712"/>
                <a:gd name="G34" fmla="+- 96 0 0"/>
                <a:gd name="G35" fmla="+- 97 0 0"/>
                <a:gd name="G36" fmla="*/ 1 0 51712"/>
                <a:gd name="T4" fmla="*/ 97 256 1"/>
                <a:gd name="T5" fmla="*/ 0 256 1"/>
                <a:gd name="G37" fmla="+- 0 T4 T5"/>
                <a:gd name="G38" fmla="sin G36 G37"/>
                <a:gd name="G39" fmla="*/ 1 0 51712"/>
                <a:gd name="G40" fmla="*/ 1 0 51712"/>
                <a:gd name="G41" fmla="*/ 1 0 51712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1 0 0"/>
                <a:gd name="G80" fmla="+- 1 0 0"/>
                <a:gd name="G81" fmla="+- 1 0 0"/>
                <a:gd name="G82" fmla="+- 1 0 0"/>
                <a:gd name="G83" fmla="+- 1 0 0"/>
                <a:gd name="G84" fmla="+- 1 0 0"/>
                <a:gd name="G85" fmla="+- 1 0 0"/>
                <a:gd name="G86" fmla="+- 1 0 0"/>
                <a:gd name="G87" fmla="+- 1 0 0"/>
                <a:gd name="G88" fmla="+- 1 0 0"/>
                <a:gd name="G89" fmla="+- 1 0 0"/>
                <a:gd name="G90" fmla="+- 1 0 0"/>
                <a:gd name="G91" fmla="+- 1 0 0"/>
                <a:gd name="G92" fmla="+- 1 0 0"/>
                <a:gd name="G93" fmla="+- 1 0 0"/>
                <a:gd name="G94" fmla="+- 1 0 0"/>
                <a:gd name="G95" fmla="+- 1 0 0"/>
                <a:gd name="G96" fmla="+- 1 0 0"/>
                <a:gd name="G97" fmla="+- 1 0 0"/>
                <a:gd name="G98" fmla="+- 1 0 0"/>
                <a:gd name="G99" fmla="+- 1 0 0"/>
                <a:gd name="G100" fmla="+- 1 0 0"/>
                <a:gd name="G101" fmla="+- 1 0 0"/>
                <a:gd name="G102" fmla="+- 1 0 0"/>
                <a:gd name="G103" fmla="+- 1 0 0"/>
                <a:gd name="G104" fmla="+- 1 0 0"/>
                <a:gd name="G105" fmla="+- 1 0 0"/>
                <a:gd name="G106" fmla="+- 1 0 0"/>
                <a:gd name="G107" fmla="+- 1 0 0"/>
                <a:gd name="G108" fmla="+- 1 0 0"/>
                <a:gd name="G109" fmla="+- 1 0 0"/>
                <a:gd name="G110" fmla="+- 1 0 0"/>
                <a:gd name="G111" fmla="+- 1 0 0"/>
                <a:gd name="G112" fmla="+- 1 0 0"/>
                <a:gd name="G113" fmla="+- 1 0 0"/>
                <a:gd name="G114" fmla="+- 1 0 0"/>
                <a:gd name="G115" fmla="+- 1 0 0"/>
                <a:gd name="G116" fmla="+- 1 0 0"/>
                <a:gd name="G117" fmla="+- 1 0 0"/>
                <a:gd name="G118" fmla="+- 1 0 0"/>
                <a:gd name="G119" fmla="+- 1 0 0"/>
                <a:gd name="G120" fmla="+- 1 0 0"/>
                <a:gd name="G121" fmla="+- 1 0 0"/>
                <a:gd name="G122" fmla="+- 1 0 0"/>
                <a:gd name="G123" fmla="+- 1 0 0"/>
                <a:gd name="G124" fmla="+- 1 0 0"/>
                <a:gd name="G125" fmla="+- 1 0 0"/>
                <a:gd name="G126" fmla="+- 1 0 0"/>
                <a:gd name="G127" fmla="+- 1 0 0"/>
                <a:gd name="G128" fmla="+- 1 0 0"/>
                <a:gd name="G129" fmla="+- 1 0 0"/>
                <a:gd name="G130" fmla="+- 1 0 0"/>
                <a:gd name="G131" fmla="+- 1 0 0"/>
                <a:gd name="G132" fmla="+- 1 0 0"/>
                <a:gd name="G133" fmla="+- 1 0 0"/>
                <a:gd name="G134" fmla="+- 1 0 0"/>
                <a:gd name="G135" fmla="+- 1 0 0"/>
                <a:gd name="G136" fmla="+- 1 0 0"/>
                <a:gd name="G137" fmla="+- 1 0 0"/>
                <a:gd name="G138" fmla="+- 1 0 0"/>
                <a:gd name="G139" fmla="+- 1 0 0"/>
                <a:gd name="T6" fmla="*/ 23 w 118"/>
                <a:gd name="T7" fmla="*/ 0 h 185"/>
                <a:gd name="T8" fmla="*/ 16 w 118"/>
                <a:gd name="T9" fmla="*/ 1 h 185"/>
                <a:gd name="T10" fmla="*/ 12 w 118"/>
                <a:gd name="T11" fmla="*/ 3 h 185"/>
                <a:gd name="T12" fmla="*/ 11 w 118"/>
                <a:gd name="T13" fmla="*/ 3 h 185"/>
                <a:gd name="T14" fmla="*/ 9 w 118"/>
                <a:gd name="T15" fmla="*/ 5 h 185"/>
                <a:gd name="T16" fmla="*/ 5 w 118"/>
                <a:gd name="T17" fmla="*/ 7 h 185"/>
                <a:gd name="T18" fmla="*/ 2 w 118"/>
                <a:gd name="T19" fmla="*/ 12 h 185"/>
                <a:gd name="T20" fmla="*/ 0 w 118"/>
                <a:gd name="T21" fmla="*/ 15 h 185"/>
                <a:gd name="T22" fmla="*/ 0 w 118"/>
                <a:gd name="T23" fmla="*/ 91 h 185"/>
                <a:gd name="T24" fmla="*/ 4 w 118"/>
                <a:gd name="T25" fmla="*/ 96 h 185"/>
                <a:gd name="T26" fmla="*/ 9 w 118"/>
                <a:gd name="T27" fmla="*/ 97 h 185"/>
                <a:gd name="T28" fmla="*/ 16 w 118"/>
                <a:gd name="T29" fmla="*/ 97 h 185"/>
                <a:gd name="T30" fmla="*/ 21 w 118"/>
                <a:gd name="T31" fmla="*/ 96 h 185"/>
                <a:gd name="T32" fmla="*/ 23 w 118"/>
                <a:gd name="T33" fmla="*/ 94 h 185"/>
                <a:gd name="T34" fmla="*/ 24 w 118"/>
                <a:gd name="T35" fmla="*/ 91 h 185"/>
                <a:gd name="T36" fmla="*/ 31 w 118"/>
                <a:gd name="T37" fmla="*/ 176 h 185"/>
                <a:gd name="T38" fmla="*/ 33 w 118"/>
                <a:gd name="T39" fmla="*/ 180 h 185"/>
                <a:gd name="T40" fmla="*/ 34 w 118"/>
                <a:gd name="T41" fmla="*/ 181 h 185"/>
                <a:gd name="T42" fmla="*/ 41 w 118"/>
                <a:gd name="T43" fmla="*/ 185 h 185"/>
                <a:gd name="T44" fmla="*/ 50 w 118"/>
                <a:gd name="T45" fmla="*/ 183 h 185"/>
                <a:gd name="T46" fmla="*/ 53 w 118"/>
                <a:gd name="T47" fmla="*/ 181 h 185"/>
                <a:gd name="T48" fmla="*/ 57 w 118"/>
                <a:gd name="T49" fmla="*/ 176 h 185"/>
                <a:gd name="T50" fmla="*/ 60 w 118"/>
                <a:gd name="T51" fmla="*/ 176 h 185"/>
                <a:gd name="T52" fmla="*/ 64 w 118"/>
                <a:gd name="T53" fmla="*/ 181 h 185"/>
                <a:gd name="T54" fmla="*/ 67 w 118"/>
                <a:gd name="T55" fmla="*/ 183 h 185"/>
                <a:gd name="T56" fmla="*/ 76 w 118"/>
                <a:gd name="T57" fmla="*/ 185 h 185"/>
                <a:gd name="T58" fmla="*/ 82 w 118"/>
                <a:gd name="T59" fmla="*/ 181 h 185"/>
                <a:gd name="T60" fmla="*/ 84 w 118"/>
                <a:gd name="T61" fmla="*/ 180 h 185"/>
                <a:gd name="T62" fmla="*/ 86 w 118"/>
                <a:gd name="T63" fmla="*/ 176 h 185"/>
                <a:gd name="T64" fmla="*/ 93 w 118"/>
                <a:gd name="T65" fmla="*/ 89 h 185"/>
                <a:gd name="T66" fmla="*/ 94 w 118"/>
                <a:gd name="T67" fmla="*/ 92 h 185"/>
                <a:gd name="T68" fmla="*/ 96 w 118"/>
                <a:gd name="T69" fmla="*/ 94 h 185"/>
                <a:gd name="T70" fmla="*/ 101 w 118"/>
                <a:gd name="T71" fmla="*/ 96 h 185"/>
                <a:gd name="T72" fmla="*/ 108 w 118"/>
                <a:gd name="T73" fmla="*/ 96 h 185"/>
                <a:gd name="T74" fmla="*/ 113 w 118"/>
                <a:gd name="T75" fmla="*/ 94 h 185"/>
                <a:gd name="T76" fmla="*/ 117 w 118"/>
                <a:gd name="T77" fmla="*/ 91 h 185"/>
                <a:gd name="T78" fmla="*/ 117 w 118"/>
                <a:gd name="T79" fmla="*/ 15 h 185"/>
                <a:gd name="T80" fmla="*/ 115 w 118"/>
                <a:gd name="T81" fmla="*/ 12 h 185"/>
                <a:gd name="T82" fmla="*/ 113 w 118"/>
                <a:gd name="T83" fmla="*/ 8 h 185"/>
                <a:gd name="T84" fmla="*/ 111 w 118"/>
                <a:gd name="T85" fmla="*/ 7 h 185"/>
                <a:gd name="T86" fmla="*/ 108 w 118"/>
                <a:gd name="T87" fmla="*/ 3 h 185"/>
                <a:gd name="T88" fmla="*/ 106 w 118"/>
                <a:gd name="T89" fmla="*/ 3 h 185"/>
                <a:gd name="T90" fmla="*/ 101 w 118"/>
                <a:gd name="T91" fmla="*/ 1 h 185"/>
                <a:gd name="T92" fmla="*/ 94 w 118"/>
                <a:gd name="T93" fmla="*/ 0 h 185"/>
              </a:gdLst>
              <a:ahLst/>
              <a:cxnLst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185">
                  <a:moveTo>
                    <a:pt x="86" y="0"/>
                  </a:moveTo>
                  <a:lnTo>
                    <a:pt x="23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5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1" y="97"/>
                  </a:lnTo>
                  <a:lnTo>
                    <a:pt x="16" y="97"/>
                  </a:lnTo>
                  <a:lnTo>
                    <a:pt x="17" y="97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3" y="94"/>
                  </a:lnTo>
                  <a:lnTo>
                    <a:pt x="24" y="92"/>
                  </a:lnTo>
                  <a:lnTo>
                    <a:pt x="24" y="91"/>
                  </a:lnTo>
                  <a:lnTo>
                    <a:pt x="24" y="34"/>
                  </a:lnTo>
                  <a:lnTo>
                    <a:pt x="31" y="34"/>
                  </a:lnTo>
                  <a:lnTo>
                    <a:pt x="31" y="176"/>
                  </a:lnTo>
                  <a:lnTo>
                    <a:pt x="31" y="178"/>
                  </a:lnTo>
                  <a:lnTo>
                    <a:pt x="33" y="180"/>
                  </a:lnTo>
                  <a:lnTo>
                    <a:pt x="34" y="181"/>
                  </a:lnTo>
                  <a:lnTo>
                    <a:pt x="36" y="183"/>
                  </a:lnTo>
                  <a:lnTo>
                    <a:pt x="40" y="183"/>
                  </a:lnTo>
                  <a:lnTo>
                    <a:pt x="41" y="185"/>
                  </a:lnTo>
                  <a:lnTo>
                    <a:pt x="46" y="185"/>
                  </a:lnTo>
                  <a:lnTo>
                    <a:pt x="46" y="183"/>
                  </a:lnTo>
                  <a:lnTo>
                    <a:pt x="50" y="183"/>
                  </a:lnTo>
                  <a:lnTo>
                    <a:pt x="52" y="181"/>
                  </a:lnTo>
                  <a:lnTo>
                    <a:pt x="53" y="181"/>
                  </a:lnTo>
                  <a:lnTo>
                    <a:pt x="55" y="178"/>
                  </a:lnTo>
                  <a:lnTo>
                    <a:pt x="57" y="176"/>
                  </a:lnTo>
                  <a:lnTo>
                    <a:pt x="57" y="97"/>
                  </a:lnTo>
                  <a:lnTo>
                    <a:pt x="60" y="97"/>
                  </a:lnTo>
                  <a:lnTo>
                    <a:pt x="60" y="176"/>
                  </a:lnTo>
                  <a:lnTo>
                    <a:pt x="62" y="178"/>
                  </a:lnTo>
                  <a:lnTo>
                    <a:pt x="64" y="181"/>
                  </a:lnTo>
                  <a:lnTo>
                    <a:pt x="65" y="181"/>
                  </a:lnTo>
                  <a:lnTo>
                    <a:pt x="67" y="183"/>
                  </a:lnTo>
                  <a:lnTo>
                    <a:pt x="70" y="183"/>
                  </a:lnTo>
                  <a:lnTo>
                    <a:pt x="70" y="185"/>
                  </a:lnTo>
                  <a:lnTo>
                    <a:pt x="76" y="185"/>
                  </a:lnTo>
                  <a:lnTo>
                    <a:pt x="77" y="183"/>
                  </a:lnTo>
                  <a:lnTo>
                    <a:pt x="81" y="183"/>
                  </a:lnTo>
                  <a:lnTo>
                    <a:pt x="82" y="181"/>
                  </a:lnTo>
                  <a:lnTo>
                    <a:pt x="84" y="180"/>
                  </a:lnTo>
                  <a:lnTo>
                    <a:pt x="86" y="178"/>
                  </a:lnTo>
                  <a:lnTo>
                    <a:pt x="86" y="176"/>
                  </a:lnTo>
                  <a:lnTo>
                    <a:pt x="86" y="34"/>
                  </a:lnTo>
                  <a:lnTo>
                    <a:pt x="93" y="34"/>
                  </a:lnTo>
                  <a:lnTo>
                    <a:pt x="93" y="89"/>
                  </a:lnTo>
                  <a:lnTo>
                    <a:pt x="93" y="91"/>
                  </a:lnTo>
                  <a:lnTo>
                    <a:pt x="94" y="92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8" y="96"/>
                  </a:lnTo>
                  <a:lnTo>
                    <a:pt x="99" y="96"/>
                  </a:lnTo>
                  <a:lnTo>
                    <a:pt x="101" y="96"/>
                  </a:lnTo>
                  <a:lnTo>
                    <a:pt x="101" y="97"/>
                  </a:lnTo>
                  <a:lnTo>
                    <a:pt x="106" y="97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7" y="91"/>
                  </a:lnTo>
                  <a:lnTo>
                    <a:pt x="118" y="89"/>
                  </a:lnTo>
                  <a:lnTo>
                    <a:pt x="118" y="15"/>
                  </a:lnTo>
                  <a:lnTo>
                    <a:pt x="117" y="15"/>
                  </a:lnTo>
                  <a:lnTo>
                    <a:pt x="117" y="13"/>
                  </a:lnTo>
                  <a:lnTo>
                    <a:pt x="115" y="12"/>
                  </a:lnTo>
                  <a:lnTo>
                    <a:pt x="115" y="10"/>
                  </a:lnTo>
                  <a:lnTo>
                    <a:pt x="113" y="8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0" y="5"/>
                  </a:lnTo>
                  <a:lnTo>
                    <a:pt x="108" y="3"/>
                  </a:lnTo>
                  <a:lnTo>
                    <a:pt x="106" y="3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1" y="1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93" name="Oval 81"/>
            <p:cNvSpPr>
              <a:spLocks noChangeArrowheads="1"/>
            </p:cNvSpPr>
            <p:nvPr/>
          </p:nvSpPr>
          <p:spPr bwMode="auto">
            <a:xfrm>
              <a:off x="4560" y="2201"/>
              <a:ext cx="52" cy="34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94" name="Freeform 82"/>
            <p:cNvSpPr>
              <a:spLocks noChangeArrowheads="1"/>
            </p:cNvSpPr>
            <p:nvPr/>
          </p:nvSpPr>
          <p:spPr bwMode="auto">
            <a:xfrm>
              <a:off x="4529" y="2242"/>
              <a:ext cx="116" cy="18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*/ 1 0 51712"/>
                <a:gd name="G6" fmla="*/ 1 0 51712"/>
                <a:gd name="G7" fmla="*/ 1 0 51712"/>
                <a:gd name="G8" fmla="*/ 1 0 51712"/>
                <a:gd name="G9" fmla="*/ 1 0 51712"/>
                <a:gd name="G10" fmla="*/ 1 0 51712"/>
                <a:gd name="T0" fmla="*/ 3 256 1"/>
                <a:gd name="T1" fmla="*/ 0 256 1"/>
                <a:gd name="G11" fmla="+- 0 T0 T1"/>
                <a:gd name="G12" fmla="cos G10 G11"/>
                <a:gd name="G13" fmla="*/ 1 0 51712"/>
                <a:gd name="T2" fmla="*/ 3 256 1"/>
                <a:gd name="T3" fmla="*/ 0 256 1"/>
                <a:gd name="G14" fmla="+- 0 T2 T3"/>
                <a:gd name="G15" fmla="cos G13 G14"/>
                <a:gd name="G16" fmla="*/ 1 0 51712"/>
                <a:gd name="T4" fmla="*/ 5 256 1"/>
                <a:gd name="T5" fmla="*/ 0 256 1"/>
                <a:gd name="G17" fmla="+- 0 T4 T5"/>
                <a:gd name="G18" fmla="cos G16 G17"/>
                <a:gd name="G19" fmla="*/ 1 14739 25856"/>
                <a:gd name="G20" fmla="*/ 1 48365 11520"/>
                <a:gd name="G21" fmla="*/ G20 1 180"/>
                <a:gd name="G22" fmla="*/ G19 1 G21"/>
                <a:gd name="G23" fmla="*/ 1 14739 25856"/>
                <a:gd name="G24" fmla="*/ 1 48365 11520"/>
                <a:gd name="G25" fmla="*/ G24 1 180"/>
                <a:gd name="G26" fmla="*/ G23 1 G25"/>
                <a:gd name="G27" fmla="+- 5 0 0"/>
                <a:gd name="G28" fmla="+- 7 0 0"/>
                <a:gd name="G29" fmla="+- 7 0 0"/>
                <a:gd name="G30" fmla="*/ 1 0 51712"/>
                <a:gd name="G31" fmla="*/ 1 0 51712"/>
                <a:gd name="G32" fmla="+- 6 0 0"/>
                <a:gd name="G33" fmla="+- 6 0 0"/>
                <a:gd name="G34" fmla="+- 14 0 0"/>
                <a:gd name="G35" fmla="+- 15 0 0"/>
                <a:gd name="G36" fmla="+- 15 0 0"/>
                <a:gd name="G37" fmla="+- 91 0 0"/>
                <a:gd name="G38" fmla="+- 91 0 0"/>
                <a:gd name="G39" fmla="+- 92 0 0"/>
                <a:gd name="G40" fmla="*/ 1 0 51712"/>
                <a:gd name="G41" fmla="*/ 1 0 51712"/>
                <a:gd name="G42" fmla="+- 96 0 0"/>
                <a:gd name="G43" fmla="+- 98 0 0"/>
                <a:gd name="G44" fmla="*/ 1 14739 25856"/>
                <a:gd name="G45" fmla="*/ 1 48365 11520"/>
                <a:gd name="G46" fmla="*/ G45 1 180"/>
                <a:gd name="G47" fmla="*/ G44 1 G46"/>
                <a:gd name="G48" fmla="*/ 1 0 51712"/>
                <a:gd name="T6" fmla="*/ 98 256 1"/>
                <a:gd name="T7" fmla="*/ 0 256 1"/>
                <a:gd name="G49" fmla="+- 0 T6 T7"/>
                <a:gd name="G50" fmla="cos G48 G49"/>
                <a:gd name="G51" fmla="*/ 1 0 51712"/>
                <a:gd name="G52" fmla="*/ 1 0 51712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1 0 0"/>
                <a:gd name="G80" fmla="+- 1 0 0"/>
                <a:gd name="G81" fmla="+- 1 0 0"/>
                <a:gd name="G82" fmla="+- 1 0 0"/>
                <a:gd name="G83" fmla="+- 1 0 0"/>
                <a:gd name="G84" fmla="+- 1 0 0"/>
                <a:gd name="G85" fmla="+- 1 0 0"/>
                <a:gd name="G86" fmla="+- 1 0 0"/>
                <a:gd name="G87" fmla="+- 1 0 0"/>
                <a:gd name="G88" fmla="+- 1 0 0"/>
                <a:gd name="G89" fmla="+- 1 0 0"/>
                <a:gd name="G90" fmla="+- 1 0 0"/>
                <a:gd name="G91" fmla="+- 1 0 0"/>
                <a:gd name="G92" fmla="+- 1 0 0"/>
                <a:gd name="G93" fmla="+- 1 0 0"/>
                <a:gd name="G94" fmla="+- 1 0 0"/>
                <a:gd name="G95" fmla="+- 1 0 0"/>
                <a:gd name="G96" fmla="+- 1 0 0"/>
                <a:gd name="G97" fmla="+- 1 0 0"/>
                <a:gd name="G98" fmla="+- 1 0 0"/>
                <a:gd name="G99" fmla="+- 1 0 0"/>
                <a:gd name="G100" fmla="+- 1 0 0"/>
                <a:gd name="G101" fmla="+- 1 0 0"/>
                <a:gd name="G102" fmla="+- 1 0 0"/>
                <a:gd name="G103" fmla="+- 1 0 0"/>
                <a:gd name="G104" fmla="+- 1 0 0"/>
                <a:gd name="G105" fmla="+- 1 0 0"/>
                <a:gd name="G106" fmla="+- 1 0 0"/>
                <a:gd name="G107" fmla="+- 1 0 0"/>
                <a:gd name="G108" fmla="+- 1 0 0"/>
                <a:gd name="G109" fmla="+- 1 0 0"/>
                <a:gd name="G110" fmla="+- 1 0 0"/>
                <a:gd name="G111" fmla="+- 1 0 0"/>
                <a:gd name="G112" fmla="+- 1 0 0"/>
                <a:gd name="G113" fmla="+- 1 0 0"/>
                <a:gd name="G114" fmla="+- 1 0 0"/>
                <a:gd name="G115" fmla="+- 1 0 0"/>
                <a:gd name="G116" fmla="+- 1 0 0"/>
                <a:gd name="G117" fmla="+- 1 0 0"/>
                <a:gd name="G118" fmla="+- 1 0 0"/>
                <a:gd name="G119" fmla="+- 1 0 0"/>
                <a:gd name="G120" fmla="+- 1 0 0"/>
                <a:gd name="G121" fmla="+- 1 0 0"/>
                <a:gd name="G122" fmla="+- 1 0 0"/>
                <a:gd name="G123" fmla="+- 1 0 0"/>
                <a:gd name="G124" fmla="+- 1 0 0"/>
                <a:gd name="G125" fmla="+- 1 0 0"/>
                <a:gd name="G126" fmla="+- 1 0 0"/>
                <a:gd name="G127" fmla="+- 1 0 0"/>
                <a:gd name="G128" fmla="+- 1 0 0"/>
                <a:gd name="G129" fmla="+- 1 0 0"/>
                <a:gd name="G130" fmla="+- 1 0 0"/>
                <a:gd name="G131" fmla="+- 1 0 0"/>
                <a:gd name="G132" fmla="+- 1 0 0"/>
                <a:gd name="G133" fmla="+- 1 0 0"/>
                <a:gd name="G134" fmla="+- 1 0 0"/>
                <a:gd name="G135" fmla="+- 1 0 0"/>
                <a:gd name="G136" fmla="+- 1 0 0"/>
                <a:gd name="G137" fmla="+- 1 0 0"/>
                <a:gd name="G138" fmla="+- 1 0 0"/>
                <a:gd name="G139" fmla="+- 1 0 0"/>
                <a:gd name="G140" fmla="+- 1 0 0"/>
                <a:gd name="G141" fmla="+- 1 0 0"/>
                <a:gd name="G142" fmla="+- 1 0 0"/>
                <a:gd name="G143" fmla="+- 1 0 0"/>
                <a:gd name="G144" fmla="+- 1 0 0"/>
                <a:gd name="G145" fmla="+- 1 0 0"/>
                <a:gd name="G146" fmla="+- 1 0 0"/>
                <a:gd name="G147" fmla="+- 1 0 0"/>
                <a:gd name="G148" fmla="+- 1 0 0"/>
                <a:gd name="G149" fmla="+- 1 0 0"/>
                <a:gd name="G150" fmla="+- 1 0 0"/>
                <a:gd name="T8" fmla="*/ 22 w 118"/>
                <a:gd name="T9" fmla="*/ 0 h 185"/>
                <a:gd name="T10" fmla="*/ 15 w 118"/>
                <a:gd name="T11" fmla="*/ 2 h 185"/>
                <a:gd name="T12" fmla="*/ 12 w 118"/>
                <a:gd name="T13" fmla="*/ 3 h 185"/>
                <a:gd name="T14" fmla="*/ 10 w 118"/>
                <a:gd name="T15" fmla="*/ 3 h 185"/>
                <a:gd name="T16" fmla="*/ 8 w 118"/>
                <a:gd name="T17" fmla="*/ 5 h 185"/>
                <a:gd name="T18" fmla="*/ 5 w 118"/>
                <a:gd name="T19" fmla="*/ 7 h 185"/>
                <a:gd name="T20" fmla="*/ 2 w 118"/>
                <a:gd name="T21" fmla="*/ 12 h 185"/>
                <a:gd name="T22" fmla="*/ 0 w 118"/>
                <a:gd name="T23" fmla="*/ 15 h 185"/>
                <a:gd name="T24" fmla="*/ 0 w 118"/>
                <a:gd name="T25" fmla="*/ 91 h 185"/>
                <a:gd name="T26" fmla="*/ 3 w 118"/>
                <a:gd name="T27" fmla="*/ 96 h 185"/>
                <a:gd name="T28" fmla="*/ 8 w 118"/>
                <a:gd name="T29" fmla="*/ 98 h 185"/>
                <a:gd name="T30" fmla="*/ 15 w 118"/>
                <a:gd name="T31" fmla="*/ 98 h 185"/>
                <a:gd name="T32" fmla="*/ 20 w 118"/>
                <a:gd name="T33" fmla="*/ 96 h 185"/>
                <a:gd name="T34" fmla="*/ 22 w 118"/>
                <a:gd name="T35" fmla="*/ 94 h 185"/>
                <a:gd name="T36" fmla="*/ 24 w 118"/>
                <a:gd name="T37" fmla="*/ 91 h 185"/>
                <a:gd name="T38" fmla="*/ 31 w 118"/>
                <a:gd name="T39" fmla="*/ 176 h 185"/>
                <a:gd name="T40" fmla="*/ 32 w 118"/>
                <a:gd name="T41" fmla="*/ 180 h 185"/>
                <a:gd name="T42" fmla="*/ 34 w 118"/>
                <a:gd name="T43" fmla="*/ 182 h 185"/>
                <a:gd name="T44" fmla="*/ 41 w 118"/>
                <a:gd name="T45" fmla="*/ 185 h 185"/>
                <a:gd name="T46" fmla="*/ 49 w 118"/>
                <a:gd name="T47" fmla="*/ 183 h 185"/>
                <a:gd name="T48" fmla="*/ 53 w 118"/>
                <a:gd name="T49" fmla="*/ 182 h 185"/>
                <a:gd name="T50" fmla="*/ 56 w 118"/>
                <a:gd name="T51" fmla="*/ 176 h 185"/>
                <a:gd name="T52" fmla="*/ 60 w 118"/>
                <a:gd name="T53" fmla="*/ 176 h 185"/>
                <a:gd name="T54" fmla="*/ 63 w 118"/>
                <a:gd name="T55" fmla="*/ 182 h 185"/>
                <a:gd name="T56" fmla="*/ 66 w 118"/>
                <a:gd name="T57" fmla="*/ 183 h 185"/>
                <a:gd name="T58" fmla="*/ 75 w 118"/>
                <a:gd name="T59" fmla="*/ 185 h 185"/>
                <a:gd name="T60" fmla="*/ 82 w 118"/>
                <a:gd name="T61" fmla="*/ 182 h 185"/>
                <a:gd name="T62" fmla="*/ 84 w 118"/>
                <a:gd name="T63" fmla="*/ 180 h 185"/>
                <a:gd name="T64" fmla="*/ 85 w 118"/>
                <a:gd name="T65" fmla="*/ 176 h 185"/>
                <a:gd name="T66" fmla="*/ 92 w 118"/>
                <a:gd name="T67" fmla="*/ 89 h 185"/>
                <a:gd name="T68" fmla="*/ 94 w 118"/>
                <a:gd name="T69" fmla="*/ 92 h 185"/>
                <a:gd name="T70" fmla="*/ 96 w 118"/>
                <a:gd name="T71" fmla="*/ 94 h 185"/>
                <a:gd name="T72" fmla="*/ 101 w 118"/>
                <a:gd name="T73" fmla="*/ 96 h 185"/>
                <a:gd name="T74" fmla="*/ 108 w 118"/>
                <a:gd name="T75" fmla="*/ 96 h 185"/>
                <a:gd name="T76" fmla="*/ 113 w 118"/>
                <a:gd name="T77" fmla="*/ 94 h 185"/>
                <a:gd name="T78" fmla="*/ 116 w 118"/>
                <a:gd name="T79" fmla="*/ 91 h 185"/>
                <a:gd name="T80" fmla="*/ 116 w 118"/>
                <a:gd name="T81" fmla="*/ 15 h 185"/>
                <a:gd name="T82" fmla="*/ 114 w 118"/>
                <a:gd name="T83" fmla="*/ 12 h 185"/>
                <a:gd name="T84" fmla="*/ 113 w 118"/>
                <a:gd name="T85" fmla="*/ 9 h 185"/>
                <a:gd name="T86" fmla="*/ 111 w 118"/>
                <a:gd name="T87" fmla="*/ 7 h 185"/>
                <a:gd name="T88" fmla="*/ 108 w 118"/>
                <a:gd name="T89" fmla="*/ 3 h 185"/>
                <a:gd name="T90" fmla="*/ 106 w 118"/>
                <a:gd name="T91" fmla="*/ 3 h 185"/>
                <a:gd name="T92" fmla="*/ 101 w 118"/>
                <a:gd name="T93" fmla="*/ 2 h 185"/>
                <a:gd name="T94" fmla="*/ 94 w 118"/>
                <a:gd name="T95" fmla="*/ 0 h 185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8" h="185">
                  <a:moveTo>
                    <a:pt x="85" y="0"/>
                  </a:moveTo>
                  <a:lnTo>
                    <a:pt x="22" y="0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7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3" y="96"/>
                  </a:lnTo>
                  <a:lnTo>
                    <a:pt x="5" y="96"/>
                  </a:lnTo>
                  <a:lnTo>
                    <a:pt x="7" y="98"/>
                  </a:lnTo>
                  <a:lnTo>
                    <a:pt x="8" y="98"/>
                  </a:lnTo>
                  <a:lnTo>
                    <a:pt x="10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6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4" y="92"/>
                  </a:lnTo>
                  <a:lnTo>
                    <a:pt x="24" y="91"/>
                  </a:lnTo>
                  <a:lnTo>
                    <a:pt x="24" y="34"/>
                  </a:lnTo>
                  <a:lnTo>
                    <a:pt x="31" y="34"/>
                  </a:lnTo>
                  <a:lnTo>
                    <a:pt x="31" y="176"/>
                  </a:lnTo>
                  <a:lnTo>
                    <a:pt x="31" y="178"/>
                  </a:lnTo>
                  <a:lnTo>
                    <a:pt x="32" y="180"/>
                  </a:lnTo>
                  <a:lnTo>
                    <a:pt x="34" y="182"/>
                  </a:lnTo>
                  <a:lnTo>
                    <a:pt x="36" y="183"/>
                  </a:lnTo>
                  <a:lnTo>
                    <a:pt x="39" y="183"/>
                  </a:lnTo>
                  <a:lnTo>
                    <a:pt x="41" y="185"/>
                  </a:lnTo>
                  <a:lnTo>
                    <a:pt x="46" y="185"/>
                  </a:lnTo>
                  <a:lnTo>
                    <a:pt x="46" y="183"/>
                  </a:lnTo>
                  <a:lnTo>
                    <a:pt x="49" y="183"/>
                  </a:lnTo>
                  <a:lnTo>
                    <a:pt x="51" y="182"/>
                  </a:lnTo>
                  <a:lnTo>
                    <a:pt x="53" y="182"/>
                  </a:lnTo>
                  <a:lnTo>
                    <a:pt x="55" y="178"/>
                  </a:lnTo>
                  <a:lnTo>
                    <a:pt x="56" y="176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176"/>
                  </a:lnTo>
                  <a:lnTo>
                    <a:pt x="61" y="178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6" y="183"/>
                  </a:lnTo>
                  <a:lnTo>
                    <a:pt x="70" y="183"/>
                  </a:lnTo>
                  <a:lnTo>
                    <a:pt x="70" y="185"/>
                  </a:lnTo>
                  <a:lnTo>
                    <a:pt x="75" y="185"/>
                  </a:lnTo>
                  <a:lnTo>
                    <a:pt x="77" y="183"/>
                  </a:lnTo>
                  <a:lnTo>
                    <a:pt x="80" y="183"/>
                  </a:lnTo>
                  <a:lnTo>
                    <a:pt x="82" y="182"/>
                  </a:lnTo>
                  <a:lnTo>
                    <a:pt x="84" y="180"/>
                  </a:lnTo>
                  <a:lnTo>
                    <a:pt x="85" y="178"/>
                  </a:lnTo>
                  <a:lnTo>
                    <a:pt x="85" y="176"/>
                  </a:lnTo>
                  <a:lnTo>
                    <a:pt x="85" y="34"/>
                  </a:lnTo>
                  <a:lnTo>
                    <a:pt x="92" y="34"/>
                  </a:lnTo>
                  <a:lnTo>
                    <a:pt x="92" y="89"/>
                  </a:lnTo>
                  <a:lnTo>
                    <a:pt x="92" y="91"/>
                  </a:lnTo>
                  <a:lnTo>
                    <a:pt x="94" y="92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7" y="96"/>
                  </a:lnTo>
                  <a:lnTo>
                    <a:pt x="99" y="96"/>
                  </a:lnTo>
                  <a:lnTo>
                    <a:pt x="101" y="96"/>
                  </a:lnTo>
                  <a:lnTo>
                    <a:pt x="101" y="98"/>
                  </a:lnTo>
                  <a:lnTo>
                    <a:pt x="106" y="98"/>
                  </a:lnTo>
                  <a:lnTo>
                    <a:pt x="108" y="96"/>
                  </a:lnTo>
                  <a:lnTo>
                    <a:pt x="109" y="96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6" y="91"/>
                  </a:lnTo>
                  <a:lnTo>
                    <a:pt x="118" y="89"/>
                  </a:lnTo>
                  <a:lnTo>
                    <a:pt x="118" y="15"/>
                  </a:lnTo>
                  <a:lnTo>
                    <a:pt x="116" y="15"/>
                  </a:lnTo>
                  <a:lnTo>
                    <a:pt x="116" y="14"/>
                  </a:lnTo>
                  <a:lnTo>
                    <a:pt x="114" y="12"/>
                  </a:lnTo>
                  <a:lnTo>
                    <a:pt x="114" y="10"/>
                  </a:lnTo>
                  <a:lnTo>
                    <a:pt x="113" y="9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2" y="2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95" name="Oval 83"/>
            <p:cNvSpPr>
              <a:spLocks noChangeArrowheads="1"/>
            </p:cNvSpPr>
            <p:nvPr/>
          </p:nvSpPr>
          <p:spPr bwMode="auto">
            <a:xfrm>
              <a:off x="2487" y="2165"/>
              <a:ext cx="52" cy="34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96" name="Freeform 84"/>
            <p:cNvSpPr>
              <a:spLocks noChangeArrowheads="1"/>
            </p:cNvSpPr>
            <p:nvPr/>
          </p:nvSpPr>
          <p:spPr bwMode="auto">
            <a:xfrm>
              <a:off x="2456" y="2206"/>
              <a:ext cx="116" cy="18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*/ 1 0 51712"/>
                <a:gd name="G6" fmla="*/ 1 0 51712"/>
                <a:gd name="G7" fmla="+- 2 0 0"/>
                <a:gd name="G8" fmla="*/ 1 0 51712"/>
                <a:gd name="G9" fmla="*/ 1 0 51712"/>
                <a:gd name="G10" fmla="*/ 1 0 51712"/>
                <a:gd name="T0" fmla="*/ 3 256 1"/>
                <a:gd name="T1" fmla="*/ 0 256 1"/>
                <a:gd name="G11" fmla="+- 0 T0 T1"/>
                <a:gd name="G12" fmla="cos G10 G11"/>
                <a:gd name="G13" fmla="*/ 1 0 51712"/>
                <a:gd name="T2" fmla="*/ 3 256 1"/>
                <a:gd name="T3" fmla="*/ 0 256 1"/>
                <a:gd name="G14" fmla="+- 0 T2 T3"/>
                <a:gd name="G15" fmla="cos G13 G14"/>
                <a:gd name="G16" fmla="*/ 1 0 51712"/>
                <a:gd name="T4" fmla="*/ 5 256 1"/>
                <a:gd name="T5" fmla="*/ 0 256 1"/>
                <a:gd name="G17" fmla="+- 0 T4 T5"/>
                <a:gd name="G18" fmla="cos G16 G17"/>
                <a:gd name="G19" fmla="*/ 1 14739 25856"/>
                <a:gd name="G20" fmla="*/ 1 48365 11520"/>
                <a:gd name="G21" fmla="*/ G20 1 180"/>
                <a:gd name="G22" fmla="*/ G19 1 G21"/>
                <a:gd name="G23" fmla="*/ 1 14739 25856"/>
                <a:gd name="G24" fmla="*/ 1 48365 11520"/>
                <a:gd name="G25" fmla="*/ G24 1 180"/>
                <a:gd name="G26" fmla="*/ G23 1 G25"/>
                <a:gd name="G27" fmla="+- 5 0 0"/>
                <a:gd name="G28" fmla="+- 7 0 0"/>
                <a:gd name="G29" fmla="+- 7 0 0"/>
                <a:gd name="G30" fmla="*/ 1 0 51712"/>
                <a:gd name="G31" fmla="*/ 1 0 51712"/>
                <a:gd name="G32" fmla="+- 6 0 0"/>
                <a:gd name="G33" fmla="+- 6 0 0"/>
                <a:gd name="G34" fmla="+- 14 0 0"/>
                <a:gd name="G35" fmla="+- 15 0 0"/>
                <a:gd name="G36" fmla="+- 15 0 0"/>
                <a:gd name="G37" fmla="+- 91 0 0"/>
                <a:gd name="G38" fmla="+- 91 0 0"/>
                <a:gd name="G39" fmla="+- 92 0 0"/>
                <a:gd name="G40" fmla="*/ 1 0 51712"/>
                <a:gd name="G41" fmla="*/ 1 0 51712"/>
                <a:gd name="G42" fmla="+- 96 0 0"/>
                <a:gd name="G43" fmla="+- 98 0 0"/>
                <a:gd name="G44" fmla="*/ 1 14739 25856"/>
                <a:gd name="G45" fmla="*/ 1 48365 11520"/>
                <a:gd name="G46" fmla="*/ G45 1 180"/>
                <a:gd name="G47" fmla="*/ G44 1 G46"/>
                <a:gd name="G48" fmla="*/ 1 0 51712"/>
                <a:gd name="T6" fmla="*/ 98 256 1"/>
                <a:gd name="T7" fmla="*/ 0 256 1"/>
                <a:gd name="G49" fmla="+- 0 T6 T7"/>
                <a:gd name="G50" fmla="cos G48 G49"/>
                <a:gd name="G51" fmla="*/ 1 0 51712"/>
                <a:gd name="G52" fmla="*/ 1 0 51712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1 0 0"/>
                <a:gd name="G80" fmla="+- 1 0 0"/>
                <a:gd name="G81" fmla="+- 1 0 0"/>
                <a:gd name="G82" fmla="+- 1 0 0"/>
                <a:gd name="G83" fmla="+- 1 0 0"/>
                <a:gd name="G84" fmla="+- 1 0 0"/>
                <a:gd name="G85" fmla="+- 1 0 0"/>
                <a:gd name="G86" fmla="+- 1 0 0"/>
                <a:gd name="G87" fmla="+- 1 0 0"/>
                <a:gd name="G88" fmla="+- 1 0 0"/>
                <a:gd name="G89" fmla="+- 1 0 0"/>
                <a:gd name="G90" fmla="+- 1 0 0"/>
                <a:gd name="G91" fmla="+- 1 0 0"/>
                <a:gd name="G92" fmla="+- 1 0 0"/>
                <a:gd name="G93" fmla="+- 1 0 0"/>
                <a:gd name="G94" fmla="+- 1 0 0"/>
                <a:gd name="G95" fmla="+- 1 0 0"/>
                <a:gd name="G96" fmla="+- 1 0 0"/>
                <a:gd name="G97" fmla="+- 1 0 0"/>
                <a:gd name="G98" fmla="+- 1 0 0"/>
                <a:gd name="G99" fmla="+- 1 0 0"/>
                <a:gd name="G100" fmla="+- 1 0 0"/>
                <a:gd name="G101" fmla="+- 1 0 0"/>
                <a:gd name="G102" fmla="+- 1 0 0"/>
                <a:gd name="G103" fmla="+- 1 0 0"/>
                <a:gd name="G104" fmla="+- 1 0 0"/>
                <a:gd name="G105" fmla="+- 1 0 0"/>
                <a:gd name="G106" fmla="+- 1 0 0"/>
                <a:gd name="G107" fmla="+- 1 0 0"/>
                <a:gd name="G108" fmla="+- 1 0 0"/>
                <a:gd name="G109" fmla="+- 1 0 0"/>
                <a:gd name="G110" fmla="+- 1 0 0"/>
                <a:gd name="G111" fmla="+- 1 0 0"/>
                <a:gd name="G112" fmla="+- 1 0 0"/>
                <a:gd name="G113" fmla="+- 1 0 0"/>
                <a:gd name="G114" fmla="+- 1 0 0"/>
                <a:gd name="G115" fmla="+- 1 0 0"/>
                <a:gd name="G116" fmla="+- 1 0 0"/>
                <a:gd name="G117" fmla="+- 1 0 0"/>
                <a:gd name="G118" fmla="+- 1 0 0"/>
                <a:gd name="G119" fmla="+- 1 0 0"/>
                <a:gd name="G120" fmla="+- 1 0 0"/>
                <a:gd name="G121" fmla="+- 1 0 0"/>
                <a:gd name="G122" fmla="+- 1 0 0"/>
                <a:gd name="G123" fmla="+- 1 0 0"/>
                <a:gd name="G124" fmla="+- 1 0 0"/>
                <a:gd name="G125" fmla="+- 1 0 0"/>
                <a:gd name="G126" fmla="+- 1 0 0"/>
                <a:gd name="G127" fmla="+- 1 0 0"/>
                <a:gd name="G128" fmla="+- 1 0 0"/>
                <a:gd name="G129" fmla="+- 1 0 0"/>
                <a:gd name="G130" fmla="+- 1 0 0"/>
                <a:gd name="G131" fmla="+- 1 0 0"/>
                <a:gd name="G132" fmla="+- 1 0 0"/>
                <a:gd name="G133" fmla="+- 1 0 0"/>
                <a:gd name="G134" fmla="+- 1 0 0"/>
                <a:gd name="G135" fmla="+- 1 0 0"/>
                <a:gd name="G136" fmla="+- 1 0 0"/>
                <a:gd name="G137" fmla="+- 1 0 0"/>
                <a:gd name="G138" fmla="+- 1 0 0"/>
                <a:gd name="G139" fmla="+- 1 0 0"/>
                <a:gd name="G140" fmla="+- 1 0 0"/>
                <a:gd name="G141" fmla="+- 1 0 0"/>
                <a:gd name="G142" fmla="+- 1 0 0"/>
                <a:gd name="G143" fmla="+- 1 0 0"/>
                <a:gd name="G144" fmla="+- 1 0 0"/>
                <a:gd name="G145" fmla="+- 1 0 0"/>
                <a:gd name="G146" fmla="+- 1 0 0"/>
                <a:gd name="G147" fmla="+- 1 0 0"/>
                <a:gd name="G148" fmla="+- 1 0 0"/>
                <a:gd name="G149" fmla="+- 1 0 0"/>
                <a:gd name="G150" fmla="+- 1 0 0"/>
                <a:gd name="T8" fmla="*/ 22 w 118"/>
                <a:gd name="T9" fmla="*/ 0 h 185"/>
                <a:gd name="T10" fmla="*/ 15 w 118"/>
                <a:gd name="T11" fmla="*/ 2 h 185"/>
                <a:gd name="T12" fmla="*/ 12 w 118"/>
                <a:gd name="T13" fmla="*/ 3 h 185"/>
                <a:gd name="T14" fmla="*/ 10 w 118"/>
                <a:gd name="T15" fmla="*/ 3 h 185"/>
                <a:gd name="T16" fmla="*/ 8 w 118"/>
                <a:gd name="T17" fmla="*/ 5 h 185"/>
                <a:gd name="T18" fmla="*/ 5 w 118"/>
                <a:gd name="T19" fmla="*/ 7 h 185"/>
                <a:gd name="T20" fmla="*/ 2 w 118"/>
                <a:gd name="T21" fmla="*/ 12 h 185"/>
                <a:gd name="T22" fmla="*/ 0 w 118"/>
                <a:gd name="T23" fmla="*/ 15 h 185"/>
                <a:gd name="T24" fmla="*/ 0 w 118"/>
                <a:gd name="T25" fmla="*/ 91 h 185"/>
                <a:gd name="T26" fmla="*/ 3 w 118"/>
                <a:gd name="T27" fmla="*/ 96 h 185"/>
                <a:gd name="T28" fmla="*/ 8 w 118"/>
                <a:gd name="T29" fmla="*/ 98 h 185"/>
                <a:gd name="T30" fmla="*/ 15 w 118"/>
                <a:gd name="T31" fmla="*/ 98 h 185"/>
                <a:gd name="T32" fmla="*/ 20 w 118"/>
                <a:gd name="T33" fmla="*/ 96 h 185"/>
                <a:gd name="T34" fmla="*/ 22 w 118"/>
                <a:gd name="T35" fmla="*/ 94 h 185"/>
                <a:gd name="T36" fmla="*/ 24 w 118"/>
                <a:gd name="T37" fmla="*/ 91 h 185"/>
                <a:gd name="T38" fmla="*/ 31 w 118"/>
                <a:gd name="T39" fmla="*/ 176 h 185"/>
                <a:gd name="T40" fmla="*/ 32 w 118"/>
                <a:gd name="T41" fmla="*/ 180 h 185"/>
                <a:gd name="T42" fmla="*/ 34 w 118"/>
                <a:gd name="T43" fmla="*/ 182 h 185"/>
                <a:gd name="T44" fmla="*/ 41 w 118"/>
                <a:gd name="T45" fmla="*/ 185 h 185"/>
                <a:gd name="T46" fmla="*/ 49 w 118"/>
                <a:gd name="T47" fmla="*/ 183 h 185"/>
                <a:gd name="T48" fmla="*/ 53 w 118"/>
                <a:gd name="T49" fmla="*/ 182 h 185"/>
                <a:gd name="T50" fmla="*/ 56 w 118"/>
                <a:gd name="T51" fmla="*/ 176 h 185"/>
                <a:gd name="T52" fmla="*/ 60 w 118"/>
                <a:gd name="T53" fmla="*/ 176 h 185"/>
                <a:gd name="T54" fmla="*/ 63 w 118"/>
                <a:gd name="T55" fmla="*/ 182 h 185"/>
                <a:gd name="T56" fmla="*/ 67 w 118"/>
                <a:gd name="T57" fmla="*/ 183 h 185"/>
                <a:gd name="T58" fmla="*/ 75 w 118"/>
                <a:gd name="T59" fmla="*/ 185 h 185"/>
                <a:gd name="T60" fmla="*/ 82 w 118"/>
                <a:gd name="T61" fmla="*/ 182 h 185"/>
                <a:gd name="T62" fmla="*/ 84 w 118"/>
                <a:gd name="T63" fmla="*/ 180 h 185"/>
                <a:gd name="T64" fmla="*/ 85 w 118"/>
                <a:gd name="T65" fmla="*/ 176 h 185"/>
                <a:gd name="T66" fmla="*/ 92 w 118"/>
                <a:gd name="T67" fmla="*/ 89 h 185"/>
                <a:gd name="T68" fmla="*/ 94 w 118"/>
                <a:gd name="T69" fmla="*/ 92 h 185"/>
                <a:gd name="T70" fmla="*/ 96 w 118"/>
                <a:gd name="T71" fmla="*/ 94 h 185"/>
                <a:gd name="T72" fmla="*/ 101 w 118"/>
                <a:gd name="T73" fmla="*/ 96 h 185"/>
                <a:gd name="T74" fmla="*/ 108 w 118"/>
                <a:gd name="T75" fmla="*/ 96 h 185"/>
                <a:gd name="T76" fmla="*/ 113 w 118"/>
                <a:gd name="T77" fmla="*/ 94 h 185"/>
                <a:gd name="T78" fmla="*/ 116 w 118"/>
                <a:gd name="T79" fmla="*/ 91 h 185"/>
                <a:gd name="T80" fmla="*/ 116 w 118"/>
                <a:gd name="T81" fmla="*/ 15 h 185"/>
                <a:gd name="T82" fmla="*/ 114 w 118"/>
                <a:gd name="T83" fmla="*/ 12 h 185"/>
                <a:gd name="T84" fmla="*/ 113 w 118"/>
                <a:gd name="T85" fmla="*/ 9 h 185"/>
                <a:gd name="T86" fmla="*/ 111 w 118"/>
                <a:gd name="T87" fmla="*/ 7 h 185"/>
                <a:gd name="T88" fmla="*/ 108 w 118"/>
                <a:gd name="T89" fmla="*/ 3 h 185"/>
                <a:gd name="T90" fmla="*/ 106 w 118"/>
                <a:gd name="T91" fmla="*/ 3 h 185"/>
                <a:gd name="T92" fmla="*/ 101 w 118"/>
                <a:gd name="T93" fmla="*/ 2 h 185"/>
                <a:gd name="T94" fmla="*/ 94 w 118"/>
                <a:gd name="T95" fmla="*/ 0 h 185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8" h="185">
                  <a:moveTo>
                    <a:pt x="85" y="0"/>
                  </a:moveTo>
                  <a:lnTo>
                    <a:pt x="22" y="0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7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3" y="96"/>
                  </a:lnTo>
                  <a:lnTo>
                    <a:pt x="5" y="96"/>
                  </a:lnTo>
                  <a:lnTo>
                    <a:pt x="7" y="98"/>
                  </a:lnTo>
                  <a:lnTo>
                    <a:pt x="8" y="98"/>
                  </a:lnTo>
                  <a:lnTo>
                    <a:pt x="10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6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4" y="92"/>
                  </a:lnTo>
                  <a:lnTo>
                    <a:pt x="24" y="91"/>
                  </a:lnTo>
                  <a:lnTo>
                    <a:pt x="24" y="34"/>
                  </a:lnTo>
                  <a:lnTo>
                    <a:pt x="31" y="34"/>
                  </a:lnTo>
                  <a:lnTo>
                    <a:pt x="31" y="176"/>
                  </a:lnTo>
                  <a:lnTo>
                    <a:pt x="31" y="178"/>
                  </a:lnTo>
                  <a:lnTo>
                    <a:pt x="32" y="180"/>
                  </a:lnTo>
                  <a:lnTo>
                    <a:pt x="34" y="182"/>
                  </a:lnTo>
                  <a:lnTo>
                    <a:pt x="36" y="183"/>
                  </a:lnTo>
                  <a:lnTo>
                    <a:pt x="39" y="183"/>
                  </a:lnTo>
                  <a:lnTo>
                    <a:pt x="41" y="185"/>
                  </a:lnTo>
                  <a:lnTo>
                    <a:pt x="46" y="185"/>
                  </a:lnTo>
                  <a:lnTo>
                    <a:pt x="46" y="183"/>
                  </a:lnTo>
                  <a:lnTo>
                    <a:pt x="49" y="183"/>
                  </a:lnTo>
                  <a:lnTo>
                    <a:pt x="51" y="182"/>
                  </a:lnTo>
                  <a:lnTo>
                    <a:pt x="53" y="182"/>
                  </a:lnTo>
                  <a:lnTo>
                    <a:pt x="55" y="178"/>
                  </a:lnTo>
                  <a:lnTo>
                    <a:pt x="56" y="176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176"/>
                  </a:lnTo>
                  <a:lnTo>
                    <a:pt x="61" y="178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7" y="183"/>
                  </a:lnTo>
                  <a:lnTo>
                    <a:pt x="70" y="183"/>
                  </a:lnTo>
                  <a:lnTo>
                    <a:pt x="70" y="185"/>
                  </a:lnTo>
                  <a:lnTo>
                    <a:pt x="75" y="185"/>
                  </a:lnTo>
                  <a:lnTo>
                    <a:pt x="77" y="183"/>
                  </a:lnTo>
                  <a:lnTo>
                    <a:pt x="80" y="183"/>
                  </a:lnTo>
                  <a:lnTo>
                    <a:pt x="82" y="182"/>
                  </a:lnTo>
                  <a:lnTo>
                    <a:pt x="84" y="180"/>
                  </a:lnTo>
                  <a:lnTo>
                    <a:pt x="85" y="178"/>
                  </a:lnTo>
                  <a:lnTo>
                    <a:pt x="85" y="176"/>
                  </a:lnTo>
                  <a:lnTo>
                    <a:pt x="85" y="34"/>
                  </a:lnTo>
                  <a:lnTo>
                    <a:pt x="92" y="34"/>
                  </a:lnTo>
                  <a:lnTo>
                    <a:pt x="92" y="89"/>
                  </a:lnTo>
                  <a:lnTo>
                    <a:pt x="92" y="91"/>
                  </a:lnTo>
                  <a:lnTo>
                    <a:pt x="94" y="92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7" y="96"/>
                  </a:lnTo>
                  <a:lnTo>
                    <a:pt x="99" y="96"/>
                  </a:lnTo>
                  <a:lnTo>
                    <a:pt x="101" y="96"/>
                  </a:lnTo>
                  <a:lnTo>
                    <a:pt x="101" y="98"/>
                  </a:lnTo>
                  <a:lnTo>
                    <a:pt x="106" y="98"/>
                  </a:lnTo>
                  <a:lnTo>
                    <a:pt x="108" y="96"/>
                  </a:lnTo>
                  <a:lnTo>
                    <a:pt x="109" y="96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6" y="91"/>
                  </a:lnTo>
                  <a:lnTo>
                    <a:pt x="118" y="89"/>
                  </a:lnTo>
                  <a:lnTo>
                    <a:pt x="118" y="15"/>
                  </a:lnTo>
                  <a:lnTo>
                    <a:pt x="116" y="15"/>
                  </a:lnTo>
                  <a:lnTo>
                    <a:pt x="116" y="14"/>
                  </a:lnTo>
                  <a:lnTo>
                    <a:pt x="114" y="12"/>
                  </a:lnTo>
                  <a:lnTo>
                    <a:pt x="114" y="10"/>
                  </a:lnTo>
                  <a:lnTo>
                    <a:pt x="113" y="9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97" name="Line 85"/>
            <p:cNvSpPr>
              <a:spLocks noChangeShapeType="1"/>
            </p:cNvSpPr>
            <p:nvPr/>
          </p:nvSpPr>
          <p:spPr bwMode="auto">
            <a:xfrm>
              <a:off x="4488" y="3246"/>
              <a:ext cx="3" cy="7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3398" name="Freeform 86"/>
            <p:cNvSpPr>
              <a:spLocks noChangeArrowheads="1"/>
            </p:cNvSpPr>
            <p:nvPr/>
          </p:nvSpPr>
          <p:spPr bwMode="auto">
            <a:xfrm>
              <a:off x="4462" y="3193"/>
              <a:ext cx="53" cy="52"/>
            </a:xfrm>
            <a:custGeom>
              <a:avLst/>
              <a:gdLst>
                <a:gd name="G0" fmla="+- 1 0 0"/>
                <a:gd name="G1" fmla="+- 1 0 0"/>
                <a:gd name="G2" fmla="+- 54 0 0"/>
                <a:gd name="G3" fmla="+- 1 0 0"/>
                <a:gd name="T0" fmla="*/ 26 w 55"/>
                <a:gd name="T1" fmla="*/ 0 h 54"/>
                <a:gd name="T2" fmla="*/ 55 w 55"/>
                <a:gd name="T3" fmla="*/ 54 h 54"/>
                <a:gd name="T4" fmla="*/ 0 w 55"/>
                <a:gd name="T5" fmla="*/ 54 h 54"/>
                <a:gd name="T6" fmla="*/ 26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26" y="0"/>
                  </a:moveTo>
                  <a:lnTo>
                    <a:pt x="55" y="54"/>
                  </a:lnTo>
                  <a:lnTo>
                    <a:pt x="0" y="5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13399" name="Freeform 87"/>
            <p:cNvSpPr>
              <a:spLocks noChangeArrowheads="1"/>
            </p:cNvSpPr>
            <p:nvPr/>
          </p:nvSpPr>
          <p:spPr bwMode="auto">
            <a:xfrm>
              <a:off x="4464" y="3302"/>
              <a:ext cx="53" cy="5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T0" fmla="*/ 29 w 55"/>
                <a:gd name="T1" fmla="*/ 55 h 55"/>
                <a:gd name="T2" fmla="*/ 0 w 55"/>
                <a:gd name="T3" fmla="*/ 0 h 55"/>
                <a:gd name="T4" fmla="*/ 55 w 55"/>
                <a:gd name="T5" fmla="*/ 0 h 55"/>
                <a:gd name="T6" fmla="*/ 29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29" y="55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9" y="55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461963" y="908720"/>
            <a:ext cx="79248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marL="341313" eaLnBrk="1" hangingPunct="1">
              <a:lnSpc>
                <a:spcPct val="90000"/>
              </a:lnSpc>
              <a:spcBef>
                <a:spcPts val="600"/>
              </a:spcBef>
              <a:buClr>
                <a:srgbClr val="FF9900"/>
              </a:buClr>
              <a:buFont typeface="Times New Roman" pitchFamily="16" charset="0"/>
              <a:buChar char="•"/>
            </a:pPr>
            <a:r>
              <a:rPr lang="fr-BE" altLang="fr-FR" dirty="0" smtClean="0"/>
              <a:t>Découpage </a:t>
            </a:r>
            <a:r>
              <a:rPr lang="fr-BE" altLang="fr-FR" dirty="0"/>
              <a:t>en 3 niveaux de métiers </a:t>
            </a:r>
            <a:r>
              <a:rPr lang="fr-BE" altLang="fr-FR" dirty="0" smtClean="0"/>
              <a:t>superposés</a:t>
            </a:r>
          </a:p>
          <a:p>
            <a:pPr marL="455613" lvl="1" eaLnBrk="1" hangingPunct="1">
              <a:lnSpc>
                <a:spcPct val="90000"/>
              </a:lnSpc>
              <a:spcBef>
                <a:spcPts val="600"/>
              </a:spcBef>
              <a:buClr>
                <a:srgbClr val="FF9900"/>
              </a:buClr>
              <a:buFont typeface="Times New Roman" pitchFamily="16" charset="0"/>
              <a:buChar char="•"/>
            </a:pPr>
            <a:r>
              <a:rPr lang="fr-BE" altLang="fr-FR" sz="1800" dirty="0" smtClean="0"/>
              <a:t>métiers de l’entreprise et </a:t>
            </a:r>
          </a:p>
          <a:p>
            <a:pPr marL="455613" lvl="1" eaLnBrk="1" hangingPunct="1">
              <a:lnSpc>
                <a:spcPct val="90000"/>
              </a:lnSpc>
              <a:spcBef>
                <a:spcPts val="600"/>
              </a:spcBef>
              <a:buClr>
                <a:srgbClr val="FF9900"/>
              </a:buClr>
              <a:buFont typeface="Times New Roman" pitchFamily="16" charset="0"/>
              <a:buChar char="•"/>
            </a:pPr>
            <a:r>
              <a:rPr lang="fr-BE" altLang="fr-FR" sz="1800" dirty="0" smtClean="0"/>
              <a:t>métiers du SI (IT + réseaux)</a:t>
            </a:r>
            <a:endParaRPr lang="fr-BE" altLang="fr-FR" sz="1800" dirty="0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381000" y="4262438"/>
            <a:ext cx="2057400" cy="520700"/>
          </a:xfrm>
          <a:prstGeom prst="rect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fr-BE" altLang="fr-FR" sz="1400"/>
              <a:t>Systèmes</a:t>
            </a:r>
          </a:p>
          <a:p>
            <a:pPr algn="ctr">
              <a:buClrTx/>
              <a:buFontTx/>
              <a:buNone/>
            </a:pPr>
            <a:r>
              <a:rPr lang="fr-BE" altLang="fr-FR" sz="1400"/>
              <a:t>Informatiques</a:t>
            </a:r>
          </a:p>
        </p:txBody>
      </p:sp>
      <p:sp>
        <p:nvSpPr>
          <p:cNvPr id="13402" name="Text Box 90"/>
          <p:cNvSpPr txBox="1">
            <a:spLocks noChangeArrowheads="1"/>
          </p:cNvSpPr>
          <p:nvPr/>
        </p:nvSpPr>
        <p:spPr bwMode="auto">
          <a:xfrm>
            <a:off x="304800" y="2904671"/>
            <a:ext cx="2286000" cy="494624"/>
          </a:xfrm>
          <a:prstGeom prst="rect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BE" altLang="fr-FR" sz="1200" dirty="0"/>
              <a:t>Métiers </a:t>
            </a:r>
          </a:p>
          <a:p>
            <a:pPr>
              <a:buClrTx/>
              <a:buFontTx/>
              <a:buNone/>
            </a:pPr>
            <a:r>
              <a:rPr lang="fr-BE" altLang="fr-FR" sz="1200" dirty="0"/>
              <a:t>de </a:t>
            </a:r>
            <a:r>
              <a:rPr lang="fr-BE" altLang="fr-FR" sz="1400" dirty="0"/>
              <a:t>l</a:t>
            </a:r>
            <a:r>
              <a:rPr lang="fr-FR" altLang="fr-FR" sz="1400" dirty="0"/>
              <a:t>’</a:t>
            </a:r>
            <a:r>
              <a:rPr lang="fr-BE" altLang="fr-FR" sz="1400" dirty="0" smtClean="0"/>
              <a:t>entreprise</a:t>
            </a:r>
            <a:endParaRPr lang="fr-BE" altLang="fr-FR" sz="1400" dirty="0"/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743200" y="3733800"/>
            <a:ext cx="5638800" cy="2362200"/>
          </a:xfrm>
          <a:prstGeom prst="rect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13404" name="Rectangle 92"/>
          <p:cNvSpPr>
            <a:spLocks noChangeArrowheads="1"/>
          </p:cNvSpPr>
          <p:nvPr/>
        </p:nvSpPr>
        <p:spPr bwMode="auto">
          <a:xfrm>
            <a:off x="2743200" y="2743200"/>
            <a:ext cx="5638800" cy="990600"/>
          </a:xfrm>
          <a:prstGeom prst="rect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13405" name="Text Box 93"/>
          <p:cNvSpPr txBox="1">
            <a:spLocks noChangeArrowheads="1"/>
          </p:cNvSpPr>
          <p:nvPr/>
        </p:nvSpPr>
        <p:spPr bwMode="auto">
          <a:xfrm>
            <a:off x="381000" y="5433815"/>
            <a:ext cx="2057400" cy="309958"/>
          </a:xfrm>
          <a:prstGeom prst="rect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fr-BE" altLang="fr-FR" sz="1400"/>
              <a:t>Réseaux : LAN, WAN</a:t>
            </a:r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 flipV="1">
            <a:off x="3886200" y="2587625"/>
            <a:ext cx="1588" cy="311150"/>
          </a:xfrm>
          <a:prstGeom prst="line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 flipV="1">
            <a:off x="4724400" y="2587625"/>
            <a:ext cx="1588" cy="311150"/>
          </a:xfrm>
          <a:prstGeom prst="line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 flipV="1">
            <a:off x="6553200" y="2587625"/>
            <a:ext cx="1588" cy="311150"/>
          </a:xfrm>
          <a:prstGeom prst="line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 flipV="1">
            <a:off x="7772400" y="2587625"/>
            <a:ext cx="1588" cy="311150"/>
          </a:xfrm>
          <a:prstGeom prst="line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410" name="Text Box 98"/>
          <p:cNvSpPr txBox="1">
            <a:spLocks noChangeArrowheads="1"/>
          </p:cNvSpPr>
          <p:nvPr/>
        </p:nvSpPr>
        <p:spPr bwMode="auto">
          <a:xfrm>
            <a:off x="406401" y="3810001"/>
            <a:ext cx="204765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BE" altLang="fr-FR" sz="1800"/>
              <a:t>Réseau d</a:t>
            </a:r>
            <a:r>
              <a:rPr lang="fr-FR" altLang="fr-FR" sz="1800"/>
              <a:t>’</a:t>
            </a:r>
            <a:r>
              <a:rPr lang="fr-BE" altLang="fr-FR" sz="1800"/>
              <a:t>Entreprise</a:t>
            </a:r>
          </a:p>
        </p:txBody>
      </p:sp>
      <p:sp>
        <p:nvSpPr>
          <p:cNvPr id="13412" name="Line 100"/>
          <p:cNvSpPr>
            <a:spLocks noChangeShapeType="1"/>
          </p:cNvSpPr>
          <p:nvPr/>
        </p:nvSpPr>
        <p:spPr bwMode="auto">
          <a:xfrm flipV="1">
            <a:off x="1371600" y="4797425"/>
            <a:ext cx="1588" cy="615950"/>
          </a:xfrm>
          <a:prstGeom prst="line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413" name="Line 101"/>
          <p:cNvSpPr>
            <a:spLocks noChangeShapeType="1"/>
          </p:cNvSpPr>
          <p:nvPr/>
        </p:nvSpPr>
        <p:spPr bwMode="auto">
          <a:xfrm flipV="1">
            <a:off x="1371600" y="3273425"/>
            <a:ext cx="1588" cy="615950"/>
          </a:xfrm>
          <a:prstGeom prst="line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414" name="Line 102"/>
          <p:cNvSpPr>
            <a:spLocks noChangeShapeType="1"/>
          </p:cNvSpPr>
          <p:nvPr/>
        </p:nvSpPr>
        <p:spPr bwMode="auto">
          <a:xfrm flipV="1">
            <a:off x="1371600" y="2541786"/>
            <a:ext cx="1588" cy="311150"/>
          </a:xfrm>
          <a:prstGeom prst="line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415" name="Text Box 103"/>
          <p:cNvSpPr txBox="1">
            <a:spLocks noChangeArrowheads="1"/>
          </p:cNvSpPr>
          <p:nvPr/>
        </p:nvSpPr>
        <p:spPr bwMode="auto">
          <a:xfrm>
            <a:off x="304800" y="2225479"/>
            <a:ext cx="8077200" cy="309958"/>
          </a:xfrm>
          <a:prstGeom prst="rect">
            <a:avLst/>
          </a:prstGeom>
          <a:noFill/>
          <a:ln w="38160" cap="sq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fr-BE" altLang="fr-FR" sz="1400"/>
              <a:t>Enironnement de l</a:t>
            </a:r>
            <a:r>
              <a:rPr lang="fr-FR" altLang="fr-FR" sz="1400"/>
              <a:t>’</a:t>
            </a:r>
            <a:r>
              <a:rPr lang="fr-BE" altLang="fr-FR" sz="1400"/>
              <a:t>Entreprise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859067" y="2819400"/>
            <a:ext cx="119776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Profils  d’utilisateurs</a:t>
            </a:r>
            <a:br>
              <a:rPr lang="fr-BE" sz="1000" dirty="0" smtClean="0"/>
            </a:br>
            <a:r>
              <a:rPr lang="fr-BE" sz="1000" dirty="0" smtClean="0"/>
              <a:t>- utilisateur métier</a:t>
            </a:r>
            <a:br>
              <a:rPr lang="fr-BE" sz="1000" dirty="0" smtClean="0"/>
            </a:br>
            <a:r>
              <a:rPr lang="fr-BE" sz="1000" dirty="0" smtClean="0"/>
              <a:t>- développeur</a:t>
            </a:r>
            <a:br>
              <a:rPr lang="fr-BE" sz="1000" dirty="0" smtClean="0"/>
            </a:br>
            <a:r>
              <a:rPr lang="fr-BE" sz="1000" dirty="0" smtClean="0"/>
              <a:t>- administrateur</a:t>
            </a:r>
            <a:br>
              <a:rPr lang="fr-BE" sz="1000" dirty="0" smtClean="0"/>
            </a:br>
            <a:r>
              <a:rPr lang="fr-BE" sz="1000" dirty="0" smtClean="0"/>
              <a:t>- …</a:t>
            </a:r>
            <a:endParaRPr lang="fr-BE" sz="1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FFFF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BB"/>
                    </a:outerShdw>
                  </a:cont>
                  <a:cont type="tree" name="">
                    <a:effect ref="fillLine"/>
                    <a:outerShdw dist="38100" dir="2700000" algn="tl">
                      <a:srgbClr val="99985B"/>
                    </a:outerShdw>
                  </a:cont>
                  <a:effect ref="fillLine"/>
                </a:effectDag>
              </a:rPr>
              <a:t>octobre 2016</a:t>
            </a:r>
            <a:endParaRPr lang="fr-FR" dirty="0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dirty="0" smtClean="0"/>
              <a:t>Cours LAN Q3 – Introduction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B6310-4DF4-4EF7-AF5B-7211E7783A06}" type="slidenum">
              <a:rPr lang="fr-FR" smtClean="0"/>
              <a:pPr>
                <a:defRPr/>
              </a:pPr>
              <a:t>5</a:t>
            </a:fld>
            <a:endParaRPr lang="fr-FR" b="1" dirty="0"/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2051720" y="134940"/>
            <a:ext cx="684076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/>
            <a:r>
              <a:rPr lang="fr-BE" altLang="fr-FR" sz="3200" dirty="0" smtClean="0">
                <a:solidFill>
                  <a:srgbClr val="FF9933"/>
                </a:solidFill>
              </a:rPr>
              <a:t>Vision globale </a:t>
            </a:r>
            <a:r>
              <a:rPr lang="fr-BE" altLang="fr-FR" sz="3200" dirty="0">
                <a:solidFill>
                  <a:srgbClr val="FF9933"/>
                </a:solidFill>
              </a:rPr>
              <a:t>du SI de l</a:t>
            </a:r>
            <a:r>
              <a:rPr lang="fr-FR" altLang="fr-FR" sz="3200" dirty="0">
                <a:solidFill>
                  <a:srgbClr val="FF9933"/>
                </a:solidFill>
              </a:rPr>
              <a:t>’</a:t>
            </a:r>
            <a:r>
              <a:rPr lang="fr-BE" altLang="fr-FR" sz="3200" dirty="0" smtClean="0">
                <a:solidFill>
                  <a:srgbClr val="FF9933"/>
                </a:solidFill>
              </a:rPr>
              <a:t>entreprise</a:t>
            </a:r>
            <a:endParaRPr lang="fr-BE" altLang="fr-FR" sz="32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4785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0" y="134940"/>
            <a:ext cx="5372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fr-BE" altLang="fr-FR" sz="3200" i="1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Architecture </a:t>
            </a:r>
            <a:r>
              <a:rPr lang="fr-BE" altLang="fr-FR" sz="3200" i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d’un ordinateur</a:t>
            </a:r>
            <a:endParaRPr lang="fr-BE" altLang="fr-FR" sz="3200" i="1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73866"/>
              </p:ext>
            </p:extLst>
          </p:nvPr>
        </p:nvGraphicFramePr>
        <p:xfrm>
          <a:off x="806183" y="828431"/>
          <a:ext cx="3911648" cy="494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5069160" imgH="4800600" progId="">
                  <p:embed/>
                </p:oleObj>
              </mc:Choice>
              <mc:Fallback>
                <p:oleObj r:id="rId5" imgW="5069160" imgH="4800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83" y="828431"/>
                        <a:ext cx="3911648" cy="4941749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Cours LAN Q3 – Introduction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9C73-25DD-4B12-9EA9-91F874C61909}" type="slidenum">
              <a:rPr lang="fr-BE" smtClean="0"/>
              <a:t>6</a:t>
            </a:fld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2016</a:t>
            </a:r>
            <a:endParaRPr lang="fr-B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2" y="1970697"/>
            <a:ext cx="4082306" cy="2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/>
        </p:nvCxnSpPr>
        <p:spPr>
          <a:xfrm flipV="1">
            <a:off x="3559066" y="1970697"/>
            <a:ext cx="1247446" cy="1020438"/>
          </a:xfrm>
          <a:prstGeom prst="line">
            <a:avLst/>
          </a:prstGeom>
          <a:ln w="635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559066" y="3657601"/>
            <a:ext cx="5329752" cy="0"/>
          </a:xfrm>
          <a:prstGeom prst="line">
            <a:avLst/>
          </a:prstGeom>
          <a:ln w="635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688443" y="1467323"/>
            <a:ext cx="3953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/>
              <a:t>NOS – Interface de programmation + </a:t>
            </a:r>
            <a:r>
              <a:rPr lang="fr-BE" sz="1200" dirty="0" err="1"/>
              <a:t>stack</a:t>
            </a:r>
            <a:r>
              <a:rPr lang="fr-BE" sz="1200" dirty="0"/>
              <a:t> TCP/IP/ Ethernet</a:t>
            </a:r>
          </a:p>
        </p:txBody>
      </p:sp>
      <p:cxnSp>
        <p:nvCxnSpPr>
          <p:cNvPr id="26" name="Connecteur droit 25"/>
          <p:cNvCxnSpPr/>
          <p:nvPr/>
        </p:nvCxnSpPr>
        <p:spPr>
          <a:xfrm>
            <a:off x="4806512" y="1970697"/>
            <a:ext cx="4082306" cy="0"/>
          </a:xfrm>
          <a:prstGeom prst="line">
            <a:avLst/>
          </a:prstGeom>
          <a:ln w="635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65641"/>
      </p:ext>
    </p:extLst>
  </p:cSld>
  <p:clrMapOvr>
    <a:masterClrMapping/>
  </p:clrMapOvr>
  <p:transition>
    <p:sndAc>
      <p:stSnd>
        <p:snd r:embed="rId4" name="ZOUM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>
                <a:solidFill>
                  <a:schemeClr val="accent1"/>
                </a:solidFill>
              </a:rPr>
              <a:t>Le concept réseau</a:t>
            </a:r>
            <a:endParaRPr lang="fr-FR" sz="4000">
              <a:solidFill>
                <a:schemeClr val="accent1"/>
              </a:solidFill>
            </a:endParaRP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1" y="981075"/>
            <a:ext cx="3182888" cy="534658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fr-BE" sz="2400" dirty="0">
                <a:solidFill>
                  <a:srgbClr val="FF9900"/>
                </a:solidFill>
              </a:rPr>
              <a:t>Vue d’ensemble et structure interne</a:t>
            </a:r>
          </a:p>
          <a:p>
            <a:pPr marL="609600" indent="-609600">
              <a:lnSpc>
                <a:spcPct val="80000"/>
              </a:lnSpc>
            </a:pPr>
            <a:r>
              <a:rPr lang="fr-BE" sz="2000" dirty="0" smtClean="0"/>
              <a:t>Exemple de la structure d’un réseau d’entreprise</a:t>
            </a:r>
          </a:p>
          <a:p>
            <a:pPr marL="609600" indent="-609600">
              <a:lnSpc>
                <a:spcPct val="80000"/>
              </a:lnSpc>
            </a:pPr>
            <a:r>
              <a:rPr lang="fr-BE" sz="2000" dirty="0" smtClean="0"/>
              <a:t>Nœuds terminaux et nœuds réseaux</a:t>
            </a:r>
          </a:p>
          <a:p>
            <a:pPr marL="609600" indent="-609600">
              <a:lnSpc>
                <a:spcPct val="80000"/>
              </a:lnSpc>
            </a:pPr>
            <a:r>
              <a:rPr lang="fr-BE" sz="2000" dirty="0" smtClean="0"/>
              <a:t>Schémas </a:t>
            </a:r>
            <a:r>
              <a:rPr lang="fr-BE" sz="2000" dirty="0" err="1" smtClean="0"/>
              <a:t>niv</a:t>
            </a:r>
            <a:r>
              <a:rPr lang="fr-BE" sz="2000" dirty="0" smtClean="0"/>
              <a:t> 1,2,3</a:t>
            </a:r>
            <a:endParaRPr lang="fr-BE" sz="2000" dirty="0"/>
          </a:p>
        </p:txBody>
      </p:sp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F5D-5E49-43CF-9C0A-FD06E29217B4}" type="slidenum">
              <a:rPr lang="fr-FR" smtClean="0"/>
              <a:pPr/>
              <a:t>7</a:t>
            </a:fld>
            <a:endParaRPr lang="fr-FR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 t="16997" r="39961" b="21393"/>
          <a:stretch>
            <a:fillRect/>
          </a:stretch>
        </p:blipFill>
        <p:spPr bwMode="auto">
          <a:xfrm>
            <a:off x="3707904" y="1969314"/>
            <a:ext cx="5112568" cy="435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055796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Architecture </a:t>
            </a:r>
            <a:r>
              <a:rPr lang="nl-BE" b="1" dirty="0" err="1" smtClean="0"/>
              <a:t>protocolaire</a:t>
            </a:r>
            <a:endParaRPr lang="fr-FR" b="1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8</a:t>
            </a:fld>
            <a:endParaRPr lang="fr-FR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17249" r="41544" b="26219"/>
          <a:stretch>
            <a:fillRect/>
          </a:stretch>
        </p:blipFill>
        <p:spPr bwMode="auto">
          <a:xfrm>
            <a:off x="1259632" y="1046603"/>
            <a:ext cx="6552728" cy="530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908560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Architecture </a:t>
            </a:r>
            <a:r>
              <a:rPr lang="nl-BE" b="1" dirty="0" err="1"/>
              <a:t>protocolaire</a:t>
            </a:r>
            <a:endParaRPr lang="fr-FR" b="1" dirty="0"/>
          </a:p>
        </p:txBody>
      </p:sp>
      <p:pic>
        <p:nvPicPr>
          <p:cNvPr id="358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7875" t="27786" r="40031" b="28076"/>
          <a:stretch>
            <a:fillRect/>
          </a:stretch>
        </p:blipFill>
        <p:spPr>
          <a:xfrm>
            <a:off x="539750" y="1628775"/>
            <a:ext cx="7920038" cy="4497388"/>
          </a:xfrm>
          <a:noFill/>
          <a:ln/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octobre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9</a:t>
            </a:fld>
            <a:endParaRPr lang="fr-FR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81076"/>
            <a:ext cx="83677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None/>
            </a:pPr>
            <a:r>
              <a:rPr lang="fr-BE" kern="0" dirty="0" smtClean="0">
                <a:solidFill>
                  <a:srgbClr val="FF9900"/>
                </a:solidFill>
              </a:rPr>
              <a:t>Modèle OSI - Rôle des couches</a:t>
            </a:r>
            <a:endParaRPr lang="fr-BE" sz="2800" kern="0" dirty="0"/>
          </a:p>
        </p:txBody>
      </p:sp>
    </p:spTree>
    <p:extLst>
      <p:ext uri="{BB962C8B-B14F-4D97-AF65-F5344CB8AC3E}">
        <p14:creationId xmlns:p14="http://schemas.microsoft.com/office/powerpoint/2010/main" val="3786024819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le de feu">
  <a:themeElements>
    <a:clrScheme name="Boule de feu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Boule de fe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ule de feu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ule de feu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ule de feu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présentation\Barre verticale.pot</Template>
  <TotalTime>8060</TotalTime>
  <Words>551</Words>
  <Application>Microsoft Office PowerPoint</Application>
  <PresentationFormat>Affichage à l'écran (4:3)</PresentationFormat>
  <Paragraphs>185</Paragraphs>
  <Slides>12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Times New Roman</vt:lpstr>
      <vt:lpstr>Wingdings</vt:lpstr>
      <vt:lpstr>Boule de feu</vt:lpstr>
      <vt:lpstr>Visio</vt:lpstr>
      <vt:lpstr>Présentation PowerPoint</vt:lpstr>
      <vt:lpstr>3. Concepts et architectures</vt:lpstr>
      <vt:lpstr>Le concept réseau</vt:lpstr>
      <vt:lpstr>Le concept réseau</vt:lpstr>
      <vt:lpstr>Présentation PowerPoint</vt:lpstr>
      <vt:lpstr>Présentation PowerPoint</vt:lpstr>
      <vt:lpstr>Le concept réseau</vt:lpstr>
      <vt:lpstr>Architecture protocolaire</vt:lpstr>
      <vt:lpstr>Architecture protocolaire</vt:lpstr>
      <vt:lpstr>Présentation PowerPoint</vt:lpstr>
      <vt:lpstr>Architecture protocolaire</vt:lpstr>
      <vt:lpstr>Architecture protocolaire</vt:lpstr>
    </vt:vector>
  </TitlesOfParts>
  <Company>HEB-ESI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réseaux sans fil</dc:title>
  <dc:subject>Support du cours - ESI - 2° année IR</dc:subject>
  <dc:creator>Pantélis Matsos</dc:creator>
  <cp:lastModifiedBy>pmatsos@heb.be</cp:lastModifiedBy>
  <cp:revision>222</cp:revision>
  <cp:lastPrinted>2001-07-16T20:29:16Z</cp:lastPrinted>
  <dcterms:created xsi:type="dcterms:W3CDTF">2000-12-03T20:39:07Z</dcterms:created>
  <dcterms:modified xsi:type="dcterms:W3CDTF">2016-10-12T05:41:53Z</dcterms:modified>
</cp:coreProperties>
</file>