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413" r:id="rId2"/>
    <p:sldId id="402" r:id="rId3"/>
    <p:sldId id="417" r:id="rId4"/>
    <p:sldId id="430" r:id="rId5"/>
    <p:sldId id="431" r:id="rId6"/>
    <p:sldId id="428" r:id="rId7"/>
    <p:sldId id="424" r:id="rId8"/>
    <p:sldId id="429" r:id="rId9"/>
    <p:sldId id="422" r:id="rId10"/>
    <p:sldId id="423" r:id="rId11"/>
    <p:sldId id="420" r:id="rId12"/>
    <p:sldId id="419" r:id="rId13"/>
    <p:sldId id="427" r:id="rId14"/>
    <p:sldId id="421" r:id="rId15"/>
    <p:sldId id="425" r:id="rId16"/>
    <p:sldId id="426" r:id="rId17"/>
    <p:sldId id="418" r:id="rId18"/>
    <p:sldId id="432" r:id="rId19"/>
  </p:sldIdLst>
  <p:sldSz cx="9144000" cy="6858000" type="screen4x3"/>
  <p:notesSz cx="6854825" cy="97504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6600"/>
    <a:srgbClr val="0033CC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81636" autoAdjust="0"/>
  </p:normalViewPr>
  <p:slideViewPr>
    <p:cSldViewPr>
      <p:cViewPr varScale="1">
        <p:scale>
          <a:sx n="62" d="100"/>
          <a:sy n="62" d="100"/>
        </p:scale>
        <p:origin x="1008" y="62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8"/>
    </p:cViewPr>
  </p:sorterViewPr>
  <p:notesViewPr>
    <p:cSldViewPr>
      <p:cViewPr>
        <p:scale>
          <a:sx n="100" d="100"/>
          <a:sy n="100" d="100"/>
        </p:scale>
        <p:origin x="-864" y="2550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LAN - Architecture physique - 02</a:t>
            </a: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HEB-ESI Q3</a:t>
            </a:r>
            <a:endParaRPr lang="fr-F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0E65D0-51A7-4350-9DA0-307E33B8E3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4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LAN - Architecture physique - 02</a:t>
            </a: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fr-FR" smtClean="0"/>
              <a:t>HEB-ESI Q3</a:t>
            </a:r>
            <a:endParaRPr lang="fr-F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231A8C5-07A7-4801-ACA8-07CEDF0897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1545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fr-BE" smtClean="0"/>
              <a:t>LAN - Architecture physique - 02</a:t>
            </a: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fr-FR" smtClean="0"/>
              <a:t>Septembre 2016</a:t>
            </a:r>
            <a:endParaRPr lang="fr-FR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8236-108E-4ECF-87E3-52912B9B5A24}" type="slidenum">
              <a:rPr lang="fr-FR"/>
              <a:pPr/>
              <a:t>1</a:t>
            </a:fld>
            <a:endParaRPr lang="fr-FR"/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931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Architecture physique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E9E56-7616-4B05-9473-0C8D4D8AC1FD}" type="slidenum">
              <a:rPr lang="fr-FR"/>
              <a:pPr/>
              <a:t>2</a:t>
            </a:fld>
            <a:endParaRPr lang="fr-FR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Architecture physique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39EB-5675-4A96-8476-ADB150CD0DF8}" type="slidenum">
              <a:rPr lang="fr-FR"/>
              <a:pPr/>
              <a:t>3</a:t>
            </a:fld>
            <a:endParaRPr lang="fr-FR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Architecture physique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39EB-5675-4A96-8476-ADB150CD0DF8}" type="slidenum">
              <a:rPr lang="fr-FR"/>
              <a:pPr/>
              <a:t>4</a:t>
            </a:fld>
            <a:endParaRPr lang="fr-FR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Architecture physique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39EB-5675-4A96-8476-ADB150CD0DF8}" type="slidenum">
              <a:rPr lang="fr-FR"/>
              <a:pPr/>
              <a:t>5</a:t>
            </a:fld>
            <a:endParaRPr lang="fr-FR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Architecture physique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39EB-5675-4A96-8476-ADB150CD0DF8}" type="slidenum">
              <a:rPr lang="fr-FR"/>
              <a:pPr/>
              <a:t>17</a:t>
            </a:fld>
            <a:endParaRPr lang="fr-FR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4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fr-FR" smtClean="0"/>
              <a:t>LAN - Architecture physique - 02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fr-FR" smtClean="0"/>
              <a:t>Septembre 2016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fr-FR" smtClean="0"/>
              <a:t>HEB-ESI Q3</a:t>
            </a:r>
            <a:endParaRPr lang="fr-F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39EB-5675-4A96-8476-ADB150CD0DF8}" type="slidenum">
              <a:rPr lang="fr-FR"/>
              <a:pPr/>
              <a:t>18</a:t>
            </a:fld>
            <a:endParaRPr lang="fr-FR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1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logoESI"/>
          <p:cNvPicPr>
            <a:picLocks noChangeAspect="1" noChangeArrowheads="1"/>
          </p:cNvPicPr>
          <p:nvPr/>
        </p:nvPicPr>
        <p:blipFill>
          <a:blip r:embed="rId3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COBOL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895600"/>
            <a:ext cx="7772400" cy="1752600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36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defRPr>
            </a:lvl1pPr>
          </a:lstStyle>
          <a:p>
            <a:r>
              <a:rPr lang="fr-FR"/>
              <a:t>	Introduction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83D6D2-2370-40F1-9D9A-7DCAA32F42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1BE1-68C8-45E4-8411-6B4A2B43A16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1722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172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8B2CA-92AB-4552-9C69-E3270CE9CC62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CED93-A6A1-4FFA-A796-614D283C253D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44230-9971-4193-8BD4-7051FB7C332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C16E8-2424-46BB-A966-B100696BB557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200B2-2F90-4D60-A585-0D084812A3B8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A91D-0568-40C2-B055-E5395A4AA79C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B6310-4DF4-4EF7-AF5B-7211E7783A0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F5E9E-81A5-4473-830A-830CA7E41F70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1104A-4CB7-440D-99FA-694B4FF2F0F6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</p:spTree>
  </p:cSld>
  <p:clrMapOvr>
    <a:masterClrMapping/>
  </p:clrMapOvr>
  <p:transition>
    <p:sndAc>
      <p:stSnd>
        <p:snd r:embed="rId1" name="ZOUM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99"/>
            </a:gs>
            <a:gs pos="100000">
              <a:srgbClr val="FFCC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445250"/>
            <a:ext cx="464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4525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2A054DB0-B65A-4B1E-8A61-43C516AA05BE}" type="slidenum">
              <a:rPr lang="fr-FR"/>
              <a:pPr>
                <a:defRPr/>
              </a:pPr>
              <a:t>‹N°›</a:t>
            </a:fld>
            <a:endParaRPr lang="fr-FR" b="1"/>
          </a:p>
        </p:txBody>
      </p:sp>
      <p:pic>
        <p:nvPicPr>
          <p:cNvPr id="1031" name="Picture 14" descr="logoESI"/>
          <p:cNvPicPr>
            <a:picLocks noChangeAspect="1" noChangeArrowheads="1"/>
          </p:cNvPicPr>
          <p:nvPr/>
        </p:nvPicPr>
        <p:blipFill>
          <a:blip r:embed="rId14" cstate="print">
            <a:lum contrast="-2000"/>
          </a:blip>
          <a:srcRect/>
          <a:stretch>
            <a:fillRect/>
          </a:stretch>
        </p:blipFill>
        <p:spPr bwMode="auto">
          <a:xfrm>
            <a:off x="142875" y="142875"/>
            <a:ext cx="1371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76200" cmpd="thinThick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ndAc>
      <p:stSnd>
        <p:snd r:embed="rId13" name="ZOUM.WAV"/>
      </p:stSnd>
    </p:sndAc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196752"/>
            <a:ext cx="6400800" cy="4267944"/>
          </a:xfrm>
        </p:spPr>
        <p:txBody>
          <a:bodyPr/>
          <a:lstStyle/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RESR3-LAN – Technologies LAN</a:t>
            </a:r>
          </a:p>
          <a:p>
            <a:pPr algn="ctr">
              <a:buNone/>
              <a:defRPr/>
            </a:pP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Année 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2016-2017</a:t>
            </a:r>
            <a:endParaRPr lang="fr-BE" sz="40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r>
              <a:rPr lang="fr-FR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fr-BE" sz="4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</a:t>
            </a:r>
            <a:endParaRPr lang="fr-FR" sz="40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Wingdings" pitchFamily="2" charset="2"/>
              <a:buNone/>
              <a:defRPr/>
            </a:pPr>
            <a:endParaRPr lang="fr-FR" sz="2800" i="1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fr-BE" sz="2800" i="1" dirty="0" smtClean="0"/>
              <a:t>28 Septembre </a:t>
            </a:r>
            <a:r>
              <a:rPr lang="fr-BE" sz="2800" i="1" dirty="0" smtClean="0"/>
              <a:t>2016</a:t>
            </a: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 de </a:t>
            </a:r>
            <a:r>
              <a:rPr lang="fr-BE" dirty="0" err="1"/>
              <a:t>précâblage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08720"/>
            <a:ext cx="8305800" cy="5415880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>
                <a:solidFill>
                  <a:srgbClr val="FF9900"/>
                </a:solidFill>
              </a:rPr>
              <a:t>Architecture physique des LAN</a:t>
            </a:r>
          </a:p>
          <a:p>
            <a:r>
              <a:rPr lang="fr-BE" dirty="0" smtClean="0"/>
              <a:t>Les locaux techniques</a:t>
            </a:r>
          </a:p>
          <a:p>
            <a:pPr lvl="1"/>
            <a:r>
              <a:rPr lang="fr-BE" dirty="0" smtClean="0"/>
              <a:t>Armoires techniques</a:t>
            </a:r>
          </a:p>
          <a:p>
            <a:pPr lvl="2"/>
            <a:r>
              <a:rPr lang="fr-BE" dirty="0" smtClean="0"/>
              <a:t>Concentration et raccordement du câblage</a:t>
            </a:r>
          </a:p>
          <a:p>
            <a:pPr lvl="1"/>
            <a:r>
              <a:rPr lang="fr-BE" dirty="0" smtClean="0"/>
              <a:t>Équipement passif</a:t>
            </a:r>
          </a:p>
          <a:p>
            <a:pPr lvl="2"/>
            <a:r>
              <a:rPr lang="fr-BE" dirty="0" smtClean="0"/>
              <a:t>patch </a:t>
            </a:r>
            <a:r>
              <a:rPr lang="fr-BE" dirty="0" err="1" smtClean="0"/>
              <a:t>cable</a:t>
            </a:r>
            <a:r>
              <a:rPr lang="fr-BE" dirty="0" smtClean="0"/>
              <a:t> (rocade)</a:t>
            </a:r>
          </a:p>
          <a:p>
            <a:pPr lvl="2"/>
            <a:r>
              <a:rPr lang="fr-BE" dirty="0" smtClean="0"/>
              <a:t>patch panel (sous-répartiteur)</a:t>
            </a:r>
          </a:p>
          <a:p>
            <a:pPr lvl="1"/>
            <a:r>
              <a:rPr lang="fr-BE" dirty="0" smtClean="0"/>
              <a:t>Equipement actif : données et voix</a:t>
            </a:r>
          </a:p>
          <a:p>
            <a:pPr lvl="2"/>
            <a:r>
              <a:rPr lang="fr-BE" dirty="0" smtClean="0"/>
              <a:t>Informatique : hub, switch, routeur, accès réseaux d’opérateurs (modems, passerelles)</a:t>
            </a:r>
          </a:p>
          <a:p>
            <a:pPr lvl="2"/>
            <a:r>
              <a:rPr lang="fr-BE" dirty="0" smtClean="0"/>
              <a:t>Téléphonie : autocommutateur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10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656736879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 de </a:t>
            </a:r>
            <a:r>
              <a:rPr lang="fr-BE" dirty="0" err="1"/>
              <a:t>précâblage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9752" y="1556792"/>
            <a:ext cx="5170606" cy="480060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381000" y="908720"/>
            <a:ext cx="83058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BE" kern="0" dirty="0" smtClean="0">
                <a:solidFill>
                  <a:srgbClr val="FF9900"/>
                </a:solidFill>
              </a:rPr>
              <a:t>Locaux techniques – </a:t>
            </a:r>
            <a:r>
              <a:rPr lang="fr-BE" sz="2400" kern="0" dirty="0" smtClean="0">
                <a:solidFill>
                  <a:srgbClr val="FF9900"/>
                </a:solidFill>
              </a:rPr>
              <a:t>armoire technique de raccordement</a:t>
            </a:r>
            <a:endParaRPr lang="fr-BE" kern="0" dirty="0" smtClean="0">
              <a:solidFill>
                <a:srgbClr val="FF99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11</a:t>
            </a:fld>
            <a:endParaRPr lang="fr-FR" b="1"/>
          </a:p>
        </p:txBody>
      </p:sp>
      <p:sp>
        <p:nvSpPr>
          <p:cNvPr id="8" name="ZoneTexte 7"/>
          <p:cNvSpPr txBox="1"/>
          <p:nvPr/>
        </p:nvSpPr>
        <p:spPr>
          <a:xfrm flipH="1">
            <a:off x="7510358" y="2591193"/>
            <a:ext cx="1526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Terminaux utilisateurs</a:t>
            </a: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236373" y="4751645"/>
            <a:ext cx="1526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Terminaux Serveurs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 flipH="1">
            <a:off x="228600" y="1480186"/>
            <a:ext cx="203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2 Patch Panels</a:t>
            </a:r>
            <a:endParaRPr lang="fr-BE" dirty="0"/>
          </a:p>
        </p:txBody>
      </p:sp>
      <p:sp>
        <p:nvSpPr>
          <p:cNvPr id="11" name="ZoneTexte 10"/>
          <p:cNvSpPr txBox="1"/>
          <p:nvPr/>
        </p:nvSpPr>
        <p:spPr>
          <a:xfrm flipH="1">
            <a:off x="165707" y="3174067"/>
            <a:ext cx="253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Commutateur data</a:t>
            </a:r>
            <a:endParaRPr lang="fr-BE" dirty="0"/>
          </a:p>
        </p:txBody>
      </p:sp>
      <p:cxnSp>
        <p:nvCxnSpPr>
          <p:cNvPr id="13" name="Connecteur droit avec flèche 12"/>
          <p:cNvCxnSpPr/>
          <p:nvPr/>
        </p:nvCxnSpPr>
        <p:spPr bwMode="auto">
          <a:xfrm>
            <a:off x="2259381" y="3613750"/>
            <a:ext cx="656435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Connecteur droit avec flèche 13"/>
          <p:cNvCxnSpPr/>
          <p:nvPr/>
        </p:nvCxnSpPr>
        <p:spPr bwMode="auto">
          <a:xfrm>
            <a:off x="1907704" y="1941851"/>
            <a:ext cx="1008112" cy="263013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Connecteur droit avec flèche 17"/>
          <p:cNvCxnSpPr/>
          <p:nvPr/>
        </p:nvCxnSpPr>
        <p:spPr bwMode="auto">
          <a:xfrm>
            <a:off x="1907704" y="1954661"/>
            <a:ext cx="1088483" cy="883518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ZoneTexte 23"/>
          <p:cNvSpPr txBox="1"/>
          <p:nvPr/>
        </p:nvSpPr>
        <p:spPr>
          <a:xfrm flipH="1">
            <a:off x="5739342" y="4936310"/>
            <a:ext cx="2534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smtClean="0"/>
              <a:t>Commutateur voix</a:t>
            </a:r>
            <a:endParaRPr lang="fr-BE" dirty="0"/>
          </a:p>
        </p:txBody>
      </p:sp>
      <p:cxnSp>
        <p:nvCxnSpPr>
          <p:cNvPr id="26" name="Connecteur droit avec flèche 25"/>
          <p:cNvCxnSpPr/>
          <p:nvPr/>
        </p:nvCxnSpPr>
        <p:spPr bwMode="auto">
          <a:xfrm flipH="1">
            <a:off x="5076056" y="5277575"/>
            <a:ext cx="663286" cy="0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55716959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 de </a:t>
            </a:r>
            <a:r>
              <a:rPr lang="fr-BE" dirty="0" err="1"/>
              <a:t>précâblage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pic>
        <p:nvPicPr>
          <p:cNvPr id="3074" name="Picture 2" descr="_Pic4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68" y="2664671"/>
            <a:ext cx="357260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205484"/>
            <a:ext cx="4271392" cy="199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BE"/>
          </a:p>
        </p:txBody>
      </p:sp>
      <p:pic>
        <p:nvPicPr>
          <p:cNvPr id="3078" name="Picture 6" descr="_Pic4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322" y="4045936"/>
            <a:ext cx="978839" cy="172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244" y="2931505"/>
            <a:ext cx="1473536" cy="863797"/>
          </a:xfrm>
          <a:prstGeom prst="rect">
            <a:avLst/>
          </a:prstGeom>
        </p:spPr>
      </p:pic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69299" y="2712132"/>
            <a:ext cx="1168666" cy="1333804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12</a:t>
            </a:fld>
            <a:endParaRPr lang="fr-FR" b="1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 bwMode="auto">
          <a:xfrm>
            <a:off x="381000" y="908720"/>
            <a:ext cx="83058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BE" kern="0" dirty="0" smtClean="0">
                <a:solidFill>
                  <a:srgbClr val="FF9900"/>
                </a:solidFill>
              </a:rPr>
              <a:t>Patch panel et Câbles de raccordement</a:t>
            </a:r>
          </a:p>
        </p:txBody>
      </p:sp>
    </p:spTree>
    <p:extLst>
      <p:ext uri="{BB962C8B-B14F-4D97-AF65-F5344CB8AC3E}">
        <p14:creationId xmlns:p14="http://schemas.microsoft.com/office/powerpoint/2010/main" val="2836941182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 de </a:t>
            </a:r>
            <a:r>
              <a:rPr lang="fr-BE" dirty="0" err="1"/>
              <a:t>précâblage</a:t>
            </a:r>
            <a:endParaRPr lang="fr-BE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552" y="2261366"/>
            <a:ext cx="2540579" cy="2388144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39552" y="1124744"/>
            <a:ext cx="3583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>
                <a:solidFill>
                  <a:schemeClr val="tx2"/>
                </a:solidFill>
              </a:rPr>
              <a:t>Connectique RJ45</a:t>
            </a:r>
            <a:endParaRPr lang="fr-BE" dirty="0" smtClean="0">
              <a:solidFill>
                <a:schemeClr val="tx2"/>
              </a:solidFill>
            </a:endParaRPr>
          </a:p>
          <a:p>
            <a:r>
              <a:rPr lang="fr-BE" dirty="0" smtClean="0"/>
              <a:t>Raccordement des fils</a:t>
            </a:r>
            <a:endParaRPr lang="fr-BE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602" y="2501688"/>
            <a:ext cx="3900686" cy="27645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13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184204222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 de </a:t>
            </a:r>
            <a:r>
              <a:rPr lang="fr-BE" dirty="0" err="1"/>
              <a:t>précâblage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2600890"/>
            <a:ext cx="8305800" cy="2772326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14</a:t>
            </a:fld>
            <a:endParaRPr lang="fr-FR" b="1"/>
          </a:p>
        </p:txBody>
      </p:sp>
      <p:sp>
        <p:nvSpPr>
          <p:cNvPr id="8" name="ZoneTexte 7"/>
          <p:cNvSpPr txBox="1"/>
          <p:nvPr/>
        </p:nvSpPr>
        <p:spPr>
          <a:xfrm>
            <a:off x="539552" y="1124744"/>
            <a:ext cx="3365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>
                <a:solidFill>
                  <a:schemeClr val="tx2"/>
                </a:solidFill>
              </a:rPr>
              <a:t>Projet de </a:t>
            </a:r>
            <a:r>
              <a:rPr lang="fr-BE" sz="3600" dirty="0" err="1" smtClean="0">
                <a:solidFill>
                  <a:schemeClr val="tx2"/>
                </a:solidFill>
              </a:rPr>
              <a:t>cablage</a:t>
            </a:r>
            <a:endParaRPr lang="fr-BE" dirty="0" smtClean="0">
              <a:solidFill>
                <a:schemeClr val="tx2"/>
              </a:solidFill>
            </a:endParaRPr>
          </a:p>
          <a:p>
            <a:r>
              <a:rPr lang="fr-BE" dirty="0" smtClean="0"/>
              <a:t>Liste de tâches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31049704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 de </a:t>
            </a:r>
            <a:r>
              <a:rPr lang="fr-BE" dirty="0" err="1"/>
              <a:t>précâblage</a:t>
            </a:r>
            <a:endParaRPr lang="fr-BE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228" y="1196752"/>
            <a:ext cx="3742744" cy="3126444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968" y="2366950"/>
            <a:ext cx="4966832" cy="3912491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15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48196551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 de </a:t>
            </a:r>
            <a:r>
              <a:rPr lang="fr-BE" dirty="0" err="1"/>
              <a:t>précâblage</a:t>
            </a:r>
            <a:endParaRPr lang="fr-BE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5719" y="1069732"/>
            <a:ext cx="5797905" cy="5239588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33" y="1052736"/>
            <a:ext cx="2737583" cy="2746192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16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569912961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Schématisations des LAN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fr-BE" sz="3600" dirty="0" smtClean="0">
                <a:solidFill>
                  <a:schemeClr val="accent2"/>
                </a:solidFill>
              </a:rPr>
              <a:t>Schéma de différents niveaux</a:t>
            </a:r>
            <a:endParaRPr lang="fr-BE" sz="2800" dirty="0"/>
          </a:p>
          <a:p>
            <a:pPr>
              <a:lnSpc>
                <a:spcPct val="90000"/>
              </a:lnSpc>
            </a:pPr>
            <a:r>
              <a:rPr lang="fr-BE" sz="2800" dirty="0" smtClean="0"/>
              <a:t>Connectivité physique – Niveau 1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Traitement du signal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Schéma détaillé avec composants visibles : cartes réseau, chapelles, hubs, commutateurs, routeurs, modems, …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Analyse des besoins et Plan topologique physique</a:t>
            </a:r>
          </a:p>
          <a:p>
            <a:pPr>
              <a:lnSpc>
                <a:spcPct val="90000"/>
              </a:lnSpc>
            </a:pPr>
            <a:r>
              <a:rPr lang="fr-BE" sz="2800" dirty="0" smtClean="0"/>
              <a:t>Niveau liaison – Niveau 2</a:t>
            </a:r>
          </a:p>
          <a:p>
            <a:pPr lvl="1">
              <a:lnSpc>
                <a:spcPct val="90000"/>
              </a:lnSpc>
            </a:pPr>
            <a:r>
              <a:rPr lang="fr-BE" sz="2400" dirty="0" smtClean="0"/>
              <a:t>Traitement de la trame</a:t>
            </a:r>
          </a:p>
          <a:p>
            <a:pPr lvl="1">
              <a:lnSpc>
                <a:spcPct val="90000"/>
              </a:lnSpc>
            </a:pPr>
            <a:r>
              <a:rPr lang="fr-BE" sz="2400" dirty="0" smtClean="0"/>
              <a:t>Visualisation des équipements de Niveau 2</a:t>
            </a:r>
          </a:p>
          <a:p>
            <a:pPr>
              <a:lnSpc>
                <a:spcPct val="90000"/>
              </a:lnSpc>
            </a:pPr>
            <a:r>
              <a:rPr lang="fr-BE" sz="2800" dirty="0" smtClean="0"/>
              <a:t>Niveau réseau IP – Niveau 3</a:t>
            </a:r>
          </a:p>
          <a:p>
            <a:pPr lvl="1">
              <a:lnSpc>
                <a:spcPct val="90000"/>
              </a:lnSpc>
            </a:pPr>
            <a:r>
              <a:rPr lang="fr-BE" sz="2400" dirty="0" smtClean="0"/>
              <a:t>Traitement du paquet</a:t>
            </a:r>
          </a:p>
          <a:p>
            <a:pPr lvl="1">
              <a:lnSpc>
                <a:spcPct val="90000"/>
              </a:lnSpc>
            </a:pPr>
            <a:r>
              <a:rPr lang="fr-BE" sz="2400" dirty="0" smtClean="0"/>
              <a:t>Plan d’adressage</a:t>
            </a:r>
          </a:p>
          <a:p>
            <a:pPr lvl="1">
              <a:lnSpc>
                <a:spcPct val="90000"/>
              </a:lnSpc>
            </a:pPr>
            <a:r>
              <a:rPr lang="fr-BE" sz="2400" dirty="0" smtClean="0"/>
              <a:t>Visualisation des équipements de Niveau 3</a:t>
            </a:r>
            <a:endParaRPr lang="fr-BE" sz="2400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17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466416836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Planifications </a:t>
            </a:r>
            <a:r>
              <a:rPr lang="fr-BE" sz="4000" dirty="0" smtClean="0">
                <a:solidFill>
                  <a:schemeClr val="accent1"/>
                </a:solidFill>
              </a:rPr>
              <a:t>des LAN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fr-BE" sz="3600" dirty="0" smtClean="0">
                <a:solidFill>
                  <a:schemeClr val="accent2"/>
                </a:solidFill>
              </a:rPr>
              <a:t>Processus de planification</a:t>
            </a:r>
            <a:endParaRPr lang="fr-BE" sz="2800" dirty="0"/>
          </a:p>
          <a:p>
            <a:pPr>
              <a:lnSpc>
                <a:spcPct val="90000"/>
              </a:lnSpc>
            </a:pPr>
            <a:r>
              <a:rPr lang="fr-BE" sz="2800" dirty="0" smtClean="0"/>
              <a:t>Collecte des besoins des utilisateurs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Groupes et profils des utilisateurs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Services et </a:t>
            </a:r>
            <a:r>
              <a:rPr lang="fr-BE" sz="2000" dirty="0" err="1" smtClean="0"/>
              <a:t>QoS</a:t>
            </a:r>
            <a:endParaRPr lang="fr-BE" sz="20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fr-BE" sz="2000" dirty="0" smtClean="0"/>
              <a:t>Contraintes d’exploitation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18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968996034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7772400" cy="1676400"/>
          </a:xfrm>
        </p:spPr>
        <p:txBody>
          <a:bodyPr anchor="ctr" anchorCtr="1"/>
          <a:lstStyle/>
          <a:p>
            <a:pPr algn="l"/>
            <a:r>
              <a:rPr lang="fr-BE" sz="4800" dirty="0" smtClean="0"/>
              <a:t>4. Architecture physique des LAN</a:t>
            </a:r>
            <a:endParaRPr lang="fr-FR" sz="4800" dirty="0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276872"/>
            <a:ext cx="7772400" cy="3895328"/>
          </a:xfrm>
        </p:spPr>
        <p:txBody>
          <a:bodyPr/>
          <a:lstStyle/>
          <a:p>
            <a:pPr marL="457200" lvl="1" indent="0">
              <a:buFont typeface="Wingdings" pitchFamily="2" charset="2"/>
              <a:buChar char="Ø"/>
            </a:pPr>
            <a:r>
              <a:rPr lang="fr-BE" dirty="0">
                <a:sym typeface="Wingdings" pitchFamily="2" charset="2"/>
              </a:rPr>
              <a:t> Equipements actifs</a:t>
            </a:r>
          </a:p>
          <a:p>
            <a:pPr marL="457200" lvl="1" indent="0">
              <a:buFont typeface="Wingdings" pitchFamily="2" charset="2"/>
              <a:buChar char="Ø"/>
            </a:pPr>
            <a:r>
              <a:rPr lang="fr-BE" dirty="0">
                <a:sym typeface="Wingdings" pitchFamily="2" charset="2"/>
              </a:rPr>
              <a:t> Système de </a:t>
            </a:r>
            <a:r>
              <a:rPr lang="fr-BE" dirty="0" err="1">
                <a:sym typeface="Wingdings" pitchFamily="2" charset="2"/>
              </a:rPr>
              <a:t>précâblage</a:t>
            </a:r>
            <a:endParaRPr lang="fr-BE" dirty="0">
              <a:sym typeface="Wingdings" pitchFamily="2" charset="2"/>
            </a:endParaRPr>
          </a:p>
          <a:p>
            <a:pPr marL="457200" lvl="1" indent="0">
              <a:buFont typeface="Wingdings" pitchFamily="2" charset="2"/>
              <a:buChar char="Ø"/>
            </a:pPr>
            <a:r>
              <a:rPr lang="fr-BE" dirty="0" smtClean="0">
                <a:sym typeface="Wingdings" pitchFamily="2" charset="2"/>
              </a:rPr>
              <a:t> </a:t>
            </a:r>
            <a:r>
              <a:rPr lang="fr-BE" dirty="0" smtClean="0">
                <a:sym typeface="Wingdings" pitchFamily="2" charset="2"/>
              </a:rPr>
              <a:t>Schématisations</a:t>
            </a:r>
          </a:p>
          <a:p>
            <a:pPr marL="457200" lvl="1" indent="0">
              <a:buFont typeface="Wingdings" pitchFamily="2" charset="2"/>
              <a:buChar char="Ø"/>
            </a:pPr>
            <a:r>
              <a:rPr lang="fr-BE" dirty="0">
                <a:sym typeface="Wingdings" pitchFamily="2" charset="2"/>
              </a:rPr>
              <a:t> </a:t>
            </a:r>
            <a:r>
              <a:rPr lang="fr-BE" dirty="0" smtClean="0">
                <a:sym typeface="Wingdings" pitchFamily="2" charset="2"/>
              </a:rPr>
              <a:t>Planification</a:t>
            </a:r>
            <a:endParaRPr lang="fr-BE" dirty="0" smtClean="0">
              <a:sym typeface="Wingdings" pitchFamily="2" charset="2"/>
            </a:endParaRPr>
          </a:p>
        </p:txBody>
      </p:sp>
    </p:spTree>
  </p:cSld>
  <p:clrMapOvr>
    <a:masterClrMapping/>
  </p:clrMapOvr>
  <p:transition>
    <p:sndAc>
      <p:stSnd>
        <p:snd r:embed="rId3" name="ZOUM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Equipements actifs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fr-BE" dirty="0" smtClean="0">
                <a:solidFill>
                  <a:schemeClr val="accent2"/>
                </a:solidFill>
              </a:rPr>
              <a:t>Equipements terminaux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dirty="0" smtClean="0">
                <a:solidFill>
                  <a:schemeClr val="accent2"/>
                </a:solidFill>
              </a:rPr>
              <a:t>- services aux utilisateurs</a:t>
            </a:r>
            <a:endParaRPr lang="fr-BE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fr-BE" sz="2400" dirty="0" smtClean="0"/>
              <a:t>PC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Applications locales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Accès aux services d’applications réseaux (browser Web, …)</a:t>
            </a:r>
          </a:p>
          <a:p>
            <a:pPr>
              <a:lnSpc>
                <a:spcPct val="90000"/>
              </a:lnSpc>
            </a:pPr>
            <a:r>
              <a:rPr lang="fr-BE" sz="2400" dirty="0" smtClean="0"/>
              <a:t>Imprimantes</a:t>
            </a:r>
          </a:p>
          <a:p>
            <a:pPr>
              <a:lnSpc>
                <a:spcPct val="90000"/>
              </a:lnSpc>
            </a:pPr>
            <a:r>
              <a:rPr lang="fr-BE" sz="2400" dirty="0" smtClean="0"/>
              <a:t>Serveurs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Partages (File System), base de données, …</a:t>
            </a:r>
          </a:p>
          <a:p>
            <a:pPr>
              <a:lnSpc>
                <a:spcPct val="90000"/>
              </a:lnSpc>
            </a:pPr>
            <a:r>
              <a:rPr lang="fr-BE" sz="2400" dirty="0" smtClean="0"/>
              <a:t>Cartes de communication</a:t>
            </a:r>
          </a:p>
          <a:p>
            <a:pPr lvl="1">
              <a:lnSpc>
                <a:spcPct val="90000"/>
              </a:lnSpc>
            </a:pPr>
            <a:r>
              <a:rPr lang="fr-BE" sz="2000" dirty="0" smtClean="0"/>
              <a:t>permettent le raccordement des terminaux  aux équipements réseau</a:t>
            </a:r>
          </a:p>
          <a:p>
            <a:pPr>
              <a:lnSpc>
                <a:spcPct val="90000"/>
              </a:lnSpc>
            </a:pPr>
            <a:r>
              <a:rPr lang="fr-BE" sz="2400" dirty="0" smtClean="0"/>
              <a:t>…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3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390331490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Locaux techniques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fr-BE" sz="2800" dirty="0" smtClean="0">
                <a:solidFill>
                  <a:schemeClr val="accent2"/>
                </a:solidFill>
              </a:rPr>
              <a:t>Equipements actifs réseau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800" dirty="0" smtClean="0">
                <a:solidFill>
                  <a:schemeClr val="accent2"/>
                </a:solidFill>
              </a:rPr>
              <a:t>– Services d’interconnexion et de transport</a:t>
            </a:r>
            <a:endParaRPr lang="fr-BE" sz="2000" dirty="0"/>
          </a:p>
          <a:p>
            <a:r>
              <a:rPr lang="fr-FR" sz="2000" dirty="0" smtClean="0"/>
              <a:t>Répéteur</a:t>
            </a:r>
          </a:p>
          <a:p>
            <a:pPr lvl="1"/>
            <a:r>
              <a:rPr lang="fr-FR" sz="1600" dirty="0" smtClean="0"/>
              <a:t>Équipement de couche physique répétant le signal d’un segment physique à un autre</a:t>
            </a:r>
          </a:p>
          <a:p>
            <a:pPr lvl="1"/>
            <a:r>
              <a:rPr lang="fr-FR" sz="1600" dirty="0" smtClean="0"/>
              <a:t>Les segments reliés peuvent utiliser des supports différents</a:t>
            </a:r>
            <a:endParaRPr lang="fr-BE" sz="1600" dirty="0"/>
          </a:p>
          <a:p>
            <a:r>
              <a:rPr lang="fr-FR" sz="2000" dirty="0" smtClean="0"/>
              <a:t>Concentrateur ou Hub</a:t>
            </a:r>
          </a:p>
          <a:p>
            <a:pPr lvl="1"/>
            <a:r>
              <a:rPr lang="fr-FR" sz="1600" dirty="0" smtClean="0"/>
              <a:t>Concentration de répéteurs dans un même équipement</a:t>
            </a:r>
            <a:endParaRPr lang="fr-BE" sz="1600" dirty="0"/>
          </a:p>
          <a:p>
            <a:r>
              <a:rPr lang="fr-FR" sz="2000" dirty="0"/>
              <a:t> </a:t>
            </a:r>
            <a:r>
              <a:rPr lang="fr-FR" sz="2000" dirty="0" smtClean="0"/>
              <a:t>Pont ou Bridge, Access Point Wifi</a:t>
            </a:r>
          </a:p>
          <a:p>
            <a:pPr lvl="1"/>
            <a:r>
              <a:rPr lang="fr-FR" sz="1600" dirty="0" smtClean="0"/>
              <a:t>Equipement de couche Liaison effectuant la commutation de trame d’un segment à un autre en se basant sur une table de commutation (@MAC / ports)</a:t>
            </a:r>
            <a:endParaRPr lang="fr-BE" sz="1600" dirty="0"/>
          </a:p>
          <a:p>
            <a:r>
              <a:rPr lang="fr-FR" sz="2000" dirty="0" smtClean="0"/>
              <a:t>Commutateur ou Switch</a:t>
            </a:r>
          </a:p>
          <a:p>
            <a:pPr lvl="1"/>
            <a:r>
              <a:rPr lang="fr-FR" sz="1600" dirty="0" smtClean="0"/>
              <a:t>Concentrateur de ponts dans un même équipement</a:t>
            </a:r>
          </a:p>
          <a:p>
            <a:pPr lvl="1"/>
            <a:r>
              <a:rPr lang="fr-FR" sz="1600" dirty="0" smtClean="0"/>
              <a:t>Bus interne et table pour la commutation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4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447624811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smtClean="0">
                <a:solidFill>
                  <a:schemeClr val="accent1"/>
                </a:solidFill>
              </a:rPr>
              <a:t>Locaux techniques</a:t>
            </a:r>
            <a:endParaRPr lang="fr-FR" sz="4000" dirty="0">
              <a:solidFill>
                <a:schemeClr val="accent1"/>
              </a:solidFill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fr-BE" sz="2800" dirty="0" smtClean="0">
                <a:solidFill>
                  <a:schemeClr val="accent2"/>
                </a:solidFill>
              </a:rPr>
              <a:t>Equipements actifs réseau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800" dirty="0" smtClean="0">
                <a:solidFill>
                  <a:schemeClr val="accent2"/>
                </a:solidFill>
              </a:rPr>
              <a:t>– Services d’interconnexion et de transport</a:t>
            </a:r>
            <a:endParaRPr lang="fr-BE" sz="2000" dirty="0"/>
          </a:p>
          <a:p>
            <a:r>
              <a:rPr lang="fr-FR" sz="2000" dirty="0" smtClean="0"/>
              <a:t>Routeur interne</a:t>
            </a:r>
          </a:p>
          <a:p>
            <a:pPr lvl="1"/>
            <a:r>
              <a:rPr lang="fr-FR" sz="1600" dirty="0" smtClean="0"/>
              <a:t>Équipement délimiteur de (sous-)réseaux</a:t>
            </a:r>
          </a:p>
          <a:p>
            <a:pPr lvl="1"/>
            <a:r>
              <a:rPr lang="fr-FR" sz="1600" dirty="0" smtClean="0"/>
              <a:t>Routage entre (sous-)réseaux</a:t>
            </a:r>
          </a:p>
          <a:p>
            <a:pPr>
              <a:lnSpc>
                <a:spcPct val="90000"/>
              </a:lnSpc>
            </a:pPr>
            <a:r>
              <a:rPr lang="fr-BE" sz="2000" dirty="0" smtClean="0"/>
              <a:t>FW, contrôleurs </a:t>
            </a:r>
            <a:r>
              <a:rPr lang="fr-BE" sz="2000" dirty="0" err="1" smtClean="0"/>
              <a:t>WiFi</a:t>
            </a:r>
            <a:r>
              <a:rPr lang="fr-BE" sz="2000" dirty="0" smtClean="0"/>
              <a:t> …</a:t>
            </a:r>
          </a:p>
          <a:p>
            <a:pPr lvl="1">
              <a:lnSpc>
                <a:spcPct val="90000"/>
              </a:lnSpc>
            </a:pPr>
            <a:r>
              <a:rPr lang="fr-BE" sz="1600" dirty="0" smtClean="0"/>
              <a:t>Divers équipements impliqués dans l’architecture du réseau (sécurité, gestion des performances, …)</a:t>
            </a:r>
            <a:endParaRPr lang="fr-FR" sz="1600" dirty="0"/>
          </a:p>
          <a:p>
            <a:r>
              <a:rPr lang="fr-BE" sz="2000" dirty="0" err="1" smtClean="0"/>
              <a:t>Trunk</a:t>
            </a:r>
            <a:r>
              <a:rPr lang="fr-BE" sz="2000" dirty="0" smtClean="0"/>
              <a:t> : lien entre commutateurs</a:t>
            </a:r>
          </a:p>
          <a:p>
            <a:pPr lvl="1"/>
            <a:r>
              <a:rPr lang="fr-BE" sz="1600" dirty="0" smtClean="0"/>
              <a:t>Liaison entre 2 ports de commutateur multiplexant le </a:t>
            </a:r>
            <a:r>
              <a:rPr lang="fr-BE" sz="1600" dirty="0" err="1" smtClean="0"/>
              <a:t>traffic</a:t>
            </a:r>
            <a:r>
              <a:rPr lang="fr-BE" sz="1600" dirty="0" smtClean="0"/>
              <a:t> des terminaux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BE" sz="2800" dirty="0">
                <a:solidFill>
                  <a:schemeClr val="accent2"/>
                </a:solidFill>
              </a:rPr>
              <a:t>Passerelles réseaux</a:t>
            </a:r>
          </a:p>
          <a:p>
            <a:r>
              <a:rPr lang="fr-BE" sz="2000" dirty="0" smtClean="0"/>
              <a:t>Auto commutateur téléphonique (PABX)</a:t>
            </a:r>
          </a:p>
          <a:p>
            <a:pPr lvl="1"/>
            <a:r>
              <a:rPr lang="fr-BE" sz="1600" dirty="0" smtClean="0"/>
              <a:t>Commutateur dans un réseau RTC local utilisant le pré-câblage</a:t>
            </a:r>
          </a:p>
          <a:p>
            <a:pPr>
              <a:lnSpc>
                <a:spcPct val="90000"/>
              </a:lnSpc>
            </a:pPr>
            <a:r>
              <a:rPr lang="fr-FR" sz="2000" dirty="0" smtClean="0"/>
              <a:t>Routeur externe (et éventuellement modem externe)</a:t>
            </a:r>
          </a:p>
          <a:p>
            <a:pPr lvl="1">
              <a:lnSpc>
                <a:spcPct val="90000"/>
              </a:lnSpc>
            </a:pPr>
            <a:r>
              <a:rPr lang="fr-FR" sz="1600" dirty="0" smtClean="0"/>
              <a:t>Essentiellement pour se connecter à son FAI 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5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167810418"/>
      </p:ext>
    </p:extLst>
  </p:cSld>
  <p:clrMapOvr>
    <a:masterClrMapping/>
  </p:clrMapOvr>
  <p:transition>
    <p:sndAc>
      <p:stSnd>
        <p:snd r:embed="rId3" name="ZOUM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Système de </a:t>
            </a:r>
            <a:r>
              <a:rPr lang="fr-BE" dirty="0" err="1" smtClean="0"/>
              <a:t>précâblage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08720"/>
            <a:ext cx="8305800" cy="5112568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Le </a:t>
            </a:r>
            <a:r>
              <a:rPr lang="fr-FR" b="1" dirty="0"/>
              <a:t>système de </a:t>
            </a:r>
            <a:r>
              <a:rPr lang="fr-FR" b="1" dirty="0" smtClean="0"/>
              <a:t>câblage</a:t>
            </a:r>
            <a:endParaRPr lang="fr-BE" dirty="0"/>
          </a:p>
          <a:p>
            <a:pPr lvl="0"/>
            <a:r>
              <a:rPr lang="fr-FR" dirty="0" smtClean="0"/>
              <a:t>Câble coaxial mince ou épais</a:t>
            </a:r>
            <a:endParaRPr lang="fr-BE" dirty="0"/>
          </a:p>
          <a:p>
            <a:pPr lvl="0"/>
            <a:r>
              <a:rPr lang="fr-FR" dirty="0" smtClean="0"/>
              <a:t>Câble UTP différentes catégories</a:t>
            </a:r>
            <a:endParaRPr lang="fr-BE" dirty="0"/>
          </a:p>
          <a:p>
            <a:pPr lvl="0"/>
            <a:r>
              <a:rPr lang="fr-FR" dirty="0" smtClean="0"/>
              <a:t>Fibres optiques</a:t>
            </a:r>
          </a:p>
          <a:p>
            <a:pPr marL="0" lvl="0" indent="0">
              <a:buNone/>
            </a:pPr>
            <a:r>
              <a:rPr lang="fr-FR" dirty="0" smtClean="0"/>
              <a:t>La connectique</a:t>
            </a:r>
          </a:p>
          <a:p>
            <a:pPr lvl="0"/>
            <a:r>
              <a:rPr lang="fr-FR" dirty="0" smtClean="0"/>
              <a:t>Prise murale</a:t>
            </a:r>
          </a:p>
          <a:p>
            <a:pPr lvl="0"/>
            <a:r>
              <a:rPr lang="fr-FR" dirty="0" smtClean="0"/>
              <a:t>Connecteur RJ45</a:t>
            </a:r>
          </a:p>
          <a:p>
            <a:pPr lvl="0"/>
            <a:r>
              <a:rPr lang="fr-FR" dirty="0" smtClean="0"/>
              <a:t>Chemin de câbles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6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523080005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Système de </a:t>
            </a:r>
            <a:r>
              <a:rPr lang="fr-BE" dirty="0" err="1" smtClean="0"/>
              <a:t>précâblage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08720"/>
            <a:ext cx="8305800" cy="1512168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>
                <a:solidFill>
                  <a:srgbClr val="FF9900"/>
                </a:solidFill>
              </a:rPr>
              <a:t>Le câblage cuivre 4 paires</a:t>
            </a:r>
            <a:endParaRPr lang="fr-BE" dirty="0" smtClean="0"/>
          </a:p>
          <a:p>
            <a:r>
              <a:rPr lang="fr-BE" dirty="0" smtClean="0"/>
              <a:t>Connecteur RJ 45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737" y="2132243"/>
            <a:ext cx="1867325" cy="9273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439" y="1260103"/>
            <a:ext cx="2464361" cy="214678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394" y="3406892"/>
            <a:ext cx="6409694" cy="2863347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7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566823520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Système de </a:t>
            </a:r>
            <a:r>
              <a:rPr lang="fr-BE" dirty="0" err="1" smtClean="0"/>
              <a:t>précâblage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08720"/>
            <a:ext cx="8305800" cy="1512168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>
                <a:solidFill>
                  <a:srgbClr val="FF9900"/>
                </a:solidFill>
              </a:rPr>
              <a:t>Le câblage </a:t>
            </a:r>
            <a:r>
              <a:rPr lang="fr-BE" dirty="0" err="1" smtClean="0">
                <a:solidFill>
                  <a:srgbClr val="FF9900"/>
                </a:solidFill>
              </a:rPr>
              <a:t>fo</a:t>
            </a:r>
            <a:endParaRPr lang="fr-BE" dirty="0" smtClean="0"/>
          </a:p>
          <a:p>
            <a:r>
              <a:rPr lang="fr-BE" dirty="0" smtClean="0"/>
              <a:t>Connecteurs</a:t>
            </a:r>
          </a:p>
          <a:p>
            <a:pPr marL="0" indent="0">
              <a:buNone/>
            </a:pPr>
            <a:r>
              <a:rPr lang="fr-FR" sz="1800" b="1" spc="-50" dirty="0">
                <a:solidFill>
                  <a:srgbClr val="000000"/>
                </a:solidFill>
                <a:latin typeface="Arial" panose="22635452340000000000" pitchFamily="2"/>
              </a:rPr>
              <a:t>Connecteur </a:t>
            </a:r>
            <a:r>
              <a:rPr lang="fr-FR" sz="1800" b="1" spc="-50" dirty="0" smtClean="0">
                <a:solidFill>
                  <a:srgbClr val="000000"/>
                </a:solidFill>
                <a:latin typeface="Arial" panose="22635452340000000000" pitchFamily="2"/>
              </a:rPr>
              <a:t>SC</a:t>
            </a:r>
            <a:r>
              <a:rPr lang="fr-FR" sz="1800" b="1" spc="-50" dirty="0">
                <a:solidFill>
                  <a:srgbClr val="000000"/>
                </a:solidFill>
                <a:latin typeface="Arial" panose="22635452340000000000" pitchFamily="2"/>
              </a:rPr>
              <a:t>	</a:t>
            </a:r>
            <a:r>
              <a:rPr lang="fr-FR" sz="1800" b="1" spc="-70" dirty="0">
                <a:solidFill>
                  <a:srgbClr val="000000"/>
                </a:solidFill>
                <a:latin typeface="Arial" panose="22635452340000000000" pitchFamily="2"/>
              </a:rPr>
              <a:t>Connecteur 5111	</a:t>
            </a:r>
            <a:r>
              <a:rPr lang="fr-FR" sz="1800" b="1" spc="-50" dirty="0">
                <a:solidFill>
                  <a:srgbClr val="000000"/>
                </a:solidFill>
                <a:latin typeface="Arial" panose="22635452340000000000" pitchFamily="2"/>
              </a:rPr>
              <a:t>Connecteur MTRJ	</a:t>
            </a:r>
            <a:r>
              <a:rPr lang="fr-FR" sz="1800" b="1" spc="-20" dirty="0">
                <a:solidFill>
                  <a:srgbClr val="000000"/>
                </a:solidFill>
                <a:latin typeface="Arial" panose="22635452340000000000" pitchFamily="2"/>
              </a:rPr>
              <a:t>Connecteur </a:t>
            </a:r>
            <a:r>
              <a:rPr lang="fr-FR" sz="1800" b="1" spc="-20" dirty="0" smtClean="0">
                <a:solidFill>
                  <a:srgbClr val="000000"/>
                </a:solidFill>
                <a:latin typeface="Arial" panose="22635452340000000000" pitchFamily="2"/>
              </a:rPr>
              <a:t>LC</a:t>
            </a:r>
            <a:endParaRPr lang="fr-FR" sz="1800" b="1" spc="-20" dirty="0">
              <a:solidFill>
                <a:srgbClr val="000000"/>
              </a:solidFill>
              <a:latin typeface="Arial" panose="22635452340000000000" pitchFamily="2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pic>
        <p:nvPicPr>
          <p:cNvPr id="10" name="Image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560705" y="4077072"/>
            <a:ext cx="8183880" cy="1115695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8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074298430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Système de </a:t>
            </a:r>
            <a:r>
              <a:rPr lang="fr-BE" dirty="0" err="1"/>
              <a:t>précâblage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08720"/>
            <a:ext cx="8305800" cy="2376264"/>
          </a:xfrm>
        </p:spPr>
        <p:txBody>
          <a:bodyPr/>
          <a:lstStyle/>
          <a:p>
            <a:pPr marL="0" indent="0">
              <a:buNone/>
            </a:pPr>
            <a:r>
              <a:rPr lang="fr-BE" dirty="0" smtClean="0">
                <a:solidFill>
                  <a:srgbClr val="FF9900"/>
                </a:solidFill>
              </a:rPr>
              <a:t>Architecture physique des LAN</a:t>
            </a:r>
            <a:endParaRPr lang="fr-BE" dirty="0" smtClean="0"/>
          </a:p>
          <a:p>
            <a:r>
              <a:rPr lang="fr-BE" dirty="0" smtClean="0"/>
              <a:t>Chemins de câbles </a:t>
            </a:r>
          </a:p>
          <a:p>
            <a:pPr lvl="1"/>
            <a:r>
              <a:rPr lang="fr-BE" dirty="0" smtClean="0"/>
              <a:t>plinthes ou goulottes, faux plafonds, faux planchers, cloisons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Septembre 2016</a:t>
            </a:r>
            <a:endParaRPr lang="fr-FR">
              <a:solidFill>
                <a:srgbClr val="FFFF99"/>
              </a:solidFill>
              <a:effectDag name="">
                <a:cont type="tree" name="">
                  <a:effect ref="fillLine"/>
                  <a:outerShdw dist="38100" dir="13500000" algn="br">
                    <a:srgbClr val="FFFFBB"/>
                  </a:outerShdw>
                </a:cont>
                <a:cont type="tree" name="">
                  <a:effect ref="fillLine"/>
                  <a:outerShdw dist="38100" dir="2700000" algn="tl">
                    <a:srgbClr val="99985B"/>
                  </a:outerShdw>
                </a:cont>
                <a:effect ref="fillLine"/>
              </a:effectDag>
            </a:endParaRPr>
          </a:p>
        </p:txBody>
      </p:sp>
      <p:pic>
        <p:nvPicPr>
          <p:cNvPr id="5" name="Espace réservé du contenu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010" y="3607794"/>
            <a:ext cx="6935780" cy="151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BE" smtClean="0"/>
              <a:t>Cours LAN Q3 – Architecture physique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CED93-A6A1-4FFA-A796-614D283C253D}" type="slidenum">
              <a:rPr lang="fr-FR" smtClean="0"/>
              <a:pPr>
                <a:defRPr/>
              </a:pPr>
              <a:t>9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630214830"/>
      </p:ext>
    </p:extLst>
  </p:cSld>
  <p:clrMapOvr>
    <a:masterClrMapping/>
  </p:clrMapOvr>
  <p:transition>
    <p:sndAc>
      <p:stSnd>
        <p:snd r:embed="rId2" name="ZOUM.WAV"/>
      </p:stSnd>
    </p:sndAc>
  </p:transition>
</p:sld>
</file>

<file path=ppt/theme/theme1.xml><?xml version="1.0" encoding="utf-8"?>
<a:theme xmlns:a="http://schemas.openxmlformats.org/drawingml/2006/main" name="Boule de feu">
  <a:themeElements>
    <a:clrScheme name="Boule de feu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Boule de fe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oule de feu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ule de feu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ule de feu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Office\Modèles\Modèles de présentation\Barre verticale.pot</Template>
  <TotalTime>6547</TotalTime>
  <Words>701</Words>
  <Application>Microsoft Office PowerPoint</Application>
  <PresentationFormat>Affichage à l'écran (4:3)</PresentationFormat>
  <Paragraphs>193</Paragraphs>
  <Slides>18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Wingdings</vt:lpstr>
      <vt:lpstr>Boule de feu</vt:lpstr>
      <vt:lpstr>Présentation PowerPoint</vt:lpstr>
      <vt:lpstr>4. Architecture physique des LAN</vt:lpstr>
      <vt:lpstr>Equipements actifs</vt:lpstr>
      <vt:lpstr>Locaux techniques</vt:lpstr>
      <vt:lpstr>Locaux techniques</vt:lpstr>
      <vt:lpstr>Système de précâblage</vt:lpstr>
      <vt:lpstr>Système de précâblage</vt:lpstr>
      <vt:lpstr>Système de précâblage</vt:lpstr>
      <vt:lpstr>Système de précâblage</vt:lpstr>
      <vt:lpstr>Système de précâblage</vt:lpstr>
      <vt:lpstr>Système de précâblage</vt:lpstr>
      <vt:lpstr>Système de précâblage</vt:lpstr>
      <vt:lpstr>Système de précâblage</vt:lpstr>
      <vt:lpstr>Système de précâblage</vt:lpstr>
      <vt:lpstr>Système de précâblage</vt:lpstr>
      <vt:lpstr>Système de précâblage</vt:lpstr>
      <vt:lpstr>Schématisations des LAN</vt:lpstr>
      <vt:lpstr>Planifications des LAN</vt:lpstr>
    </vt:vector>
  </TitlesOfParts>
  <Company>HEB-ESI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réseaux sans fil</dc:title>
  <dc:subject>Support du cours - ESI - 2° année IR</dc:subject>
  <dc:creator>Pantélis Matsos</dc:creator>
  <cp:lastModifiedBy>pmatsos@heb.be</cp:lastModifiedBy>
  <cp:revision>193</cp:revision>
  <cp:lastPrinted>2001-07-16T20:29:16Z</cp:lastPrinted>
  <dcterms:created xsi:type="dcterms:W3CDTF">2000-12-03T20:39:07Z</dcterms:created>
  <dcterms:modified xsi:type="dcterms:W3CDTF">2016-09-28T05:49:42Z</dcterms:modified>
</cp:coreProperties>
</file>