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84" r:id="rId2"/>
    <p:sldId id="403" r:id="rId3"/>
    <p:sldId id="402" r:id="rId4"/>
    <p:sldId id="396" r:id="rId5"/>
    <p:sldId id="389" r:id="rId6"/>
    <p:sldId id="388" r:id="rId7"/>
    <p:sldId id="409" r:id="rId8"/>
    <p:sldId id="412" r:id="rId9"/>
    <p:sldId id="394" r:id="rId10"/>
    <p:sldId id="411" r:id="rId11"/>
    <p:sldId id="393" r:id="rId12"/>
    <p:sldId id="413" r:id="rId13"/>
    <p:sldId id="410" r:id="rId14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99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88" autoAdjust="0"/>
    <p:restoredTop sz="95148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ESI Q3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863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ESI Q3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96910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2887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11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2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12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2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13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2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/>
              <a:t>MPR - Introduction - 01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1C15E-C52E-4484-A5F6-8FE4581B04D7}" type="slidenum">
              <a:rPr lang="fr-FR"/>
              <a:pPr/>
              <a:t>2</a:t>
            </a:fld>
            <a:endParaRPr lang="fr-FR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94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EB1AD-C1AC-4EFC-B21C-1B55E003922F}" type="slidenum">
              <a:rPr lang="fr-FR"/>
              <a:pPr/>
              <a:t>3</a:t>
            </a:fld>
            <a:endParaRPr lang="fr-F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702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940CC-69A5-4146-B49F-ED6B00054861}" type="slidenum">
              <a:rPr lang="fr-FR"/>
              <a:pPr/>
              <a:t>4</a:t>
            </a:fld>
            <a:endParaRPr lang="fr-FR"/>
          </a:p>
        </p:txBody>
      </p:sp>
      <p:sp>
        <p:nvSpPr>
          <p:cNvPr id="527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13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A190E-8481-45F4-8F2A-18E5868F0FEC}" type="slidenum">
              <a:rPr lang="fr-FR"/>
              <a:pPr/>
              <a:t>5</a:t>
            </a:fld>
            <a:endParaRPr lang="fr-FR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8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313D1-0D0C-4324-9BAB-342EF95AD481}" type="slidenum">
              <a:rPr lang="fr-FR"/>
              <a:pPr/>
              <a:t>6</a:t>
            </a:fld>
            <a:endParaRPr lang="fr-FR"/>
          </a:p>
        </p:txBody>
      </p:sp>
      <p:sp>
        <p:nvSpPr>
          <p:cNvPr id="536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38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8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2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6782A-776C-4AD2-BEEB-B7B7981EF496}" type="slidenum">
              <a:rPr lang="fr-FR"/>
              <a:pPr/>
              <a:t>9</a:t>
            </a:fld>
            <a:endParaRPr lang="fr-FR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59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6782A-776C-4AD2-BEEB-B7B7981EF496}" type="slidenum">
              <a:rPr lang="fr-FR"/>
              <a:pPr/>
              <a:t>10</a:t>
            </a:fld>
            <a:endParaRPr lang="fr-FR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5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4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LANR3-LAN</a:t>
            </a:r>
            <a:b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Technologies 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2021-2022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27 </a:t>
            </a:r>
            <a:r>
              <a:rPr lang="fr-BE" sz="2800" i="1" dirty="0" smtClean="0"/>
              <a:t>Septembre</a:t>
            </a:r>
            <a:r>
              <a:rPr lang="fr-FR" sz="2800" i="1" dirty="0" smtClean="0"/>
              <a:t> 20</a:t>
            </a:r>
            <a:r>
              <a:rPr lang="fr-BE" sz="2800" i="1" dirty="0" smtClean="0"/>
              <a:t>21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8305800" cy="5186363"/>
          </a:xfrm>
        </p:spPr>
        <p:txBody>
          <a:bodyPr/>
          <a:lstStyle/>
          <a:p>
            <a:pPr>
              <a:buFontTx/>
              <a:buNone/>
            </a:pPr>
            <a:r>
              <a:rPr lang="fr-BE" sz="3600" dirty="0" smtClean="0">
                <a:solidFill>
                  <a:schemeClr val="accent2"/>
                </a:solidFill>
              </a:rPr>
              <a:t>CCNA – </a:t>
            </a:r>
            <a:r>
              <a:rPr lang="fr-BE" sz="3600" dirty="0" err="1" smtClean="0">
                <a:solidFill>
                  <a:schemeClr val="accent2"/>
                </a:solidFill>
              </a:rPr>
              <a:t>Netacad</a:t>
            </a:r>
            <a:r>
              <a:rPr lang="fr-BE" sz="3600" dirty="0" smtClean="0">
                <a:solidFill>
                  <a:schemeClr val="accent2"/>
                </a:solidFill>
              </a:rPr>
              <a:t> – Vision d’ensemble</a:t>
            </a:r>
          </a:p>
          <a:p>
            <a:r>
              <a:rPr lang="fr-BE" dirty="0" err="1" smtClean="0"/>
              <a:t>Cfr</a:t>
            </a:r>
            <a:r>
              <a:rPr lang="fr-BE" dirty="0" smtClean="0"/>
              <a:t> Vue d’ensemble</a:t>
            </a:r>
            <a:endParaRPr lang="fr-BE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Cisco CCNA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472608"/>
          </a:xfrm>
        </p:spPr>
        <p:txBody>
          <a:bodyPr/>
          <a:lstStyle/>
          <a:p>
            <a:pPr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Cours Cisco CCNA 1 : Introduction To Networking (ITN)</a:t>
            </a:r>
          </a:p>
          <a:p>
            <a:r>
              <a:rPr lang="fr-FR" sz="2000" dirty="0" smtClean="0"/>
              <a:t>Ch. 01 : Les réseaux aujourd’hui</a:t>
            </a:r>
            <a:endParaRPr lang="fr-FR" sz="2000" i="1" dirty="0" smtClean="0"/>
          </a:p>
          <a:p>
            <a:r>
              <a:rPr lang="fr-FR" sz="2000" dirty="0" smtClean="0"/>
              <a:t>Ch. 02 : Configuration de base des commutateurs et des terminaux [labo]</a:t>
            </a:r>
          </a:p>
          <a:p>
            <a:r>
              <a:rPr lang="fr-FR" sz="2000" dirty="0" smtClean="0"/>
              <a:t>Ch. 03 : Modèles et protocoles</a:t>
            </a:r>
          </a:p>
          <a:p>
            <a:r>
              <a:rPr lang="fr-FR" sz="2000" dirty="0" smtClean="0"/>
              <a:t>Ch. 04 : La couche physique</a:t>
            </a:r>
          </a:p>
          <a:p>
            <a:r>
              <a:rPr lang="fr-FR" sz="2000" dirty="0" smtClean="0"/>
              <a:t>Ch. 05 : Les systèmes numériques</a:t>
            </a:r>
          </a:p>
          <a:p>
            <a:r>
              <a:rPr lang="fr-FR" sz="2000" dirty="0" smtClean="0"/>
              <a:t>Ch. 06 : La couche liaison</a:t>
            </a:r>
          </a:p>
          <a:p>
            <a:r>
              <a:rPr lang="fr-FR" sz="2000" dirty="0" smtClean="0"/>
              <a:t>Ch. 07 : La commutation Ethernet</a:t>
            </a:r>
          </a:p>
          <a:p>
            <a:r>
              <a:rPr lang="fr-FR" sz="2000" dirty="0" smtClean="0"/>
              <a:t>Ch. 08 : La couche réseau</a:t>
            </a:r>
          </a:p>
          <a:p>
            <a:r>
              <a:rPr lang="fr-FR" sz="2000" dirty="0" smtClean="0"/>
              <a:t>Ch. 09 : Résolution d’adresses</a:t>
            </a:r>
          </a:p>
          <a:p>
            <a:r>
              <a:rPr lang="fr-FR" sz="2000" dirty="0" smtClean="0"/>
              <a:t>Ch</a:t>
            </a:r>
            <a:r>
              <a:rPr lang="fr-FR" sz="2000" dirty="0" smtClean="0"/>
              <a:t>. 10 : Configuration des paramètres initiaux du </a:t>
            </a:r>
            <a:r>
              <a:rPr lang="fr-FR" sz="2000" dirty="0" smtClean="0"/>
              <a:t>routeur [labo</a:t>
            </a:r>
            <a:r>
              <a:rPr lang="fr-FR" sz="2000" dirty="0" smtClean="0"/>
              <a:t>]</a:t>
            </a:r>
          </a:p>
          <a:p>
            <a:r>
              <a:rPr lang="fr-FR" sz="2000" dirty="0" smtClean="0"/>
              <a:t>Ch. 11 : Adressage IPv4</a:t>
            </a:r>
          </a:p>
          <a:p>
            <a:r>
              <a:rPr lang="fr-FR" sz="2000" dirty="0" smtClean="0"/>
              <a:t>Ch. 12 : Adressage </a:t>
            </a:r>
            <a:r>
              <a:rPr lang="fr-FR" sz="2000" dirty="0" smtClean="0"/>
              <a:t>IPv6</a:t>
            </a:r>
            <a:endParaRPr lang="fr-FR" sz="20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Cisco CCNA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472608"/>
          </a:xfrm>
        </p:spPr>
        <p:txBody>
          <a:bodyPr/>
          <a:lstStyle/>
          <a:p>
            <a:pPr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Cours Cisco CCNA 1 : Introduction To Networking (ITN)</a:t>
            </a:r>
          </a:p>
          <a:p>
            <a:r>
              <a:rPr lang="fr-FR" sz="2000" dirty="0" smtClean="0"/>
              <a:t>Ch. </a:t>
            </a:r>
            <a:r>
              <a:rPr lang="fr-FR" sz="2000" dirty="0" smtClean="0"/>
              <a:t>13 </a:t>
            </a:r>
            <a:r>
              <a:rPr lang="fr-FR" sz="2000" dirty="0" smtClean="0"/>
              <a:t>: </a:t>
            </a:r>
            <a:r>
              <a:rPr lang="fr-FR" sz="2000" dirty="0" smtClean="0"/>
              <a:t>ICMP</a:t>
            </a:r>
            <a:endParaRPr lang="fr-FR" sz="2000" i="1" dirty="0" smtClean="0"/>
          </a:p>
          <a:p>
            <a:r>
              <a:rPr lang="fr-FR" sz="2000" dirty="0" smtClean="0"/>
              <a:t>Ch. 14 : La couche transport</a:t>
            </a:r>
          </a:p>
          <a:p>
            <a:r>
              <a:rPr lang="fr-FR" sz="2000" dirty="0" smtClean="0"/>
              <a:t>Ch</a:t>
            </a:r>
            <a:r>
              <a:rPr lang="fr-FR" sz="2000" dirty="0" smtClean="0"/>
              <a:t>. </a:t>
            </a:r>
            <a:r>
              <a:rPr lang="fr-FR" sz="2000" dirty="0" smtClean="0"/>
              <a:t>15 </a:t>
            </a:r>
            <a:r>
              <a:rPr lang="fr-FR" sz="2000" dirty="0" smtClean="0"/>
              <a:t>: La couche </a:t>
            </a:r>
            <a:r>
              <a:rPr lang="fr-FR" sz="2000" dirty="0" smtClean="0"/>
              <a:t>application</a:t>
            </a:r>
            <a:endParaRPr lang="fr-FR" sz="2000" dirty="0" smtClean="0"/>
          </a:p>
          <a:p>
            <a:r>
              <a:rPr lang="fr-FR" sz="2000" dirty="0" smtClean="0"/>
              <a:t>Ch</a:t>
            </a:r>
            <a:r>
              <a:rPr lang="fr-FR" sz="2000" dirty="0" smtClean="0"/>
              <a:t>. </a:t>
            </a:r>
            <a:r>
              <a:rPr lang="fr-FR" sz="2000" dirty="0" smtClean="0"/>
              <a:t>16 </a:t>
            </a:r>
            <a:r>
              <a:rPr lang="fr-FR" sz="2000" dirty="0" smtClean="0"/>
              <a:t>: </a:t>
            </a:r>
            <a:r>
              <a:rPr lang="fr-FR" sz="2000" dirty="0" smtClean="0"/>
              <a:t>La sécurité des réseaux</a:t>
            </a:r>
            <a:endParaRPr lang="fr-FR" sz="2000" dirty="0" smtClean="0"/>
          </a:p>
          <a:p>
            <a:r>
              <a:rPr lang="fr-FR" sz="2000" dirty="0" smtClean="0"/>
              <a:t>Ch</a:t>
            </a:r>
            <a:r>
              <a:rPr lang="fr-FR" sz="2000" dirty="0" smtClean="0"/>
              <a:t>. 17 : Construire un petit réseau</a:t>
            </a:r>
            <a:endParaRPr lang="fr-FR" dirty="0" smtClean="0"/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12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472608"/>
          </a:xfrm>
        </p:spPr>
        <p:txBody>
          <a:bodyPr/>
          <a:lstStyle/>
          <a:p>
            <a:r>
              <a:rPr lang="fr-FR" sz="2400" dirty="0" smtClean="0">
                <a:solidFill>
                  <a:srgbClr val="FF0000"/>
                </a:solidFill>
              </a:rPr>
              <a:t>Cours Cisco CCNA 2 : </a:t>
            </a:r>
            <a:r>
              <a:rPr lang="fr-FR" sz="2400" dirty="0" err="1" smtClean="0">
                <a:solidFill>
                  <a:srgbClr val="FF0000"/>
                </a:solidFill>
              </a:rPr>
              <a:t>Switching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Routing</a:t>
            </a:r>
            <a:r>
              <a:rPr lang="fr-FR" sz="2400" dirty="0" smtClean="0">
                <a:solidFill>
                  <a:srgbClr val="FF0000"/>
                </a:solidFill>
              </a:rPr>
              <a:t> and Wireless Essentials (SRWE)</a:t>
            </a:r>
          </a:p>
          <a:p>
            <a:pPr lvl="1"/>
            <a:r>
              <a:rPr lang="fr-FR" sz="2000" dirty="0" smtClean="0"/>
              <a:t>Ch</a:t>
            </a:r>
            <a:r>
              <a:rPr lang="fr-FR" sz="2000" dirty="0" smtClean="0"/>
              <a:t>. 01 : Configuration de base des </a:t>
            </a:r>
            <a:r>
              <a:rPr lang="fr-FR" sz="2000" dirty="0" smtClean="0"/>
              <a:t>périphériques </a:t>
            </a:r>
            <a:r>
              <a:rPr lang="fr-FR" sz="2000" dirty="0" smtClean="0"/>
              <a:t>(</a:t>
            </a:r>
            <a:r>
              <a:rPr lang="fr-FR" sz="2000" dirty="0" err="1" smtClean="0"/>
              <a:t>cfr</a:t>
            </a:r>
            <a:r>
              <a:rPr lang="fr-FR" sz="2000" dirty="0" smtClean="0"/>
              <a:t>. LANL)</a:t>
            </a:r>
          </a:p>
          <a:p>
            <a:pPr lvl="1"/>
            <a:r>
              <a:rPr lang="fr-FR" sz="2000" dirty="0" smtClean="0"/>
              <a:t>Ch. 02 : Concepts de commutation</a:t>
            </a:r>
          </a:p>
          <a:p>
            <a:pPr lvl="1"/>
            <a:r>
              <a:rPr lang="fr-FR" sz="2000" dirty="0" smtClean="0"/>
              <a:t>Ch. 03 : </a:t>
            </a:r>
            <a:r>
              <a:rPr lang="fr-FR" sz="2000" dirty="0" smtClean="0"/>
              <a:t>Les </a:t>
            </a:r>
            <a:r>
              <a:rPr lang="fr-FR" sz="2000" dirty="0" err="1" smtClean="0"/>
              <a:t>VLANs</a:t>
            </a:r>
            <a:endParaRPr lang="fr-FR" sz="2000" dirty="0" smtClean="0"/>
          </a:p>
          <a:p>
            <a:pPr lvl="1"/>
            <a:r>
              <a:rPr lang="fr-FR" sz="2000" dirty="0" smtClean="0"/>
              <a:t>Ch. 04 : Routage </a:t>
            </a:r>
            <a:r>
              <a:rPr lang="fr-FR" sz="2000" dirty="0" smtClean="0"/>
              <a:t>inter-VLAN</a:t>
            </a:r>
          </a:p>
          <a:p>
            <a:pPr lvl="1"/>
            <a:r>
              <a:rPr lang="fr-FR" sz="2000" dirty="0" smtClean="0"/>
              <a:t>Ch. 05 : Concepts du protocole STP</a:t>
            </a:r>
            <a:endParaRPr lang="fr-FR" sz="2000" dirty="0" smtClean="0"/>
          </a:p>
          <a:p>
            <a:pPr lvl="1"/>
            <a:r>
              <a:rPr lang="fr-FR" sz="2000" dirty="0" smtClean="0"/>
              <a:t>Ch. 07 : DHCPv4</a:t>
            </a:r>
            <a:endParaRPr lang="fr-FR" sz="2000" dirty="0" smtClean="0"/>
          </a:p>
          <a:p>
            <a:pPr lvl="1"/>
            <a:r>
              <a:rPr lang="fr-FR" sz="2000" dirty="0" smtClean="0"/>
              <a:t>Ch. 14 : Concepts de routage (essayer)</a:t>
            </a:r>
          </a:p>
          <a:p>
            <a:pPr lvl="1"/>
            <a:r>
              <a:rPr lang="fr-FR" sz="2000" dirty="0" smtClean="0"/>
              <a:t>Ch. 15 : Routage IP statique (essayer)</a:t>
            </a:r>
          </a:p>
          <a:p>
            <a:pPr lvl="1">
              <a:buNone/>
            </a:pPr>
            <a:r>
              <a:rPr lang="fr-FR" sz="1800" i="1" dirty="0" smtClean="0"/>
              <a:t>Encourager l’étude CCNA des chapitres suivants :</a:t>
            </a:r>
          </a:p>
          <a:p>
            <a:pPr lvl="1"/>
            <a:r>
              <a:rPr lang="fr-FR" sz="1800" i="1" dirty="0" smtClean="0"/>
              <a:t>Ch</a:t>
            </a:r>
            <a:r>
              <a:rPr lang="fr-FR" sz="1800" i="1" dirty="0" smtClean="0"/>
              <a:t>. 06 : </a:t>
            </a:r>
            <a:r>
              <a:rPr lang="fr-FR" sz="1800" i="1" dirty="0" err="1" smtClean="0"/>
              <a:t>EtherChannel</a:t>
            </a:r>
            <a:endParaRPr lang="fr-FR" sz="1800" i="1" dirty="0" smtClean="0"/>
          </a:p>
          <a:p>
            <a:pPr lvl="1"/>
            <a:r>
              <a:rPr lang="fr-FR" sz="1800" i="1" dirty="0" smtClean="0"/>
              <a:t>Ch</a:t>
            </a:r>
            <a:r>
              <a:rPr lang="fr-FR" sz="1800" i="1" dirty="0" smtClean="0"/>
              <a:t>. 08 : SLAAC &amp; </a:t>
            </a:r>
            <a:r>
              <a:rPr lang="fr-FR" sz="1800" i="1" dirty="0" smtClean="0"/>
              <a:t>DHCPv6</a:t>
            </a:r>
          </a:p>
          <a:p>
            <a:pPr lvl="1"/>
            <a:r>
              <a:rPr lang="fr-FR" sz="1800" i="1" dirty="0" smtClean="0"/>
              <a:t>Ch. 09 : Concepts du FHRP</a:t>
            </a:r>
            <a:endParaRPr lang="fr-FR" sz="2000" i="1" dirty="0" smtClean="0"/>
          </a:p>
          <a:p>
            <a:pPr lvl="1"/>
            <a:endParaRPr lang="fr-FR" sz="20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13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772400" cy="1905000"/>
          </a:xfrm>
        </p:spPr>
        <p:txBody>
          <a:bodyPr anchor="ctr" anchorCtr="1"/>
          <a:lstStyle/>
          <a:p>
            <a:pPr algn="l"/>
            <a:r>
              <a:rPr lang="fr-BE" sz="4800"/>
              <a:t>I. Présentation du cours</a:t>
            </a:r>
            <a:endParaRPr lang="fr-FR" sz="4800"/>
          </a:p>
        </p:txBody>
      </p:sp>
      <p:sp>
        <p:nvSpPr>
          <p:cNvPr id="5416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7772400" cy="3048000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fr-FR" dirty="0"/>
              <a:t> Modalités pédagogiques</a:t>
            </a:r>
            <a:endParaRPr lang="fr-BE" dirty="0"/>
          </a:p>
          <a:p>
            <a:pPr lvl="1">
              <a:buClr>
                <a:schemeClr val="tx1"/>
              </a:buClr>
            </a:pPr>
            <a:r>
              <a:rPr lang="fr-FR" dirty="0"/>
              <a:t> </a:t>
            </a:r>
            <a:r>
              <a:rPr lang="fr-FR" dirty="0" smtClean="0"/>
              <a:t>Plan du cours</a:t>
            </a:r>
          </a:p>
          <a:p>
            <a:pPr lvl="1">
              <a:buClr>
                <a:schemeClr val="tx1"/>
              </a:buClr>
            </a:pPr>
            <a:r>
              <a:rPr lang="fr-FR" dirty="0" smtClean="0"/>
              <a:t> Plan des laboratoires</a:t>
            </a:r>
          </a:p>
          <a:p>
            <a:pPr lvl="1">
              <a:buClr>
                <a:schemeClr val="tx1"/>
              </a:buClr>
            </a:pPr>
            <a:r>
              <a:rPr lang="fr-FR" dirty="0"/>
              <a:t> </a:t>
            </a:r>
            <a:r>
              <a:rPr lang="fr-FR" dirty="0" smtClean="0"/>
              <a:t>Sources et supports</a:t>
            </a:r>
          </a:p>
          <a:p>
            <a:pPr lvl="1">
              <a:buClr>
                <a:schemeClr val="tx1"/>
              </a:buClr>
            </a:pPr>
            <a:r>
              <a:rPr lang="fr-FR" dirty="0" smtClean="0"/>
              <a:t> Plan du programme CCNA</a:t>
            </a:r>
            <a:endParaRPr lang="fr-FR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/>
                </a:solidFill>
              </a:rPr>
              <a:t>Modalités pédagogiques </a:t>
            </a:r>
            <a:endParaRPr lang="fr-FR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352928" cy="5472608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chemeClr val="tx2"/>
                </a:solidFill>
              </a:rPr>
              <a:t>Evaluation LANR3</a:t>
            </a:r>
          </a:p>
          <a:p>
            <a:pPr marL="0" lvl="1" indent="0">
              <a:buFontTx/>
              <a:buChar char="•"/>
            </a:pPr>
            <a:r>
              <a:rPr lang="fr-BE" sz="2800" dirty="0" smtClean="0">
                <a:solidFill>
                  <a:schemeClr val="tx2"/>
                </a:solidFill>
              </a:rPr>
              <a:t> </a:t>
            </a:r>
            <a:r>
              <a:rPr lang="nl-BE" sz="2400" dirty="0" err="1" smtClean="0"/>
              <a:t>Cfr</a:t>
            </a:r>
            <a:r>
              <a:rPr lang="nl-BE" sz="2400" dirty="0" smtClean="0"/>
              <a:t>. </a:t>
            </a:r>
            <a:r>
              <a:rPr lang="nl-BE" sz="2400" dirty="0" err="1" smtClean="0"/>
              <a:t>Modalités</a:t>
            </a:r>
            <a:r>
              <a:rPr lang="nl-BE" sz="2400" dirty="0" smtClean="0"/>
              <a:t> </a:t>
            </a:r>
            <a:r>
              <a:rPr lang="nl-BE" sz="2400" dirty="0" err="1" smtClean="0"/>
              <a:t>d’évaluation</a:t>
            </a:r>
            <a:r>
              <a:rPr lang="nl-BE" sz="2400" dirty="0" smtClean="0"/>
              <a:t> sur </a:t>
            </a:r>
            <a:r>
              <a:rPr lang="nl-BE" sz="2400" dirty="0" err="1" smtClean="0"/>
              <a:t>poESI</a:t>
            </a:r>
            <a:endParaRPr lang="nl-BE" sz="2400" dirty="0" smtClean="0"/>
          </a:p>
          <a:p>
            <a:pPr marL="0" lvl="1" indent="0">
              <a:buFontTx/>
              <a:buChar char="•"/>
            </a:pPr>
            <a:endParaRPr lang="nl-BE" sz="2400" dirty="0" smtClean="0"/>
          </a:p>
          <a:p>
            <a:endParaRPr lang="fr-BE" dirty="0" smtClean="0"/>
          </a:p>
          <a:p>
            <a:endParaRPr lang="fr-BE" dirty="0" smtClean="0"/>
          </a:p>
          <a:p>
            <a:endParaRPr lang="fr-FR" dirty="0" smtClean="0"/>
          </a:p>
          <a:p>
            <a:r>
              <a:rPr lang="fr-FR" sz="2400" dirty="0" smtClean="0"/>
              <a:t>En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session les Boni éventuels sont perdus</a:t>
            </a:r>
          </a:p>
          <a:p>
            <a:r>
              <a:rPr lang="fr-FR" sz="2400" dirty="0" smtClean="0"/>
              <a:t>Bonus CCNA : </a:t>
            </a:r>
          </a:p>
          <a:p>
            <a:pPr lvl="1"/>
            <a:r>
              <a:rPr lang="fr-FR" sz="2000" dirty="0" smtClean="0"/>
              <a:t>parcours d’apprentissage à domicile sur plate-forme </a:t>
            </a:r>
            <a:r>
              <a:rPr lang="fr-FR" sz="2000" dirty="0" err="1" smtClean="0"/>
              <a:t>Netacad</a:t>
            </a:r>
            <a:r>
              <a:rPr lang="fr-FR" sz="2000" dirty="0" smtClean="0"/>
              <a:t> de Cisco</a:t>
            </a:r>
          </a:p>
          <a:p>
            <a:pPr lvl="1"/>
            <a:r>
              <a:rPr lang="fr-FR" sz="2000" dirty="0" smtClean="0"/>
              <a:t>Réussir les modules d’examen requis à &gt;= 85%</a:t>
            </a:r>
          </a:p>
          <a:p>
            <a:r>
              <a:rPr lang="fr-FR" sz="2400" dirty="0" smtClean="0"/>
              <a:t>Bonus LANL : </a:t>
            </a:r>
            <a:r>
              <a:rPr lang="fr-FR" sz="2400" dirty="0" err="1" smtClean="0"/>
              <a:t>cfr</a:t>
            </a:r>
            <a:r>
              <a:rPr lang="fr-FR" sz="2400" dirty="0" smtClean="0"/>
              <a:t>. JSS</a:t>
            </a:r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3</a:t>
            </a:fld>
            <a:endParaRPr lang="fr-FR" b="1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67544" y="2348880"/>
          <a:ext cx="8064896" cy="14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792088">
                <a:tc>
                  <a:txBody>
                    <a:bodyPr/>
                    <a:lstStyle/>
                    <a:p>
                      <a:r>
                        <a:rPr lang="fr-BE" dirty="0" smtClean="0"/>
                        <a:t>LANR3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Evaluation continue : Boni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Examens EOM</a:t>
                      </a:r>
                    </a:p>
                    <a:p>
                      <a:r>
                        <a:rPr lang="fr-BE" dirty="0" smtClean="0"/>
                        <a:t>Janvier 100%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Examens EOM</a:t>
                      </a:r>
                    </a:p>
                    <a:p>
                      <a:r>
                        <a:rPr lang="fr-BE" dirty="0" smtClean="0"/>
                        <a:t>Septembre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dirty="0" smtClean="0"/>
                        <a:t>100%</a:t>
                      </a:r>
                      <a:endParaRPr lang="fr-BE" dirty="0"/>
                    </a:p>
                  </a:txBody>
                  <a:tcPr/>
                </a:tc>
              </a:tr>
              <a:tr h="705678">
                <a:tc>
                  <a:txBody>
                    <a:bodyPr/>
                    <a:lstStyle/>
                    <a:p>
                      <a:r>
                        <a:rPr lang="fr-BE" dirty="0" smtClean="0"/>
                        <a:t>LAN (théorie)</a:t>
                      </a:r>
                    </a:p>
                    <a:p>
                      <a:r>
                        <a:rPr lang="fr-BE" dirty="0" smtClean="0"/>
                        <a:t>LANL (labos)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5% (CCNA)</a:t>
                      </a:r>
                    </a:p>
                    <a:p>
                      <a:r>
                        <a:rPr lang="fr-BE" dirty="0" smtClean="0"/>
                        <a:t>5%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E : 50%</a:t>
                      </a:r>
                    </a:p>
                    <a:p>
                      <a:r>
                        <a:rPr lang="fr-BE" dirty="0" smtClean="0"/>
                        <a:t>OM : 50%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E : 50%</a:t>
                      </a:r>
                    </a:p>
                    <a:p>
                      <a:r>
                        <a:rPr lang="fr-BE" dirty="0" smtClean="0"/>
                        <a:t>OM : 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304800" y="3124200"/>
            <a:ext cx="83820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 rot="16200000">
            <a:off x="-567220" y="1871812"/>
            <a:ext cx="2201244" cy="46166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dirty="0" smtClean="0"/>
              <a:t>1er  Bloc  Q-1-2</a:t>
            </a:r>
            <a:endParaRPr lang="fr-FR" dirty="0"/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 rot="16200000">
            <a:off x="-665004" y="4682481"/>
            <a:ext cx="2396810" cy="46166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dirty="0"/>
              <a:t>2ème  </a:t>
            </a:r>
            <a:r>
              <a:rPr lang="fr-BE" dirty="0" smtClean="0"/>
              <a:t>Bloc Q-3-4</a:t>
            </a: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3276600" y="1447800"/>
            <a:ext cx="18288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INR </a:t>
            </a:r>
            <a:r>
              <a:rPr lang="fr-BE" sz="1200" dirty="0"/>
              <a:t>Théorie 25h</a:t>
            </a:r>
            <a:endParaRPr lang="fr-FR" dirty="0"/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>
            <a:off x="2133600" y="2133600"/>
            <a:ext cx="4648200" cy="0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3276600" y="2362200"/>
            <a:ext cx="1828800" cy="482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/>
              <a:t>MPR </a:t>
            </a:r>
            <a:r>
              <a:rPr lang="fr-BE" sz="1200"/>
              <a:t>Théorie 25h</a:t>
            </a:r>
            <a:endParaRPr lang="fr-FR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1752600" y="3505200"/>
            <a:ext cx="1828800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LAN(L) </a:t>
            </a:r>
            <a:r>
              <a:rPr lang="fr-BE" sz="1200" dirty="0"/>
              <a:t>Théorie 25h</a:t>
            </a:r>
          </a:p>
          <a:p>
            <a:r>
              <a:rPr lang="fr-BE" sz="1200" dirty="0"/>
              <a:t>                   Labo 25h</a:t>
            </a:r>
            <a:endParaRPr lang="fr-FR" dirty="0"/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auto">
          <a:xfrm>
            <a:off x="4876800" y="3505200"/>
            <a:ext cx="1981200" cy="6651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BE" dirty="0"/>
              <a:t>WAN  </a:t>
            </a:r>
            <a:r>
              <a:rPr lang="fr-BE" sz="1200" dirty="0"/>
              <a:t>Théorie 37,5h</a:t>
            </a:r>
          </a:p>
          <a:p>
            <a:r>
              <a:rPr lang="fr-BE" sz="1200" dirty="0"/>
              <a:t>                      Labos 25h</a:t>
            </a:r>
            <a:endParaRPr lang="fr-FR" dirty="0"/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>
            <a:off x="2209800" y="4572000"/>
            <a:ext cx="4648200" cy="0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auto">
          <a:xfrm>
            <a:off x="3352800" y="5029200"/>
            <a:ext cx="2057400" cy="64633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RSM(L) </a:t>
            </a:r>
            <a:r>
              <a:rPr lang="fr-BE" sz="1200" dirty="0"/>
              <a:t>Théorie 25h</a:t>
            </a:r>
          </a:p>
          <a:p>
            <a:r>
              <a:rPr lang="fr-BE" sz="1200" dirty="0"/>
              <a:t>                       </a:t>
            </a:r>
            <a:r>
              <a:rPr lang="fr-BE" sz="1200" dirty="0" smtClean="0"/>
              <a:t>       </a:t>
            </a:r>
            <a:r>
              <a:rPr lang="fr-BE" sz="1200" dirty="0"/>
              <a:t>Labo 12.5h</a:t>
            </a:r>
            <a:endParaRPr lang="fr-FR" dirty="0"/>
          </a:p>
        </p:txBody>
      </p:sp>
      <p:sp>
        <p:nvSpPr>
          <p:cNvPr id="526353" name="Line 17"/>
          <p:cNvSpPr>
            <a:spLocks noChangeShapeType="1"/>
          </p:cNvSpPr>
          <p:nvPr/>
        </p:nvSpPr>
        <p:spPr bwMode="auto">
          <a:xfrm>
            <a:off x="4191000" y="1905000"/>
            <a:ext cx="0" cy="3810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526354" name="Line 18"/>
          <p:cNvSpPr>
            <a:spLocks noChangeShapeType="1"/>
          </p:cNvSpPr>
          <p:nvPr/>
        </p:nvSpPr>
        <p:spPr bwMode="auto">
          <a:xfrm flipH="1">
            <a:off x="2819400" y="2819400"/>
            <a:ext cx="10668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4572000" y="2895600"/>
            <a:ext cx="11430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2819400" y="4114800"/>
            <a:ext cx="137160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>
            <a:off x="4191000" y="2971800"/>
            <a:ext cx="0" cy="1981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H="1">
            <a:off x="4343400" y="4191000"/>
            <a:ext cx="1371600" cy="838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9" name="Rectangle 23"/>
          <p:cNvSpPr>
            <a:spLocks noChangeArrowheads="1"/>
          </p:cNvSpPr>
          <p:nvPr/>
        </p:nvSpPr>
        <p:spPr bwMode="auto">
          <a:xfrm>
            <a:off x="730696" y="914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2800" dirty="0">
                <a:solidFill>
                  <a:schemeClr val="accent2"/>
                </a:solidFill>
              </a:rPr>
              <a:t>Programme ESI</a:t>
            </a:r>
            <a:r>
              <a:rPr lang="fr-BE" sz="3200" dirty="0">
                <a:solidFill>
                  <a:schemeClr val="accent2"/>
                </a:solidFill>
              </a:rPr>
              <a:t> et place du cours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4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Présentation du cours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Le concept réseau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Modèles, services et protocoles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physique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liaison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sous-couche MAC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réseau OSI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réseau IP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transport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application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81000" y="990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3600" dirty="0" smtClean="0">
                <a:solidFill>
                  <a:schemeClr val="accent2"/>
                </a:solidFill>
              </a:rPr>
              <a:t>Rappel - Plan </a:t>
            </a:r>
            <a:r>
              <a:rPr lang="fr-BE" sz="3600" dirty="0">
                <a:solidFill>
                  <a:schemeClr val="accent2"/>
                </a:solidFill>
              </a:rPr>
              <a:t>du cours </a:t>
            </a:r>
            <a:r>
              <a:rPr lang="fr-BE" sz="3200" dirty="0">
                <a:solidFill>
                  <a:schemeClr val="accent2"/>
                </a:solidFill>
              </a:rPr>
              <a:t>MPR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5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81128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 smtClean="0"/>
              <a:t>Présentation </a:t>
            </a:r>
            <a:r>
              <a:rPr lang="fr-BE" altLang="fr-FR" sz="2800" dirty="0"/>
              <a:t>du cours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Introduction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 smtClean="0"/>
              <a:t>Architecture physique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 smtClean="0"/>
              <a:t>Concepts </a:t>
            </a:r>
            <a:r>
              <a:rPr lang="fr-BE" altLang="fr-FR" sz="2800" dirty="0"/>
              <a:t>et architectures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 smtClean="0"/>
              <a:t>Architecture </a:t>
            </a:r>
            <a:r>
              <a:rPr lang="fr-BE" altLang="fr-FR" sz="2800" dirty="0" smtClean="0"/>
              <a:t>TCPIP (Niveau 3)</a:t>
            </a:r>
            <a:endParaRPr lang="fr-BE" altLang="fr-FR" sz="2800" dirty="0"/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Architecture </a:t>
            </a:r>
            <a:r>
              <a:rPr lang="fr-BE" altLang="fr-FR" sz="2800" dirty="0" smtClean="0"/>
              <a:t>Ethernet (Niveau 2)</a:t>
            </a:r>
            <a:endParaRPr lang="fr-BE" altLang="fr-FR" sz="2800" dirty="0"/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endParaRPr lang="fr-BE" sz="2800" dirty="0" smtClean="0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81000" y="990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3600" dirty="0">
                <a:solidFill>
                  <a:schemeClr val="accent2"/>
                </a:solidFill>
              </a:rPr>
              <a:t>Plan du cours </a:t>
            </a:r>
            <a:r>
              <a:rPr lang="fr-BE" sz="3600" dirty="0" smtClean="0">
                <a:solidFill>
                  <a:schemeClr val="accent2"/>
                </a:solidFill>
              </a:rPr>
              <a:t>LAN</a:t>
            </a:r>
            <a:endParaRPr lang="fr-BE" sz="3600" dirty="0">
              <a:solidFill>
                <a:schemeClr val="accent2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6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accent1"/>
                </a:solidFill>
              </a:rPr>
              <a:t>Plan des laboratoires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5415880"/>
          </a:xfrm>
        </p:spPr>
        <p:txBody>
          <a:bodyPr/>
          <a:lstStyle/>
          <a:p>
            <a:pPr>
              <a:buNone/>
            </a:pPr>
            <a:r>
              <a:rPr lang="fr-BE" dirty="0" smtClean="0">
                <a:solidFill>
                  <a:schemeClr val="accent2"/>
                </a:solidFill>
              </a:rPr>
              <a:t>Plan détaillé 2020 : </a:t>
            </a:r>
            <a:r>
              <a:rPr lang="fr-BE" dirty="0" smtClean="0"/>
              <a:t>12 séances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S1 - Présentation de la config du labo 504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S2 - Visite du LAN de l'ESI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S3 - TP01 : adressage IP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S4 - TP02 : VLAN et routage statique 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S5 - TP03 : VLAN et routage statique 2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S6 - TP04 : NAT &amp; DHCP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S7 - TP05 : routage OSPF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S8 et S9 -TP06 : routage OSPF avec tunnels VPN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S10 - TP07 : Firewall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S11 - TP08 : VRRP</a:t>
            </a:r>
          </a:p>
          <a:p>
            <a:pPr marL="971550" lvl="1" indent="-514350">
              <a:spcBef>
                <a:spcPts val="0"/>
              </a:spcBef>
              <a:buAutoNum type="arabicParenR"/>
            </a:pPr>
            <a:r>
              <a:rPr lang="fr-BE" dirty="0" smtClean="0"/>
              <a:t> S12 - Questions et préparation de l'examen.</a:t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7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2" name="ZOUM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536530"/>
          </a:xfrm>
        </p:spPr>
        <p:txBody>
          <a:bodyPr/>
          <a:lstStyle/>
          <a:p>
            <a:pPr>
              <a:buFontTx/>
              <a:buNone/>
            </a:pPr>
            <a:r>
              <a:rPr lang="fr-FR" sz="3600" dirty="0">
                <a:solidFill>
                  <a:schemeClr val="accent2"/>
                </a:solidFill>
              </a:rPr>
              <a:t>Sources du cours</a:t>
            </a:r>
            <a:endParaRPr lang="fr-FR" sz="3200" dirty="0"/>
          </a:p>
          <a:p>
            <a:r>
              <a:rPr lang="fr-FR" dirty="0" smtClean="0"/>
              <a:t>Support CISCO CCNA</a:t>
            </a:r>
            <a:endParaRPr lang="fr-FR" dirty="0" smtClean="0"/>
          </a:p>
          <a:p>
            <a:pPr lvl="1"/>
            <a:r>
              <a:rPr lang="fr-FR" dirty="0" smtClean="0"/>
              <a:t>Cfr. </a:t>
            </a:r>
            <a:r>
              <a:rPr lang="fr-FR" dirty="0" smtClean="0"/>
              <a:t>Plateforme </a:t>
            </a:r>
            <a:r>
              <a:rPr lang="fr-FR" dirty="0" err="1" smtClean="0"/>
              <a:t>Netacad</a:t>
            </a:r>
            <a:endParaRPr lang="fr-FR" dirty="0" smtClean="0"/>
          </a:p>
          <a:p>
            <a:r>
              <a:rPr lang="fr-FR" dirty="0" smtClean="0"/>
              <a:t>Livre</a:t>
            </a:r>
            <a:r>
              <a:rPr lang="fr-BE" dirty="0" smtClean="0"/>
              <a:t> </a:t>
            </a:r>
            <a:r>
              <a:rPr lang="fr-BE" dirty="0"/>
              <a:t>de </a:t>
            </a:r>
            <a:r>
              <a:rPr lang="fr-BE" dirty="0" smtClean="0"/>
              <a:t>référence</a:t>
            </a:r>
            <a:endParaRPr lang="fr-BE" dirty="0"/>
          </a:p>
          <a:p>
            <a:pPr lvl="1"/>
            <a:r>
              <a:rPr lang="fr-BE" dirty="0"/>
              <a:t>	</a:t>
            </a:r>
            <a:r>
              <a:rPr lang="fr-BE" dirty="0" smtClean="0"/>
              <a:t>Réseaux </a:t>
            </a:r>
            <a:r>
              <a:rPr lang="fr-BE" dirty="0"/>
              <a:t>- </a:t>
            </a:r>
            <a:r>
              <a:rPr lang="fr-BE" dirty="0" smtClean="0"/>
              <a:t>5ème édition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Andrew </a:t>
            </a:r>
            <a:r>
              <a:rPr lang="fr-BE" dirty="0" err="1"/>
              <a:t>Tanenbaum</a:t>
            </a:r>
            <a:r>
              <a:rPr lang="fr-BE" dirty="0"/>
              <a:t>, </a:t>
            </a:r>
            <a:r>
              <a:rPr lang="fr-BE" dirty="0" smtClean="0"/>
              <a:t>David </a:t>
            </a:r>
            <a:r>
              <a:rPr lang="fr-BE" dirty="0" err="1" smtClean="0"/>
              <a:t>Wetherall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Pearson </a:t>
            </a:r>
            <a:r>
              <a:rPr lang="fr-BE" dirty="0"/>
              <a:t>Education, </a:t>
            </a:r>
            <a:r>
              <a:rPr lang="fr-BE" dirty="0" smtClean="0"/>
              <a:t>2011</a:t>
            </a:r>
          </a:p>
          <a:p>
            <a:pPr lvl="1"/>
            <a:r>
              <a:rPr lang="fr-BE" dirty="0" smtClean="0"/>
              <a:t>Les réseaux. Dernière édition </a:t>
            </a:r>
            <a:br>
              <a:rPr lang="fr-BE" dirty="0" smtClean="0"/>
            </a:br>
            <a:r>
              <a:rPr lang="fr-BE" dirty="0" smtClean="0"/>
              <a:t>Guy </a:t>
            </a:r>
            <a:r>
              <a:rPr lang="fr-BE" dirty="0" err="1" smtClean="0"/>
              <a:t>Pujolle</a:t>
            </a:r>
            <a:r>
              <a:rPr lang="fr-BE" dirty="0" smtClean="0"/>
              <a:t>, </a:t>
            </a:r>
            <a:r>
              <a:rPr lang="fr-BE" dirty="0" err="1" smtClean="0"/>
              <a:t>Eyrolles</a:t>
            </a:r>
            <a:endParaRPr lang="fr-BE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8305800" cy="5186363"/>
          </a:xfrm>
        </p:spPr>
        <p:txBody>
          <a:bodyPr/>
          <a:lstStyle/>
          <a:p>
            <a:pPr>
              <a:buFontTx/>
              <a:buNone/>
            </a:pPr>
            <a:r>
              <a:rPr lang="fr-FR" sz="3600" dirty="0">
                <a:solidFill>
                  <a:schemeClr val="accent2"/>
                </a:solidFill>
              </a:rPr>
              <a:t>Support</a:t>
            </a:r>
            <a:r>
              <a:rPr lang="fr-BE" sz="3600" dirty="0">
                <a:solidFill>
                  <a:schemeClr val="accent2"/>
                </a:solidFill>
              </a:rPr>
              <a:t>s</a:t>
            </a:r>
            <a:endParaRPr lang="fr-FR" sz="3200" dirty="0"/>
          </a:p>
          <a:p>
            <a:r>
              <a:rPr lang="fr-BE" dirty="0" err="1"/>
              <a:t>Slides</a:t>
            </a:r>
            <a:r>
              <a:rPr lang="fr-BE" dirty="0"/>
              <a:t> </a:t>
            </a:r>
            <a:r>
              <a:rPr lang="fr-BE" dirty="0" smtClean="0"/>
              <a:t>PMA</a:t>
            </a:r>
            <a:endParaRPr lang="fr-BE" dirty="0"/>
          </a:p>
          <a:p>
            <a:r>
              <a:rPr lang="fr-BE" dirty="0" smtClean="0"/>
              <a:t>Chapitre 4 du livre de </a:t>
            </a:r>
            <a:r>
              <a:rPr lang="fr-BE" dirty="0" err="1" smtClean="0"/>
              <a:t>Tannenbaum</a:t>
            </a:r>
            <a:endParaRPr lang="fr-BE" dirty="0" smtClean="0"/>
          </a:p>
          <a:p>
            <a:r>
              <a:rPr lang="fr-BE" dirty="0" smtClean="0"/>
              <a:t>Cours CCNA de Cisco</a:t>
            </a:r>
          </a:p>
          <a:p>
            <a:pPr marL="0" indent="0">
              <a:buNone/>
            </a:pPr>
            <a:r>
              <a:rPr lang="fr-BE" sz="3200" dirty="0" smtClean="0">
                <a:solidFill>
                  <a:srgbClr val="C00000"/>
                </a:solidFill>
              </a:rPr>
              <a:t>Diverses annexes</a:t>
            </a:r>
            <a:endParaRPr lang="fr-BE" dirty="0" smtClean="0">
              <a:solidFill>
                <a:srgbClr val="C00000"/>
              </a:solidFill>
            </a:endParaRPr>
          </a:p>
          <a:p>
            <a:r>
              <a:rPr lang="fr-BE" dirty="0" smtClean="0"/>
              <a:t>Annexe de </a:t>
            </a:r>
            <a:r>
              <a:rPr lang="fr-BE" dirty="0" err="1" smtClean="0"/>
              <a:t>Pujolle</a:t>
            </a:r>
            <a:r>
              <a:rPr lang="fr-BE" dirty="0" smtClean="0"/>
              <a:t> pour le câblage structuré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build="p" autoUpdateAnimBg="0"/>
    </p:bldLst>
  </p:timing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7424</TotalTime>
  <Words>839</Words>
  <Application>Microsoft Office PowerPoint</Application>
  <PresentationFormat>Affichage à l'écran (4:3)</PresentationFormat>
  <Paragraphs>212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Boule de feu</vt:lpstr>
      <vt:lpstr>Diapositive 1</vt:lpstr>
      <vt:lpstr>I. Présentation du cours</vt:lpstr>
      <vt:lpstr>Modalités pédagogiques </vt:lpstr>
      <vt:lpstr>Plan du cours</vt:lpstr>
      <vt:lpstr>Plan du cours</vt:lpstr>
      <vt:lpstr>Plan du cours</vt:lpstr>
      <vt:lpstr>Plan des laboratoires</vt:lpstr>
      <vt:lpstr>Sources et supports</vt:lpstr>
      <vt:lpstr>Sources et supports</vt:lpstr>
      <vt:lpstr>Sources et supports</vt:lpstr>
      <vt:lpstr>Cisco CCNA</vt:lpstr>
      <vt:lpstr>Cisco CCNA</vt:lpstr>
      <vt:lpstr>Sources et supports</vt:lpstr>
    </vt:vector>
  </TitlesOfParts>
  <Company>HEB-ESI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</cp:lastModifiedBy>
  <cp:revision>253</cp:revision>
  <cp:lastPrinted>2001-07-16T20:29:16Z</cp:lastPrinted>
  <dcterms:created xsi:type="dcterms:W3CDTF">2000-12-03T20:39:07Z</dcterms:created>
  <dcterms:modified xsi:type="dcterms:W3CDTF">2021-09-27T14:11:28Z</dcterms:modified>
</cp:coreProperties>
</file>