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413" r:id="rId2"/>
    <p:sldId id="465" r:id="rId3"/>
    <p:sldId id="479" r:id="rId4"/>
    <p:sldId id="478" r:id="rId5"/>
    <p:sldId id="481" r:id="rId6"/>
    <p:sldId id="480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33CC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0066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89" autoAdjust="0"/>
    <p:restoredTop sz="86475" autoAdjust="0"/>
  </p:normalViewPr>
  <p:slideViewPr>
    <p:cSldViewPr>
      <p:cViewPr>
        <p:scale>
          <a:sx n="70" d="100"/>
          <a:sy n="70" d="100"/>
        </p:scale>
        <p:origin x="-2022" y="-168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18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7154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BE" smtClean="0"/>
              <a:t>LAN - Introduction - 02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931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231A8C5-07A7-4801-ACA8-07CEDF0897A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121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E7E52-8B4C-42AE-806A-4E3CF897E0B2}" type="slidenum">
              <a:rPr lang="fr-FR"/>
              <a:pPr/>
              <a:t>15</a:t>
            </a:fld>
            <a:endParaRPr lang="fr-FR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4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16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17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E9E56-7616-4B05-9473-0C8D4D8AC1FD}" type="slidenum">
              <a:rPr lang="fr-FR"/>
              <a:pPr/>
              <a:t>2</a:t>
            </a:fld>
            <a:endParaRPr lang="fr-FR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29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MPR - Le concept réseau - 02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Février 2019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HE2B-ESI RESIR2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CAB42-BF9B-4BCA-8140-06B2FADD8FDD}" type="slidenum">
              <a:rPr lang="fr-FR" altLang="fr-FR" sz="1200" smtClean="0"/>
              <a:pPr/>
              <a:t>3</a:t>
            </a:fld>
            <a:endParaRPr lang="fr-FR" altLang="fr-FR" sz="1200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MPR - Le concept réseau - 02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Février 2019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HE2B-ESI RESIR2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CAB42-BF9B-4BCA-8140-06B2FADD8FDD}" type="slidenum">
              <a:rPr lang="fr-FR" altLang="fr-FR" sz="1200" smtClean="0"/>
              <a:pPr/>
              <a:t>4</a:t>
            </a:fld>
            <a:endParaRPr lang="fr-FR" altLang="fr-FR" sz="1200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MPR - Le concept réseau - 02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Février 2019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HE2B-ESI RESIR2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A744F3-7E43-4F3F-83A9-C7B4F142CBE6}" type="slidenum">
              <a:rPr lang="fr-FR" altLang="fr-FR" sz="1200" smtClean="0"/>
              <a:pPr/>
              <a:t>5</a:t>
            </a:fld>
            <a:endParaRPr lang="fr-FR" altLang="fr-FR" sz="1200"/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fr-FR">
              <a:solidFill>
                <a:srgbClr val="66FF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MPR - Le concept réseau - 02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Février 2019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HE2B-ESI RESIR2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BD6E99-F5F7-4079-8CEA-96043BD28464}" type="slidenum">
              <a:rPr lang="fr-FR" altLang="fr-FR" sz="1200" smtClean="0"/>
              <a:pPr/>
              <a:t>6</a:t>
            </a:fld>
            <a:endParaRPr lang="fr-FR" altLang="fr-FR" sz="1200"/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35C08-D9B4-4B62-A73B-B049FE58B0B4}" type="slidenum">
              <a:rPr lang="fr-FR"/>
              <a:pPr/>
              <a:t>7</a:t>
            </a:fld>
            <a:endParaRPr lang="fr-FR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37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8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64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LAN - Introduction - 02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231A8C5-07A7-4801-ACA8-07CEDF0897A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183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62800" cy="6858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0C9A-3F39-4348-8776-024BB2D719D8}" type="slidenum">
              <a:rPr lang="fr-FR" altLang="fr-FR"/>
              <a:pPr>
                <a:defRPr/>
              </a:pPr>
              <a:t>‹N°›</a:t>
            </a:fld>
            <a:endParaRPr lang="fr-FR" altLang="fr-FR" b="1"/>
          </a:p>
        </p:txBody>
      </p:sp>
    </p:spTree>
    <p:extLst>
      <p:ext uri="{BB962C8B-B14F-4D97-AF65-F5344CB8AC3E}">
        <p14:creationId xmlns="" xmlns:p14="http://schemas.microsoft.com/office/powerpoint/2010/main" val="799537534"/>
      </p:ext>
    </p:extLst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5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ransition>
    <p:sndAc>
      <p:stSnd>
        <p:snd r:embed="rId14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LANR3-LAN </a:t>
            </a:r>
            <a:endParaRPr lang="fr-BE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Technologies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2021-2022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15 septembre 2021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17225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9900"/>
                </a:solidFill>
              </a:rPr>
              <a:t>PAN </a:t>
            </a:r>
            <a:r>
              <a:rPr lang="en-US" sz="2000" dirty="0">
                <a:solidFill>
                  <a:srgbClr val="FF9900"/>
                </a:solidFill>
              </a:rPr>
              <a:t>(Local Area Network)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Réseaux</a:t>
            </a:r>
            <a:r>
              <a:rPr lang="en-US" sz="1800" dirty="0"/>
              <a:t> </a:t>
            </a:r>
            <a:r>
              <a:rPr lang="en-US" sz="1800" dirty="0" smtClean="0"/>
              <a:t>de </a:t>
            </a:r>
            <a:r>
              <a:rPr lang="en-US" sz="1800" dirty="0" err="1" smtClean="0"/>
              <a:t>périphériques</a:t>
            </a:r>
            <a:r>
              <a:rPr lang="en-US" sz="1800" dirty="0" smtClean="0"/>
              <a:t> </a:t>
            </a:r>
            <a:r>
              <a:rPr lang="en-US" sz="1800" dirty="0" err="1" smtClean="0"/>
              <a:t>autour</a:t>
            </a:r>
            <a:r>
              <a:rPr lang="en-US" sz="1800" dirty="0" smtClean="0"/>
              <a:t> d’un </a:t>
            </a:r>
            <a:r>
              <a:rPr lang="en-US" sz="1800" dirty="0" err="1" smtClean="0"/>
              <a:t>ordinateur</a:t>
            </a:r>
            <a:r>
              <a:rPr lang="en-US" sz="1800" dirty="0" smtClean="0"/>
              <a:t> central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…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autour</a:t>
            </a:r>
            <a:r>
              <a:rPr lang="en-US" sz="1800" dirty="0" smtClean="0"/>
              <a:t> d’un smartphone …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Architecture maître – </a:t>
            </a:r>
            <a:r>
              <a:rPr lang="en-US" sz="1800" dirty="0" err="1" smtClean="0"/>
              <a:t>esclave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Ex. PC / maître </a:t>
            </a:r>
            <a:r>
              <a:rPr lang="en-US" sz="1600" dirty="0" smtClean="0">
                <a:sym typeface="Wingdings" panose="05000000000000000000" pitchFamily="2" charset="2"/>
              </a:rPr>
              <a:t> </a:t>
            </a:r>
            <a:r>
              <a:rPr lang="en-US" sz="1600" dirty="0" err="1" smtClean="0">
                <a:sym typeface="Wingdings" panose="05000000000000000000" pitchFamily="2" charset="2"/>
              </a:rPr>
              <a:t>Périphériques</a:t>
            </a:r>
            <a:r>
              <a:rPr lang="en-US" sz="1600" dirty="0" smtClean="0">
                <a:sym typeface="Wingdings" panose="05000000000000000000" pitchFamily="2" charset="2"/>
              </a:rPr>
              <a:t> / </a:t>
            </a:r>
            <a:r>
              <a:rPr lang="en-US" sz="1600" dirty="0" err="1" smtClean="0">
                <a:sym typeface="Wingdings" panose="05000000000000000000" pitchFamily="2" charset="2"/>
              </a:rPr>
              <a:t>esclaves</a:t>
            </a:r>
            <a:endParaRPr lang="en-US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555762"/>
            <a:ext cx="4464496" cy="383558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2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213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9900"/>
                </a:solidFill>
              </a:rPr>
              <a:t>LAN (Local Area Network)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Réseaux</a:t>
            </a:r>
            <a:r>
              <a:rPr lang="en-US" sz="2400" dirty="0"/>
              <a:t> </a:t>
            </a:r>
            <a:r>
              <a:rPr lang="en-US" sz="2400" dirty="0" err="1"/>
              <a:t>peu</a:t>
            </a:r>
            <a:r>
              <a:rPr lang="en-US" sz="2400" dirty="0"/>
              <a:t> </a:t>
            </a:r>
            <a:r>
              <a:rPr lang="en-US" sz="2400" dirty="0" err="1"/>
              <a:t>étendus</a:t>
            </a:r>
            <a:r>
              <a:rPr lang="en-US" sz="2400" dirty="0"/>
              <a:t> </a:t>
            </a:r>
            <a:r>
              <a:rPr lang="en-US" sz="2400" dirty="0" err="1"/>
              <a:t>d’ordinateurs</a:t>
            </a:r>
            <a:r>
              <a:rPr lang="en-US" sz="2400" dirty="0"/>
              <a:t> </a:t>
            </a:r>
            <a:r>
              <a:rPr lang="en-US" sz="2400" dirty="0" err="1"/>
              <a:t>exploitant</a:t>
            </a:r>
            <a:r>
              <a:rPr lang="en-US" sz="2400" dirty="0"/>
              <a:t> un canal </a:t>
            </a:r>
            <a:r>
              <a:rPr lang="en-US" sz="2400" dirty="0" err="1" smtClean="0"/>
              <a:t>commun</a:t>
            </a:r>
            <a:r>
              <a:rPr lang="en-US" sz="2400" dirty="0" smtClean="0"/>
              <a:t> de </a:t>
            </a:r>
            <a:r>
              <a:rPr lang="en-US" sz="2400" dirty="0"/>
              <a:t>diffusion de </a:t>
            </a:r>
            <a:r>
              <a:rPr lang="en-US" sz="2400" dirty="0" err="1" smtClean="0"/>
              <a:t>l’information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Architecture </a:t>
            </a:r>
            <a:r>
              <a:rPr lang="en-US" sz="2400" dirty="0" err="1" smtClean="0"/>
              <a:t>d’égal</a:t>
            </a:r>
            <a:r>
              <a:rPr lang="en-US" sz="2400" dirty="0" smtClean="0"/>
              <a:t> à </a:t>
            </a:r>
            <a:r>
              <a:rPr lang="en-US" sz="2400" dirty="0" err="1" smtClean="0"/>
              <a:t>égal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Réseaux</a:t>
            </a:r>
            <a:r>
              <a:rPr lang="en-US" sz="2400" dirty="0" smtClean="0"/>
              <a:t> </a:t>
            </a:r>
            <a:r>
              <a:rPr lang="en-US" sz="2400" dirty="0" err="1" smtClean="0"/>
              <a:t>d’entreprise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Réseaux</a:t>
            </a:r>
            <a:r>
              <a:rPr lang="en-US" sz="2400" dirty="0" smtClean="0"/>
              <a:t> </a:t>
            </a:r>
            <a:r>
              <a:rPr lang="en-US" sz="2400" dirty="0" err="1" smtClean="0"/>
              <a:t>domestiques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725" y="3097819"/>
            <a:ext cx="7577950" cy="324647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144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9900"/>
                </a:solidFill>
              </a:rPr>
              <a:t>MAN (Metropolitan Area Network)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Réseaux</a:t>
            </a:r>
            <a:r>
              <a:rPr lang="en-US" sz="2400" dirty="0"/>
              <a:t> </a:t>
            </a:r>
            <a:r>
              <a:rPr lang="en-US" sz="2400" dirty="0" err="1"/>
              <a:t>couvrant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ville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Exemple</a:t>
            </a:r>
            <a:r>
              <a:rPr lang="en-US" sz="2400" dirty="0" smtClean="0"/>
              <a:t> de MAN </a:t>
            </a:r>
            <a:r>
              <a:rPr lang="en-US" sz="2400" dirty="0" err="1" smtClean="0"/>
              <a:t>basé</a:t>
            </a:r>
            <a:r>
              <a:rPr lang="en-US" sz="2400" dirty="0" smtClean="0"/>
              <a:t> sur un </a:t>
            </a:r>
            <a:r>
              <a:rPr lang="en-US" sz="2400" dirty="0" err="1" smtClean="0"/>
              <a:t>réseau</a:t>
            </a:r>
            <a:r>
              <a:rPr lang="en-US" sz="2400" dirty="0" smtClean="0"/>
              <a:t> </a:t>
            </a:r>
            <a:r>
              <a:rPr lang="en-US" sz="2400" dirty="0"/>
              <a:t>coaxial de </a:t>
            </a:r>
            <a:r>
              <a:rPr lang="en-US" sz="2400" dirty="0" err="1"/>
              <a:t>télédistribution</a:t>
            </a:r>
            <a:r>
              <a:rPr lang="en-US" sz="2400" dirty="0"/>
              <a:t> </a:t>
            </a:r>
            <a:r>
              <a:rPr lang="en-US" sz="2400" dirty="0" err="1"/>
              <a:t>offrant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interconnexion</a:t>
            </a:r>
            <a:r>
              <a:rPr lang="en-US" sz="2400" dirty="0"/>
              <a:t> à Internet</a:t>
            </a:r>
          </a:p>
        </p:txBody>
      </p:sp>
      <p:pic>
        <p:nvPicPr>
          <p:cNvPr id="1268740" name="Picture 4" descr="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75" y="2444750"/>
            <a:ext cx="7173913" cy="395605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12</a:t>
            </a:fld>
            <a:endParaRPr lang="fr-FR" b="1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190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FF9900"/>
                </a:solidFill>
              </a:rPr>
              <a:t>WAN (Wide Area Network)</a:t>
            </a:r>
          </a:p>
          <a:p>
            <a:pPr>
              <a:lnSpc>
                <a:spcPct val="90000"/>
              </a:lnSpc>
            </a:pPr>
            <a:r>
              <a:rPr lang="en-US" sz="2800"/>
              <a:t>Réseau étendu de terminaux (ordinateurs) reliés par un sous-réseau d’interconnexion et de transport (réseau d’opérateur).</a:t>
            </a:r>
          </a:p>
          <a:p>
            <a:pPr>
              <a:lnSpc>
                <a:spcPct val="90000"/>
              </a:lnSpc>
            </a:pPr>
            <a:r>
              <a:rPr lang="en-US" sz="2800"/>
              <a:t>Concepts de réseau et de sous-réseau</a:t>
            </a:r>
          </a:p>
        </p:txBody>
      </p:sp>
      <p:pic>
        <p:nvPicPr>
          <p:cNvPr id="1266692" name="Picture 4" descr="1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194050"/>
            <a:ext cx="7808913" cy="320675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13</a:t>
            </a:fld>
            <a:endParaRPr lang="fr-FR" b="1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Etendue</a:t>
            </a:r>
            <a:r>
              <a:rPr lang="en-US" sz="4000" dirty="0"/>
              <a:t> </a:t>
            </a:r>
            <a:r>
              <a:rPr lang="en-US" sz="4000" dirty="0" err="1"/>
              <a:t>géographique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190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9900"/>
                </a:solidFill>
              </a:rPr>
              <a:t>Exemples</a:t>
            </a:r>
            <a:r>
              <a:rPr lang="en-US" sz="2800" dirty="0" smtClean="0">
                <a:solidFill>
                  <a:srgbClr val="FF9900"/>
                </a:solidFill>
              </a:rPr>
              <a:t> de WAN</a:t>
            </a:r>
            <a:endParaRPr lang="en-US" sz="2800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Lignes</a:t>
            </a:r>
            <a:r>
              <a:rPr lang="en-US" sz="2800" dirty="0" smtClean="0"/>
              <a:t> </a:t>
            </a:r>
            <a:r>
              <a:rPr lang="en-US" sz="2800" dirty="0" err="1" smtClean="0"/>
              <a:t>Louées</a:t>
            </a:r>
            <a:r>
              <a:rPr lang="en-US" sz="2800" dirty="0" smtClean="0"/>
              <a:t>, VPN, FAI Internet </a:t>
            </a:r>
            <a:endParaRPr lang="en-US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212104"/>
            <a:ext cx="3660304" cy="21692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16832"/>
            <a:ext cx="4176464" cy="26488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916832"/>
            <a:ext cx="3994154" cy="2644083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14</a:t>
            </a:fld>
            <a:endParaRPr lang="fr-FR" b="1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34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 dirty="0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Organismes de normalisation</a:t>
            </a:r>
            <a:endParaRPr lang="fr-FR" dirty="0"/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>
                <a:solidFill>
                  <a:schemeClr val="tx2"/>
                </a:solidFill>
              </a:rPr>
              <a:t>IEEE </a:t>
            </a:r>
            <a:r>
              <a:rPr lang="fr-BE" dirty="0">
                <a:solidFill>
                  <a:schemeClr val="tx2"/>
                </a:solidFill>
              </a:rPr>
              <a:t>: </a:t>
            </a:r>
            <a:r>
              <a:rPr lang="fr-BE" dirty="0"/>
              <a:t>réseaux informatiques 802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UIT, ETSI, OSI : </a:t>
            </a:r>
            <a:r>
              <a:rPr lang="fr-BE" dirty="0"/>
              <a:t>réseaux de télécommunication et nouveaux réseaux multimédia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IETF :</a:t>
            </a:r>
            <a:r>
              <a:rPr lang="fr-BE" dirty="0"/>
              <a:t> Internet et protocoles de TCP/IP</a:t>
            </a:r>
          </a:p>
          <a:p>
            <a:pPr>
              <a:lnSpc>
                <a:spcPct val="90000"/>
              </a:lnSpc>
            </a:pPr>
            <a:r>
              <a:rPr lang="fr-BE" dirty="0">
                <a:solidFill>
                  <a:schemeClr val="tx2"/>
                </a:solidFill>
              </a:rPr>
              <a:t>Autres : 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association d’industriels (ex. WECA)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Consortium : ex. commercialisation de </a:t>
            </a:r>
            <a:r>
              <a:rPr lang="fr-BE" dirty="0" err="1"/>
              <a:t>WiFi</a:t>
            </a:r>
            <a:r>
              <a:rPr lang="fr-BE" dirty="0"/>
              <a:t>, Bluetooth, …</a:t>
            </a:r>
            <a:endParaRPr lang="fr-BE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15</a:t>
            </a:fld>
            <a:endParaRPr lang="fr-FR" b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>
                <a:solidFill>
                  <a:schemeClr val="accent1"/>
                </a:solidFill>
              </a:rPr>
              <a:t>Classification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tx2"/>
                </a:solidFill>
              </a:rPr>
              <a:t>Organisation et exploitation des réseaux réels</a:t>
            </a:r>
            <a:endParaRPr lang="fr-BE" sz="2800" dirty="0">
              <a:solidFill>
                <a:schemeClr val="tx2"/>
              </a:solidFill>
            </a:endParaRP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Privé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d’entreprise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domestiques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err="1" smtClean="0"/>
              <a:t>Hotspots</a:t>
            </a:r>
            <a:endParaRPr lang="fr-BE" sz="2000" dirty="0" smtClean="0"/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Public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d’opérateurs</a:t>
            </a: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Virtuellement </a:t>
            </a:r>
            <a:r>
              <a:rPr lang="fr-BE" sz="2400" dirty="0"/>
              <a:t>privé </a:t>
            </a:r>
            <a:endParaRPr lang="fr-BE" sz="2400" dirty="0" smtClean="0"/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VPN </a:t>
            </a:r>
            <a:r>
              <a:rPr lang="fr-BE" sz="2000" dirty="0"/>
              <a:t>et </a:t>
            </a:r>
            <a:r>
              <a:rPr lang="fr-BE" sz="2000" dirty="0" smtClean="0"/>
              <a:t>VLAN</a:t>
            </a:r>
            <a:endParaRPr lang="fr-BE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16</a:t>
            </a:fld>
            <a:endParaRPr lang="fr-FR" b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623242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i="0" dirty="0" smtClean="0"/>
              <a:t>Vision globale de l’Internet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1512168"/>
          </a:xfrm>
        </p:spPr>
        <p:txBody>
          <a:bodyPr/>
          <a:lstStyle/>
          <a:p>
            <a:pPr marL="0" indent="0">
              <a:buNone/>
            </a:pPr>
            <a:r>
              <a:rPr lang="fr-BE" sz="2400" dirty="0" smtClean="0">
                <a:solidFill>
                  <a:srgbClr val="FF9900"/>
                </a:solidFill>
              </a:rPr>
              <a:t>Architecture de l’Internet</a:t>
            </a:r>
          </a:p>
          <a:p>
            <a:r>
              <a:rPr lang="fr-BE" sz="2000" dirty="0" smtClean="0"/>
              <a:t>Différentes catégories de réseaux : </a:t>
            </a:r>
          </a:p>
          <a:p>
            <a:pPr lvl="1"/>
            <a:r>
              <a:rPr lang="fr-BE" sz="1800" dirty="0" smtClean="0"/>
              <a:t>Réseaux terminaux (Home / Enterprise), d’Accès (ISP),  </a:t>
            </a:r>
            <a:r>
              <a:rPr lang="fr-BE" sz="1800" dirty="0" err="1" smtClean="0"/>
              <a:t>Core</a:t>
            </a:r>
            <a:r>
              <a:rPr lang="fr-BE" sz="1800" dirty="0" smtClean="0"/>
              <a:t> Internet (ISP)</a:t>
            </a:r>
          </a:p>
          <a:p>
            <a:r>
              <a:rPr lang="fr-BE" sz="2000" dirty="0" smtClean="0"/>
              <a:t>3 catégories de fournisseurs d’accès</a:t>
            </a:r>
            <a:endParaRPr lang="fr-BE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61625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51520" y="2708920"/>
            <a:ext cx="2823209" cy="83099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smtClean="0"/>
              <a:t>Réseaux d’Entreprise</a:t>
            </a:r>
          </a:p>
          <a:p>
            <a:r>
              <a:rPr lang="fr-BE" dirty="0" smtClean="0"/>
              <a:t>LAN</a:t>
            </a:r>
            <a:endParaRPr lang="fr-BE" dirty="0"/>
          </a:p>
        </p:txBody>
      </p:sp>
      <p:cxnSp>
        <p:nvCxnSpPr>
          <p:cNvPr id="9" name="Connecteur droit avec flèche 8"/>
          <p:cNvCxnSpPr/>
          <p:nvPr/>
        </p:nvCxnSpPr>
        <p:spPr bwMode="auto">
          <a:xfrm>
            <a:off x="611560" y="3645024"/>
            <a:ext cx="288032" cy="432048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17</a:t>
            </a:fld>
            <a:endParaRPr lang="fr-FR" b="1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310823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i="0" dirty="0" smtClean="0"/>
              <a:t>Vision globale de l’Internet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7" name="Picture 2" descr="https://upload.wikimedia.org/wikipedia/commons/thumb/9/9f/Internet_Connectivity_Access_layer.svg/1200px-Internet_Connectivity_Access_layer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62416"/>
            <a:ext cx="8305800" cy="3723767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18</a:t>
            </a:fld>
            <a:endParaRPr lang="fr-FR" b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ZOUM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7772400" cy="1676400"/>
          </a:xfrm>
        </p:spPr>
        <p:txBody>
          <a:bodyPr anchor="ctr" anchorCtr="1"/>
          <a:lstStyle/>
          <a:p>
            <a:pPr algn="l"/>
            <a:r>
              <a:rPr lang="fr-BE" sz="4800" dirty="0"/>
              <a:t>2. </a:t>
            </a:r>
            <a:r>
              <a:rPr lang="fr-BE" sz="4800" dirty="0" smtClean="0"/>
              <a:t>Introduction</a:t>
            </a:r>
            <a:endParaRPr lang="fr-FR" sz="4800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276872"/>
            <a:ext cx="7772400" cy="3895328"/>
          </a:xfrm>
        </p:spPr>
        <p:txBody>
          <a:bodyPr/>
          <a:lstStyle/>
          <a:p>
            <a:pPr lvl="0"/>
            <a:r>
              <a:rPr lang="fr-BE" dirty="0" smtClean="0">
                <a:sym typeface="Wingdings" pitchFamily="2" charset="2"/>
              </a:rPr>
              <a:t> </a:t>
            </a:r>
            <a:r>
              <a:rPr lang="fr-BE" sz="2800" dirty="0" smtClean="0">
                <a:sym typeface="Wingdings" pitchFamily="2" charset="2"/>
              </a:rPr>
              <a:t>R</a:t>
            </a:r>
            <a:r>
              <a:rPr lang="fr-FR" sz="2800" dirty="0" smtClean="0"/>
              <a:t>appels MPR</a:t>
            </a:r>
            <a:endParaRPr lang="fr-BE" dirty="0" smtClean="0"/>
          </a:p>
          <a:p>
            <a:pPr lvl="1"/>
            <a:r>
              <a:rPr lang="fr-FR" dirty="0" smtClean="0"/>
              <a:t>Le concept réseau</a:t>
            </a:r>
            <a:endParaRPr lang="fr-BE" dirty="0" smtClean="0"/>
          </a:p>
          <a:p>
            <a:pPr lvl="1"/>
            <a:r>
              <a:rPr lang="fr-FR" dirty="0" smtClean="0"/>
              <a:t>Classification des </a:t>
            </a:r>
            <a:r>
              <a:rPr lang="fr-FR" dirty="0" smtClean="0"/>
              <a:t>réseaux </a:t>
            </a:r>
            <a:endParaRPr lang="fr-BE" dirty="0" smtClean="0"/>
          </a:p>
          <a:p>
            <a:pPr lvl="1"/>
            <a:r>
              <a:rPr lang="fr-FR" dirty="0" smtClean="0"/>
              <a:t>Modèles et Protocoles</a:t>
            </a:r>
            <a:endParaRPr lang="fr-BE" dirty="0" smtClean="0">
              <a:sym typeface="Wingdings" pitchFamily="2" charset="2"/>
            </a:endParaRPr>
          </a:p>
          <a:p>
            <a:pPr lvl="1"/>
            <a:r>
              <a:rPr lang="fr-BE" dirty="0" smtClean="0">
                <a:sym typeface="Wingdings" pitchFamily="2" charset="2"/>
              </a:rPr>
              <a:t> Internet</a:t>
            </a:r>
          </a:p>
          <a:p>
            <a:r>
              <a:rPr lang="fr-BE" sz="2800" dirty="0" smtClean="0">
                <a:sym typeface="Wingdings" pitchFamily="2" charset="2"/>
              </a:rPr>
              <a:t> Rappels CCNA 1</a:t>
            </a:r>
            <a:endParaRPr lang="fr-BE" sz="2800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BE" sz="4000" dirty="0" smtClean="0">
                <a:solidFill>
                  <a:schemeClr val="accent1"/>
                </a:solidFill>
              </a:rPr>
              <a:t>Le concept réseau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6613"/>
            <a:ext cx="8001000" cy="55451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fr-BE" dirty="0">
                <a:solidFill>
                  <a:schemeClr val="accent2"/>
                </a:solidFill>
              </a:rPr>
              <a:t>Tentative de définition générale</a:t>
            </a:r>
            <a:endParaRPr lang="fr-BE" dirty="0"/>
          </a:p>
          <a:p>
            <a:pPr>
              <a:lnSpc>
                <a:spcPct val="90000"/>
              </a:lnSpc>
              <a:defRPr/>
            </a:pPr>
            <a:r>
              <a:rPr lang="fr-BE" sz="2800" dirty="0"/>
              <a:t>Système structuré de </a:t>
            </a:r>
            <a:r>
              <a:rPr lang="fr-BE" sz="2800" u="sng" dirty="0">
                <a:solidFill>
                  <a:schemeClr val="accent2"/>
                </a:solidFill>
              </a:rPr>
              <a:t>nœuds</a:t>
            </a:r>
            <a:r>
              <a:rPr lang="fr-BE" sz="2800" dirty="0"/>
              <a:t> interconnectés par des </a:t>
            </a:r>
            <a:r>
              <a:rPr lang="fr-BE" sz="2800" u="sng" dirty="0">
                <a:solidFill>
                  <a:schemeClr val="accent2"/>
                </a:solidFill>
              </a:rPr>
              <a:t>liaisons</a:t>
            </a:r>
            <a:r>
              <a:rPr lang="fr-BE" sz="2800" dirty="0"/>
              <a:t> fournissant des </a:t>
            </a:r>
            <a:r>
              <a:rPr lang="fr-BE" sz="2800" u="sng" dirty="0">
                <a:solidFill>
                  <a:schemeClr val="accent2"/>
                </a:solidFill>
              </a:rPr>
              <a:t>services</a:t>
            </a:r>
            <a:r>
              <a:rPr lang="fr-BE" sz="2800" dirty="0"/>
              <a:t> d’interconnexion et de transport de l’</a:t>
            </a:r>
            <a:r>
              <a:rPr lang="fr-BE" sz="2800" u="sng" dirty="0">
                <a:solidFill>
                  <a:schemeClr val="accent2"/>
                </a:solidFill>
              </a:rPr>
              <a:t>information</a:t>
            </a:r>
            <a:r>
              <a:rPr lang="fr-BE" sz="2800" dirty="0"/>
              <a:t> à ses </a:t>
            </a:r>
            <a:r>
              <a:rPr lang="fr-BE" sz="2800" u="sng" dirty="0">
                <a:solidFill>
                  <a:schemeClr val="accent2"/>
                </a:solidFill>
              </a:rPr>
              <a:t>utilisateurs</a:t>
            </a:r>
          </a:p>
          <a:p>
            <a:pPr>
              <a:lnSpc>
                <a:spcPct val="90000"/>
              </a:lnSpc>
              <a:defRPr/>
            </a:pPr>
            <a:r>
              <a:rPr lang="fr-BE" sz="2800" dirty="0"/>
              <a:t>Possède une </a:t>
            </a:r>
            <a:r>
              <a:rPr lang="fr-BE" sz="2800" u="sng" dirty="0">
                <a:solidFill>
                  <a:schemeClr val="accent2"/>
                </a:solidFill>
              </a:rPr>
              <a:t>bordure</a:t>
            </a:r>
            <a:r>
              <a:rPr lang="fr-BE" sz="28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fr-BE" sz="2400" dirty="0"/>
              <a:t>permettant de délimiter la structure intérieure (nœuds et liaisons internes) de l’environnement des nœuds externes (terminaux et autres réseaux)</a:t>
            </a:r>
          </a:p>
          <a:p>
            <a:pPr>
              <a:lnSpc>
                <a:spcPct val="90000"/>
              </a:lnSpc>
              <a:defRPr/>
            </a:pPr>
            <a:r>
              <a:rPr lang="fr-BE" sz="2800" dirty="0"/>
              <a:t>On peut distinguer différents sous-systèmes</a:t>
            </a:r>
          </a:p>
          <a:p>
            <a:pPr marL="819150" lvl="1">
              <a:lnSpc>
                <a:spcPct val="90000"/>
              </a:lnSpc>
              <a:defRPr/>
            </a:pPr>
            <a:r>
              <a:rPr lang="fr-BE" sz="2400" dirty="0"/>
              <a:t>Le réseau d’interconnexion et de transport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fr-BE" sz="2000" dirty="0"/>
              <a:t>(On peut également distinguer sous-réseau d’accès et sous-réseau cœur)</a:t>
            </a:r>
          </a:p>
          <a:p>
            <a:pPr marL="819150" lvl="1">
              <a:lnSpc>
                <a:spcPct val="90000"/>
              </a:lnSpc>
              <a:defRPr/>
            </a:pPr>
            <a:r>
              <a:rPr lang="fr-BE" sz="2400" dirty="0"/>
              <a:t>Le réseau des terminaux</a:t>
            </a:r>
          </a:p>
          <a:p>
            <a:pPr marL="819150" lvl="1">
              <a:lnSpc>
                <a:spcPct val="90000"/>
              </a:lnSpc>
              <a:defRPr/>
            </a:pPr>
            <a:r>
              <a:rPr lang="fr-BE" sz="2400" dirty="0"/>
              <a:t>Le réseau des abonnés / utilisateurs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9221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BE" altLang="fr-FR" sz="1400" smtClean="0">
                <a:latin typeface="Arial" panose="020B0604020202020204" pitchFamily="34" charset="0"/>
              </a:rPr>
              <a:t>LAN - Introduction - 02</a:t>
            </a:r>
            <a:endParaRPr lang="fr-FR" altLang="fr-FR" sz="1400">
              <a:latin typeface="Arial" panose="020B0604020202020204" pitchFamily="34" charset="0"/>
            </a:endParaRPr>
          </a:p>
        </p:txBody>
      </p:sp>
      <p:sp>
        <p:nvSpPr>
          <p:cNvPr id="92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F83240-7852-478A-A8F2-38924F0372E9}" type="slidenum">
              <a:rPr lang="fr-FR" altLang="fr-FR" sz="1400" smtClean="0">
                <a:latin typeface="Arial" panose="020B0604020202020204" pitchFamily="34" charset="0"/>
              </a:rPr>
              <a:pPr/>
              <a:t>3</a:t>
            </a:fld>
            <a:endParaRPr lang="fr-FR" altLang="fr-FR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BE" sz="4000" dirty="0" smtClean="0">
                <a:solidFill>
                  <a:schemeClr val="accent1"/>
                </a:solidFill>
              </a:rPr>
              <a:t>Le concept réseau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6613"/>
            <a:ext cx="8001000" cy="55451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fr-BE" dirty="0">
                <a:solidFill>
                  <a:schemeClr val="accent2"/>
                </a:solidFill>
              </a:rPr>
              <a:t>Concepts sous-jacents</a:t>
            </a:r>
            <a:endParaRPr lang="fr-BE" dirty="0"/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Nœud</a:t>
            </a:r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Liaison</a:t>
            </a:r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Information</a:t>
            </a:r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Utilisateur</a:t>
            </a:r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Services</a:t>
            </a:r>
          </a:p>
          <a:p>
            <a:pPr>
              <a:lnSpc>
                <a:spcPct val="90000"/>
              </a:lnSpc>
              <a:defRPr/>
            </a:pPr>
            <a:r>
              <a:rPr lang="fr-BE" sz="2800" u="sng" dirty="0">
                <a:solidFill>
                  <a:schemeClr val="accent2"/>
                </a:solidFill>
              </a:rPr>
              <a:t>Interconnexion de réseaux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9221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BE" altLang="fr-FR" sz="1400" smtClean="0">
                <a:latin typeface="Arial" panose="020B0604020202020204" pitchFamily="34" charset="0"/>
              </a:rPr>
              <a:t>LAN - Introduction - 02</a:t>
            </a:r>
            <a:endParaRPr lang="fr-FR" altLang="fr-FR" sz="1400">
              <a:latin typeface="Arial" panose="020B0604020202020204" pitchFamily="34" charset="0"/>
            </a:endParaRPr>
          </a:p>
        </p:txBody>
      </p:sp>
      <p:sp>
        <p:nvSpPr>
          <p:cNvPr id="92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F83240-7852-478A-A8F2-38924F0372E9}" type="slidenum">
              <a:rPr lang="fr-FR" altLang="fr-FR" sz="1400" smtClean="0">
                <a:latin typeface="Arial" panose="020B0604020202020204" pitchFamily="34" charset="0"/>
              </a:rPr>
              <a:pPr/>
              <a:t>4</a:t>
            </a:fld>
            <a:endParaRPr lang="fr-FR" altLang="fr-FR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BE" sz="4000" dirty="0" smtClean="0">
                <a:solidFill>
                  <a:schemeClr val="accent1"/>
                </a:solidFill>
              </a:rPr>
              <a:t>Le concept réseau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8367713" cy="1583829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fr-BE" altLang="fr-FR" sz="2400" dirty="0">
                <a:solidFill>
                  <a:srgbClr val="FF9900"/>
                </a:solidFill>
              </a:rPr>
              <a:t>Système structuré de nœuds interconnectés par des liaisons</a:t>
            </a:r>
          </a:p>
          <a:p>
            <a:pPr marL="609600" indent="-609600">
              <a:lnSpc>
                <a:spcPct val="80000"/>
              </a:lnSpc>
            </a:pPr>
            <a:r>
              <a:rPr lang="fr-BE" altLang="fr-FR" sz="2000" dirty="0"/>
              <a:t>Réseau d’interconnexion et de transport</a:t>
            </a:r>
          </a:p>
          <a:p>
            <a:pPr marL="609600" indent="-609600">
              <a:lnSpc>
                <a:spcPct val="80000"/>
              </a:lnSpc>
            </a:pPr>
            <a:r>
              <a:rPr lang="fr-BE" altLang="fr-FR" sz="2000" dirty="0"/>
              <a:t>Réseau de terminaux ex. réseau informatique</a:t>
            </a:r>
          </a:p>
          <a:p>
            <a:pPr marL="609600" indent="-609600">
              <a:lnSpc>
                <a:spcPct val="80000"/>
              </a:lnSpc>
            </a:pPr>
            <a:r>
              <a:rPr lang="fr-BE" altLang="fr-FR" sz="2000" dirty="0"/>
              <a:t>Réseaux des utilisateurs</a:t>
            </a:r>
          </a:p>
          <a:p>
            <a:pPr marL="609600" indent="-609600">
              <a:lnSpc>
                <a:spcPct val="80000"/>
              </a:lnSpc>
            </a:pPr>
            <a:r>
              <a:rPr lang="fr-BE" altLang="fr-FR" sz="2000" dirty="0"/>
              <a:t>Services réseaux versus services finaux (applicatifs)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3850" y="4505920"/>
            <a:ext cx="1512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Abonné /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Utilisateur A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744913" y="3566120"/>
            <a:ext cx="2362200" cy="990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140200" y="3913783"/>
            <a:ext cx="1716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b="1"/>
              <a:t>Réseau de transport</a:t>
            </a:r>
            <a:endParaRPr lang="fr-FR" altLang="fr-FR" sz="1400" b="1"/>
          </a:p>
        </p:txBody>
      </p:sp>
      <p:sp>
        <p:nvSpPr>
          <p:cNvPr id="13319" name="computr3"/>
          <p:cNvSpPr>
            <a:spLocks noEditPoints="1" noChangeArrowheads="1"/>
          </p:cNvSpPr>
          <p:nvPr/>
        </p:nvSpPr>
        <p:spPr bwMode="auto">
          <a:xfrm>
            <a:off x="4427538" y="5086002"/>
            <a:ext cx="936625" cy="50323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sp>
        <p:nvSpPr>
          <p:cNvPr id="13320" name="laptop"/>
          <p:cNvSpPr>
            <a:spLocks noEditPoints="1" noChangeArrowheads="1"/>
          </p:cNvSpPr>
          <p:nvPr/>
        </p:nvSpPr>
        <p:spPr bwMode="auto">
          <a:xfrm>
            <a:off x="2484438" y="3794720"/>
            <a:ext cx="676275" cy="4524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35000" y="3642320"/>
          <a:ext cx="623888" cy="728663"/>
        </p:xfrm>
        <a:graphic>
          <a:graphicData uri="http://schemas.openxmlformats.org/presentationml/2006/ole">
            <p:oleObj spid="_x0000_s1026" name="Visio" r:id="rId5" imgW="6610350" imgH="7715250" progId="Visio.Drawing.11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8051800" y="3642320"/>
          <a:ext cx="623888" cy="728663"/>
        </p:xfrm>
        <a:graphic>
          <a:graphicData uri="http://schemas.openxmlformats.org/presentationml/2006/ole">
            <p:oleObj spid="_x0000_s1027" name="Visio" r:id="rId6" imgW="6610350" imgH="7715250" progId="Visio.Drawing.11">
              <p:embed/>
            </p:oleObj>
          </a:graphicData>
        </a:graphic>
      </p:graphicFrame>
      <p:sp>
        <p:nvSpPr>
          <p:cNvPr id="13323" name="laptop"/>
          <p:cNvSpPr>
            <a:spLocks noEditPoints="1" noChangeArrowheads="1"/>
          </p:cNvSpPr>
          <p:nvPr/>
        </p:nvSpPr>
        <p:spPr bwMode="auto">
          <a:xfrm>
            <a:off x="6588125" y="3713758"/>
            <a:ext cx="676275" cy="4524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195513" y="2994620"/>
            <a:ext cx="5329237" cy="28082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1524000" y="4072533"/>
            <a:ext cx="950913" cy="269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132138" y="4074120"/>
            <a:ext cx="647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779838" y="4001095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5795963" y="4001095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011863" y="4074120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7739063" y="4578945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Abonné /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Utilisateur B</a:t>
            </a:r>
          </a:p>
        </p:txBody>
      </p:sp>
      <p:sp>
        <p:nvSpPr>
          <p:cNvPr id="13331" name="Oval 23"/>
          <p:cNvSpPr>
            <a:spLocks noChangeArrowheads="1"/>
          </p:cNvSpPr>
          <p:nvPr/>
        </p:nvSpPr>
        <p:spPr bwMode="auto">
          <a:xfrm>
            <a:off x="4787900" y="4359870"/>
            <a:ext cx="215900" cy="1460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4876800" y="4505920"/>
            <a:ext cx="22225" cy="50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3333" name="Text Box 33"/>
          <p:cNvSpPr txBox="1">
            <a:spLocks noChangeArrowheads="1"/>
          </p:cNvSpPr>
          <p:nvPr/>
        </p:nvSpPr>
        <p:spPr bwMode="auto">
          <a:xfrm>
            <a:off x="2195513" y="2994620"/>
            <a:ext cx="178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b="1"/>
              <a:t>Réseau de terminaux</a:t>
            </a:r>
            <a:endParaRPr lang="fr-FR" altLang="fr-FR" sz="1400" b="1"/>
          </a:p>
        </p:txBody>
      </p:sp>
      <p:sp>
        <p:nvSpPr>
          <p:cNvPr id="13334" name="Text Box 34"/>
          <p:cNvSpPr txBox="1">
            <a:spLocks noChangeArrowheads="1"/>
          </p:cNvSpPr>
          <p:nvPr/>
        </p:nvSpPr>
        <p:spPr bwMode="auto">
          <a:xfrm>
            <a:off x="5364163" y="5010745"/>
            <a:ext cx="1512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Nœud terminal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Serveur</a:t>
            </a:r>
          </a:p>
        </p:txBody>
      </p:sp>
      <p:sp>
        <p:nvSpPr>
          <p:cNvPr id="13335" name="Text Box 35"/>
          <p:cNvSpPr txBox="1">
            <a:spLocks noChangeArrowheads="1"/>
          </p:cNvSpPr>
          <p:nvPr/>
        </p:nvSpPr>
        <p:spPr bwMode="auto">
          <a:xfrm>
            <a:off x="2124075" y="4363045"/>
            <a:ext cx="1512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1400"/>
              <a:t>Nœud terminal client</a:t>
            </a:r>
          </a:p>
        </p:txBody>
      </p:sp>
      <p:sp>
        <p:nvSpPr>
          <p:cNvPr id="13336" name="Text Box 40"/>
          <p:cNvSpPr txBox="1">
            <a:spLocks noChangeArrowheads="1"/>
          </p:cNvSpPr>
          <p:nvPr/>
        </p:nvSpPr>
        <p:spPr bwMode="auto">
          <a:xfrm>
            <a:off x="1524000" y="3337520"/>
            <a:ext cx="1054100" cy="6000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600"/>
              <a:t>Services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600"/>
              <a:t>applicatifs</a:t>
            </a:r>
            <a:endParaRPr lang="fr-FR" altLang="fr-FR" sz="1600"/>
          </a:p>
        </p:txBody>
      </p:sp>
      <p:sp>
        <p:nvSpPr>
          <p:cNvPr id="13337" name="Rectangle 52"/>
          <p:cNvSpPr>
            <a:spLocks noChangeArrowheads="1"/>
          </p:cNvSpPr>
          <p:nvPr/>
        </p:nvSpPr>
        <p:spPr bwMode="auto">
          <a:xfrm>
            <a:off x="457200" y="2575520"/>
            <a:ext cx="8382000" cy="3733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3338" name="Text Box 53"/>
          <p:cNvSpPr txBox="1">
            <a:spLocks noChangeArrowheads="1"/>
          </p:cNvSpPr>
          <p:nvPr/>
        </p:nvSpPr>
        <p:spPr bwMode="auto">
          <a:xfrm>
            <a:off x="533400" y="2651720"/>
            <a:ext cx="1914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400" b="1"/>
              <a:t>Réseau des utilisateurs</a:t>
            </a:r>
            <a:endParaRPr lang="fr-FR" altLang="fr-FR" sz="1400" b="1"/>
          </a:p>
        </p:txBody>
      </p:sp>
      <p:sp>
        <p:nvSpPr>
          <p:cNvPr id="13339" name="Text Box 55"/>
          <p:cNvSpPr txBox="1">
            <a:spLocks noChangeArrowheads="1"/>
          </p:cNvSpPr>
          <p:nvPr/>
        </p:nvSpPr>
        <p:spPr bwMode="auto">
          <a:xfrm>
            <a:off x="3441700" y="3337520"/>
            <a:ext cx="944563" cy="6000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600" dirty="0"/>
              <a:t>Services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600" dirty="0"/>
              <a:t>réseaux</a:t>
            </a:r>
            <a:endParaRPr lang="fr-FR" altLang="fr-FR" sz="1600" dirty="0"/>
          </a:p>
        </p:txBody>
      </p:sp>
      <p:sp>
        <p:nvSpPr>
          <p:cNvPr id="13340" name="Line 56"/>
          <p:cNvSpPr>
            <a:spLocks noChangeShapeType="1"/>
          </p:cNvSpPr>
          <p:nvPr/>
        </p:nvSpPr>
        <p:spPr bwMode="auto">
          <a:xfrm flipH="1" flipV="1">
            <a:off x="3200400" y="4175720"/>
            <a:ext cx="950913" cy="269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3342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BE" altLang="fr-FR" sz="1400" smtClean="0">
                <a:latin typeface="Arial" panose="020B0604020202020204" pitchFamily="34" charset="0"/>
              </a:rPr>
              <a:t>LAN - Introduction - 02</a:t>
            </a:r>
            <a:endParaRPr lang="fr-FR" altLang="fr-FR" sz="1400">
              <a:latin typeface="Arial" panose="020B0604020202020204" pitchFamily="34" charset="0"/>
            </a:endParaRPr>
          </a:p>
        </p:txBody>
      </p:sp>
      <p:sp>
        <p:nvSpPr>
          <p:cNvPr id="1334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0A157B-9DD1-4B32-B312-8E3C36BD3580}" type="slidenum">
              <a:rPr lang="fr-FR" altLang="fr-FR" sz="1400" smtClean="0">
                <a:latin typeface="Arial" panose="020B0604020202020204" pitchFamily="34" charset="0"/>
              </a:rPr>
              <a:pPr/>
              <a:t>5</a:t>
            </a:fld>
            <a:endParaRPr lang="fr-FR" altLang="fr-FR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ndAc>
      <p:stSnd>
        <p:snd r:embed="rId4" name="ZOUM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BE" sz="4000" dirty="0" smtClean="0">
                <a:solidFill>
                  <a:schemeClr val="accent1"/>
                </a:solidFill>
              </a:rPr>
              <a:t>Le concept réseau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1295400"/>
          </a:xfrm>
        </p:spPr>
        <p:txBody>
          <a:bodyPr/>
          <a:lstStyle/>
          <a:p>
            <a:r>
              <a:rPr lang="fr-BE" altLang="fr-FR" sz="2800"/>
              <a:t>Schéma général d’une interconnexion de réseaux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676400" y="2247900"/>
            <a:ext cx="3733800" cy="2514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629400" y="4343400"/>
            <a:ext cx="1828800" cy="1295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09800" y="30099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352800" y="30099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3352800" y="41529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495800" y="39243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495800" y="30099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514600" y="31623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657600" y="31623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505200" y="33147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 flipV="1">
            <a:off x="3581400" y="3238500"/>
            <a:ext cx="990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6858000" y="4648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7924800" y="5029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7162800" y="48768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4800600" y="4191000"/>
            <a:ext cx="2057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838200" y="3009900"/>
            <a:ext cx="3048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1143000" y="31623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2955925" y="18288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800"/>
              <a:t>Réseau 1</a:t>
            </a:r>
            <a:endParaRPr lang="fr-FR" altLang="fr-FR" sz="1800"/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7086600" y="38100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800"/>
              <a:t>Réseau 2</a:t>
            </a:r>
            <a:endParaRPr lang="fr-FR" altLang="fr-FR" sz="1800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3352800" y="5067300"/>
            <a:ext cx="3048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5715000" y="2628900"/>
            <a:ext cx="3048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8305800" y="5715000"/>
            <a:ext cx="304800" cy="30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90" name="Line 27"/>
          <p:cNvSpPr>
            <a:spLocks noChangeShapeType="1"/>
          </p:cNvSpPr>
          <p:nvPr/>
        </p:nvSpPr>
        <p:spPr bwMode="auto">
          <a:xfrm flipV="1">
            <a:off x="4800600" y="27813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>
            <a:off x="3505200" y="44577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8153400" y="53340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609600" y="1600200"/>
            <a:ext cx="5562600" cy="403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6477000" y="3657600"/>
            <a:ext cx="2362200" cy="2590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BE" altLang="fr-FR" sz="2400"/>
          </a:p>
        </p:txBody>
      </p:sp>
      <p:sp>
        <p:nvSpPr>
          <p:cNvPr id="11295" name="Text Box 32"/>
          <p:cNvSpPr txBox="1">
            <a:spLocks noChangeArrowheads="1"/>
          </p:cNvSpPr>
          <p:nvPr/>
        </p:nvSpPr>
        <p:spPr bwMode="auto">
          <a:xfrm>
            <a:off x="6248400" y="2705100"/>
            <a:ext cx="271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fr-FR" sz="1800"/>
              <a:t>Passerelle d’interconnexion</a:t>
            </a:r>
            <a:endParaRPr lang="fr-FR" altLang="fr-FR" sz="18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1297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BE" altLang="fr-FR" sz="1400" smtClean="0">
                <a:latin typeface="Arial" panose="020B0604020202020204" pitchFamily="34" charset="0"/>
              </a:rPr>
              <a:t>LAN - Introduction - 02</a:t>
            </a:r>
            <a:endParaRPr lang="fr-FR" altLang="fr-FR" sz="1400">
              <a:latin typeface="Arial" panose="020B0604020202020204" pitchFamily="34" charset="0"/>
            </a:endParaRPr>
          </a:p>
        </p:txBody>
      </p:sp>
      <p:sp>
        <p:nvSpPr>
          <p:cNvPr id="1129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22D393-3D02-428A-818A-697D759FE873}" type="slidenum">
              <a:rPr lang="fr-FR" altLang="fr-FR" sz="1400" smtClean="0">
                <a:latin typeface="Arial" panose="020B0604020202020204" pitchFamily="34" charset="0"/>
              </a:rPr>
              <a:pPr/>
              <a:t>6</a:t>
            </a:fld>
            <a:endParaRPr lang="fr-FR" altLang="fr-FR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524000"/>
          </a:xfrm>
        </p:spPr>
        <p:txBody>
          <a:bodyPr anchor="ctr" anchorCtr="1"/>
          <a:lstStyle/>
          <a:p>
            <a:pPr algn="l"/>
            <a:r>
              <a:rPr lang="fr-BE" dirty="0"/>
              <a:t>Classification des </a:t>
            </a:r>
            <a:r>
              <a:rPr lang="fr-BE" dirty="0" smtClean="0"/>
              <a:t>Réseaux</a:t>
            </a:r>
            <a:endParaRPr lang="fr-FR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7400"/>
            <a:ext cx="7772400" cy="41910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</a:pPr>
            <a:r>
              <a:rPr lang="fr-BE" sz="3200" dirty="0"/>
              <a:t>Quelques critères possibles de différentiation</a:t>
            </a:r>
            <a:endParaRPr lang="fr-FR" sz="3200" dirty="0"/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Nature des informations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Etendue </a:t>
            </a:r>
            <a:r>
              <a:rPr lang="fr-BE" dirty="0"/>
              <a:t>géographique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/>
              <a:t> </a:t>
            </a:r>
            <a:r>
              <a:rPr lang="fr-BE" dirty="0" smtClean="0"/>
              <a:t>Organisme </a:t>
            </a:r>
            <a:r>
              <a:rPr lang="fr-BE" dirty="0"/>
              <a:t>de </a:t>
            </a:r>
            <a:r>
              <a:rPr lang="fr-BE" dirty="0" smtClean="0"/>
              <a:t>normalisation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/>
              <a:t> Opérateur </a:t>
            </a:r>
            <a:r>
              <a:rPr lang="fr-BE" dirty="0"/>
              <a:t>/ infrastructure : public ou </a:t>
            </a:r>
            <a:r>
              <a:rPr lang="fr-BE" dirty="0" smtClean="0"/>
              <a:t>privé</a:t>
            </a:r>
            <a:endParaRPr lang="fr-BE" dirty="0"/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Nature des informations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Catégories de réseaux et nature de l’information</a:t>
            </a:r>
            <a:endParaRPr lang="fr-BE" sz="2800" dirty="0"/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Voix </a:t>
            </a:r>
            <a:r>
              <a:rPr lang="fr-BE" sz="2400" dirty="0"/>
              <a:t>: réseaux </a:t>
            </a:r>
            <a:r>
              <a:rPr lang="fr-BE" sz="2400" dirty="0" smtClean="0"/>
              <a:t>téléphoniques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de téléphonie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Réseaux privés d’entreprise</a:t>
            </a:r>
            <a:endParaRPr lang="fr-BE" sz="2000" dirty="0"/>
          </a:p>
          <a:p>
            <a:pPr marL="419100">
              <a:lnSpc>
                <a:spcPct val="90000"/>
              </a:lnSpc>
            </a:pPr>
            <a:r>
              <a:rPr lang="fr-BE" sz="2400" dirty="0"/>
              <a:t>Image animée : réseaux TV / </a:t>
            </a:r>
            <a:r>
              <a:rPr lang="fr-BE" sz="2400" dirty="0" smtClean="0"/>
              <a:t>vidéo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de TV diffusion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Services </a:t>
            </a:r>
            <a:r>
              <a:rPr lang="fr-BE" sz="2000" dirty="0" err="1" smtClean="0"/>
              <a:t>video</a:t>
            </a:r>
            <a:r>
              <a:rPr lang="fr-BE" sz="2000" dirty="0" smtClean="0"/>
              <a:t> à la demande</a:t>
            </a:r>
            <a:endParaRPr lang="fr-BE" sz="2000" dirty="0"/>
          </a:p>
          <a:p>
            <a:pPr marL="419100">
              <a:lnSpc>
                <a:spcPct val="90000"/>
              </a:lnSpc>
            </a:pPr>
            <a:r>
              <a:rPr lang="fr-BE" sz="2400" dirty="0"/>
              <a:t>Données : réseaux </a:t>
            </a:r>
            <a:r>
              <a:rPr lang="fr-BE" sz="2400" dirty="0" smtClean="0"/>
              <a:t>informatiques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LAN et WAN d’entreprise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FAI (Internet)</a:t>
            </a:r>
          </a:p>
          <a:p>
            <a:pPr marL="419100">
              <a:lnSpc>
                <a:spcPct val="90000"/>
              </a:lnSpc>
            </a:pPr>
            <a:r>
              <a:rPr lang="fr-BE" sz="2400" dirty="0" smtClean="0"/>
              <a:t>Réseaux multimédias</a:t>
            </a:r>
          </a:p>
          <a:p>
            <a:pPr marL="819150" lvl="1">
              <a:lnSpc>
                <a:spcPct val="90000"/>
              </a:lnSpc>
            </a:pPr>
            <a:r>
              <a:rPr lang="fr-BE" sz="2000" dirty="0" smtClean="0"/>
              <a:t>Opérateurs 3-Play</a:t>
            </a:r>
            <a:endParaRPr lang="fr-BE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Etendue</a:t>
            </a:r>
            <a:r>
              <a:rPr lang="en-US" dirty="0" smtClean="0"/>
              <a:t> </a:t>
            </a:r>
            <a:r>
              <a:rPr lang="en-US" dirty="0" err="1" smtClean="0"/>
              <a:t>géographique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719"/>
            <a:ext cx="8305800" cy="1488553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chemeClr val="accent2"/>
                </a:solidFill>
              </a:rPr>
              <a:t>Réseaux d’ordinateurs</a:t>
            </a:r>
            <a:endParaRPr lang="fr-BE" dirty="0"/>
          </a:p>
          <a:p>
            <a:r>
              <a:rPr lang="en-US" sz="2400" dirty="0" smtClean="0"/>
              <a:t>Classification  </a:t>
            </a:r>
            <a:r>
              <a:rPr lang="en-US" sz="2400" dirty="0" err="1" smtClean="0"/>
              <a:t>selon</a:t>
            </a:r>
            <a:r>
              <a:rPr lang="en-US" sz="2400" dirty="0" smtClean="0"/>
              <a:t> la distance entre </a:t>
            </a:r>
            <a:r>
              <a:rPr lang="en-US" sz="2400" dirty="0" err="1" smtClean="0"/>
              <a:t>ordinateurs</a:t>
            </a:r>
            <a:endParaRPr lang="en-US" sz="2400" dirty="0" smtClean="0"/>
          </a:p>
          <a:p>
            <a:r>
              <a:rPr lang="en-US" sz="2400" dirty="0" smtClean="0"/>
              <a:t>PAN, LAN, MAN, WAN</a:t>
            </a:r>
            <a:endParaRPr lang="en-US" sz="2400" dirty="0"/>
          </a:p>
        </p:txBody>
      </p:sp>
      <p:pic>
        <p:nvPicPr>
          <p:cNvPr id="16388" name="Picture 4" descr="1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563" y="2397273"/>
            <a:ext cx="6159500" cy="4056063"/>
          </a:xfrm>
          <a:prstGeom prst="rect">
            <a:avLst/>
          </a:prstGeom>
          <a:noFill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2021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LAN - Introduction - 02</a:t>
            </a:r>
            <a:endParaRPr lang="fr-FR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ZOUM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7012</TotalTime>
  <Words>793</Words>
  <Application>Microsoft Office PowerPoint</Application>
  <PresentationFormat>Affichage à l'écran (4:3)</PresentationFormat>
  <Paragraphs>220</Paragraphs>
  <Slides>18</Slides>
  <Notes>12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Boule de feu</vt:lpstr>
      <vt:lpstr>Visio</vt:lpstr>
      <vt:lpstr>Diapositive 1</vt:lpstr>
      <vt:lpstr>2. Introduction</vt:lpstr>
      <vt:lpstr>Le concept réseau</vt:lpstr>
      <vt:lpstr>Le concept réseau</vt:lpstr>
      <vt:lpstr>Le concept réseau</vt:lpstr>
      <vt:lpstr>Le concept réseau</vt:lpstr>
      <vt:lpstr>Classification des Réseaux</vt:lpstr>
      <vt:lpstr>Nature des informations</vt:lpstr>
      <vt:lpstr>Etendue géographique</vt:lpstr>
      <vt:lpstr>Etendue géographique</vt:lpstr>
      <vt:lpstr>Etendue géographique</vt:lpstr>
      <vt:lpstr>Etendue géographique</vt:lpstr>
      <vt:lpstr>Etendue géographique</vt:lpstr>
      <vt:lpstr>Etendue géographique</vt:lpstr>
      <vt:lpstr>Organismes de normalisation</vt:lpstr>
      <vt:lpstr>Classification</vt:lpstr>
      <vt:lpstr>Vision globale de l’Internet</vt:lpstr>
      <vt:lpstr>Vision globale de l’Internet</vt:lpstr>
    </vt:vector>
  </TitlesOfParts>
  <Company>HEB-ESI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</cp:lastModifiedBy>
  <cp:revision>222</cp:revision>
  <cp:lastPrinted>2001-07-16T20:29:16Z</cp:lastPrinted>
  <dcterms:created xsi:type="dcterms:W3CDTF">2000-12-03T20:39:07Z</dcterms:created>
  <dcterms:modified xsi:type="dcterms:W3CDTF">2021-09-14T15:23:27Z</dcterms:modified>
</cp:coreProperties>
</file>