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F6F59-37FE-7102-49C3-1A0BC92F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134CD0-B2A5-03B6-C001-4DE45AE1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CA923-EEE1-4951-65E3-C74DA334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BA0377-FBDB-8DD9-B159-478B7A8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0E98F-11F1-7B6D-B223-288D1EBE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3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BD63D-6553-AB72-6760-C20D2DE5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88AEEA-5C84-DD6B-62EB-3D143E835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1EEE9-5CF4-59FE-F52D-4736CD87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4847B-AA63-7E23-DA58-8926D3A5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ED03D-54B5-2777-D353-728A6B3C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55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1E8C6E-2C28-FF46-7306-E97C134A6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5327A1-E508-ADEA-D756-2EE697EB7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E9149-A538-0E84-7EF8-B0DF5CC9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EFA8AE-5D63-E757-123F-C875395F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256B6-1EBD-F4F4-2DB0-0AF0F5D8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80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E92CD-E1CB-6761-781C-6F7511ED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90322A-7778-DF1C-D424-ED6EAB20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0232F8-28B2-16C7-167C-E8C8DC84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FF1F1C-66E6-2AEE-D09F-0BB865F8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C94E4-C11F-29AB-D139-140E80CD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B10A3-8D97-B55F-B4BF-042EFCB2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87A667-D23B-14B2-13AA-F805A5B2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326842-8CAD-46EA-9095-2F556B6E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CE785C-D35B-F335-FAE3-B589CC90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D6DF1-918A-9EDA-8C58-7F63DB0B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65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7C9A9-5D87-6E2F-1487-E7329A69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D278B5-79D5-D6D6-975D-9AA708B35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1969E7-E7CB-F703-7F8D-27BB684A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598173-767D-E568-9675-17399AFF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999A98-CBE5-4C91-6D7B-1349AAC6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D6CEB7-CDA7-BB5C-66D0-604A285F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5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B07B2-9EF5-3DBF-60FE-8ECDB88F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C94A1-09E7-7B87-88C2-524DB7B3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C95424-0CE5-7737-9283-25E2ACB8B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1C777E-571C-47AA-3B80-434BDDF6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9511C6-4F16-A4B8-7386-3C97DBB4D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5941DC-95EE-8279-3361-9E8AAC8C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D9AF25-7B34-C47B-47F5-D87BD867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4AEF4D-2AED-2380-C2CE-41D9F552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82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6DE1-5ECD-1493-8537-FDD8ABD9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F76F1-E377-ADD8-3BDC-7DE68D10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2C723F-B4DA-314A-B251-EB4DE652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828A59-B124-90C3-9934-19321714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40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DB59B1-345B-72E0-8CFC-A851421B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90583A-DB4C-5529-0DE9-FCDB422D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B4EF75-C9E3-9025-1D5D-E026614E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1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9F67D-2EFF-FFE7-7011-1EBAC168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8C41C1-6495-FC49-8DA2-9CE7C6BA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7609A-3F99-CDA8-7CE0-92FC4992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B674D5-D746-2C04-01D1-FB178FFF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AC5BA-FDC0-9A07-F40E-39BF1AB1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F753E3-5506-F7D1-D8A6-09DDB198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1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B8714-315C-61A7-8259-6ED53D53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4F0CCF-7FFB-3331-2FFE-9DB9E6E0F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DF480-3DB8-DFD9-082F-42352BAED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966FE7-627F-845F-905D-20B028A5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591A90-F9F8-FDD4-92E5-DF64FBB0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15FDFD-1BD7-E43A-86C9-69708CBB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0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384D52-12F2-CCA3-D151-0DFA7EC8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EFFCCE-28D1-3C5B-D021-BC3101A1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7EA90-297B-F7AB-981B-861865AA9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EE247-0F85-D94C-80C8-BAFC4FD4023A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81FBAC-98DB-A664-9729-98EAAB8E8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E82F2-BEF2-1914-CBD6-E2E875FF5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D3B8E-2AD1-E142-A7F6-883D61E2C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80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AD433A-B537-3F4C-9E97-083E883EF335}"/>
              </a:ext>
            </a:extLst>
          </p:cNvPr>
          <p:cNvSpPr txBox="1"/>
          <p:nvPr/>
        </p:nvSpPr>
        <p:spPr>
          <a:xfrm>
            <a:off x="4048603" y="3623372"/>
            <a:ext cx="859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=1</a:t>
            </a:r>
            <a:endParaRPr kumimoji="1" lang="ja-JP" altLang="en-US" sz="4000" b="1"/>
          </a:p>
        </p:txBody>
      </p:sp>
      <p:sp>
        <p:nvSpPr>
          <p:cNvPr id="20" name="円形吹き出し 19">
            <a:extLst>
              <a:ext uri="{FF2B5EF4-FFF2-40B4-BE49-F238E27FC236}">
                <a16:creationId xmlns:a16="http://schemas.microsoft.com/office/drawing/2014/main" id="{F725632A-1970-18B9-ECAE-B9581B652ADF}"/>
              </a:ext>
            </a:extLst>
          </p:cNvPr>
          <p:cNvSpPr/>
          <p:nvPr/>
        </p:nvSpPr>
        <p:spPr>
          <a:xfrm>
            <a:off x="2597041" y="3097996"/>
            <a:ext cx="3046616" cy="2619413"/>
          </a:xfrm>
          <a:prstGeom prst="wedgeEllipseCallout">
            <a:avLst>
              <a:gd name="adj1" fmla="val -68891"/>
              <a:gd name="adj2" fmla="val -974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C7DDD6-6A26-A7A3-3BFA-72AA7C9AE106}"/>
              </a:ext>
            </a:extLst>
          </p:cNvPr>
          <p:cNvSpPr/>
          <p:nvPr/>
        </p:nvSpPr>
        <p:spPr>
          <a:xfrm>
            <a:off x="3338453" y="3623372"/>
            <a:ext cx="6762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1</a:t>
            </a:r>
            <a:endParaRPr kumimoji="1" lang="ja-JP" altLang="en-US" sz="48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B8F440C-1497-7515-FA90-634D94F36D23}"/>
              </a:ext>
            </a:extLst>
          </p:cNvPr>
          <p:cNvSpPr txBox="1"/>
          <p:nvPr/>
        </p:nvSpPr>
        <p:spPr>
          <a:xfrm>
            <a:off x="4048603" y="4654585"/>
            <a:ext cx="859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=2</a:t>
            </a:r>
            <a:endParaRPr kumimoji="1" lang="ja-JP" altLang="en-US" sz="4000" b="1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06CA2C6-4E4B-9017-D54B-FC22524F72E3}"/>
              </a:ext>
            </a:extLst>
          </p:cNvPr>
          <p:cNvSpPr/>
          <p:nvPr/>
        </p:nvSpPr>
        <p:spPr>
          <a:xfrm>
            <a:off x="3338453" y="4654585"/>
            <a:ext cx="6762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2</a:t>
            </a:r>
            <a:endParaRPr kumimoji="1" lang="ja-JP" altLang="en-US" sz="48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326342-0AF0-4F24-A328-048E440FDE59}"/>
              </a:ext>
            </a:extLst>
          </p:cNvPr>
          <p:cNvSpPr txBox="1"/>
          <p:nvPr/>
        </p:nvSpPr>
        <p:spPr>
          <a:xfrm>
            <a:off x="663418" y="612089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入力されたものを</a:t>
            </a:r>
            <a:r>
              <a:rPr kumimoji="1" lang="ja-JP" altLang="en-US" sz="2400" b="1"/>
              <a:t>「分類」</a:t>
            </a:r>
            <a:r>
              <a:rPr kumimoji="1" lang="ja-JP" altLang="en-US" sz="2400"/>
              <a:t>する</a:t>
            </a:r>
          </a:p>
        </p:txBody>
      </p:sp>
      <p:pic>
        <p:nvPicPr>
          <p:cNvPr id="29" name="グラフィックス 28" descr="人工知能 単色塗りつぶし">
            <a:extLst>
              <a:ext uri="{FF2B5EF4-FFF2-40B4-BE49-F238E27FC236}">
                <a16:creationId xmlns:a16="http://schemas.microsoft.com/office/drawing/2014/main" id="{E7EC6859-3913-891B-BFB3-2539CCD8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7228" y="3152425"/>
            <a:ext cx="1376358" cy="1376358"/>
          </a:xfrm>
          <a:prstGeom prst="rect">
            <a:avLst/>
          </a:prstGeom>
        </p:spPr>
      </p:pic>
      <p:sp>
        <p:nvSpPr>
          <p:cNvPr id="30" name="下矢印 29">
            <a:extLst>
              <a:ext uri="{FF2B5EF4-FFF2-40B4-BE49-F238E27FC236}">
                <a16:creationId xmlns:a16="http://schemas.microsoft.com/office/drawing/2014/main" id="{A056898A-BEEE-577E-CE25-00ADE7AC92D6}"/>
              </a:ext>
            </a:extLst>
          </p:cNvPr>
          <p:cNvSpPr/>
          <p:nvPr/>
        </p:nvSpPr>
        <p:spPr>
          <a:xfrm>
            <a:off x="7898336" y="2138848"/>
            <a:ext cx="1034142" cy="95914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23EE05B-2FB2-59D7-C149-880664A02B11}"/>
              </a:ext>
            </a:extLst>
          </p:cNvPr>
          <p:cNvSpPr/>
          <p:nvPr/>
        </p:nvSpPr>
        <p:spPr>
          <a:xfrm>
            <a:off x="7301064" y="914011"/>
            <a:ext cx="1034143" cy="1034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1</a:t>
            </a:r>
            <a:endParaRPr kumimoji="1" lang="ja-JP" altLang="en-US" sz="80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46E3F62-A7D2-6161-F6C6-9B89F4FEF9C6}"/>
              </a:ext>
            </a:extLst>
          </p:cNvPr>
          <p:cNvSpPr/>
          <p:nvPr/>
        </p:nvSpPr>
        <p:spPr>
          <a:xfrm>
            <a:off x="8421255" y="914011"/>
            <a:ext cx="1034143" cy="1034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2</a:t>
            </a:r>
            <a:endParaRPr kumimoji="1" lang="ja-JP" altLang="en-US" sz="80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  <p:sp>
        <p:nvSpPr>
          <p:cNvPr id="33" name="円形吹き出し 32">
            <a:extLst>
              <a:ext uri="{FF2B5EF4-FFF2-40B4-BE49-F238E27FC236}">
                <a16:creationId xmlns:a16="http://schemas.microsoft.com/office/drawing/2014/main" id="{E41BADA0-4CA3-5E1F-A37D-277F6D0B0E53}"/>
              </a:ext>
            </a:extLst>
          </p:cNvPr>
          <p:cNvSpPr/>
          <p:nvPr/>
        </p:nvSpPr>
        <p:spPr>
          <a:xfrm>
            <a:off x="8609100" y="4247838"/>
            <a:ext cx="2444198" cy="1557431"/>
          </a:xfrm>
          <a:prstGeom prst="wedgeEllipseCallout">
            <a:avLst>
              <a:gd name="adj1" fmla="val -39703"/>
              <a:gd name="adj2" fmla="val -5231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54C8721-DC61-A842-DDF6-350F1E958C51}"/>
              </a:ext>
            </a:extLst>
          </p:cNvPr>
          <p:cNvSpPr/>
          <p:nvPr/>
        </p:nvSpPr>
        <p:spPr>
          <a:xfrm>
            <a:off x="8881027" y="4686196"/>
            <a:ext cx="6762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1</a:t>
            </a:r>
            <a:endParaRPr kumimoji="1" lang="ja-JP" altLang="en-US" sz="48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002FCA9-FDA3-2942-A33D-E851094F0FCE}"/>
              </a:ext>
            </a:extLst>
          </p:cNvPr>
          <p:cNvSpPr/>
          <p:nvPr/>
        </p:nvSpPr>
        <p:spPr>
          <a:xfrm>
            <a:off x="10094083" y="4686196"/>
            <a:ext cx="6762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2</a:t>
            </a:r>
            <a:endParaRPr kumimoji="1" lang="ja-JP" altLang="en-US" sz="48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E8DBC72-830D-F45E-E593-D62F36D77E3E}"/>
              </a:ext>
            </a:extLst>
          </p:cNvPr>
          <p:cNvSpPr txBox="1"/>
          <p:nvPr/>
        </p:nvSpPr>
        <p:spPr>
          <a:xfrm>
            <a:off x="9468257" y="470796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＜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70D7619-DC2F-6049-18E2-DEB9AECF2519}"/>
              </a:ext>
            </a:extLst>
          </p:cNvPr>
          <p:cNvSpPr txBox="1"/>
          <p:nvPr/>
        </p:nvSpPr>
        <p:spPr>
          <a:xfrm>
            <a:off x="6672476" y="6120891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入力されたものの</a:t>
            </a:r>
            <a:r>
              <a:rPr kumimoji="1" lang="ja-JP" altLang="en-US" sz="2400" b="1"/>
              <a:t>「優劣」</a:t>
            </a:r>
            <a:r>
              <a:rPr kumimoji="1" lang="ja-JP" altLang="en-US" sz="2400"/>
              <a:t>を予測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1A758-63C0-5803-7E3D-154C128B2EF8}"/>
              </a:ext>
            </a:extLst>
          </p:cNvPr>
          <p:cNvCxnSpPr>
            <a:cxnSpLocks/>
          </p:cNvCxnSpPr>
          <p:nvPr/>
        </p:nvCxnSpPr>
        <p:spPr>
          <a:xfrm>
            <a:off x="6117772" y="53187"/>
            <a:ext cx="0" cy="672800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77D9FB6-269F-B254-7325-4B30B20B0609}"/>
              </a:ext>
            </a:extLst>
          </p:cNvPr>
          <p:cNvSpPr txBox="1"/>
          <p:nvPr/>
        </p:nvSpPr>
        <p:spPr>
          <a:xfrm>
            <a:off x="8413337" y="53187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RankNet</a:t>
            </a:r>
            <a:endParaRPr kumimoji="1" lang="ja-JP" altLang="en-US" sz="2400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0A1C42A-8DD3-1F70-1489-D03715961247}"/>
              </a:ext>
            </a:extLst>
          </p:cNvPr>
          <p:cNvSpPr txBox="1"/>
          <p:nvPr/>
        </p:nvSpPr>
        <p:spPr>
          <a:xfrm>
            <a:off x="811292" y="5318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通常のニューラルネットワーク</a:t>
            </a:r>
          </a:p>
        </p:txBody>
      </p:sp>
      <p:pic>
        <p:nvPicPr>
          <p:cNvPr id="2" name="グラフィックス 1" descr="人工知能 単色塗りつぶし">
            <a:extLst>
              <a:ext uri="{FF2B5EF4-FFF2-40B4-BE49-F238E27FC236}">
                <a16:creationId xmlns:a16="http://schemas.microsoft.com/office/drawing/2014/main" id="{2B3661F9-C970-21BE-2C2A-A67FAAD9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82" y="3152425"/>
            <a:ext cx="1376358" cy="1376358"/>
          </a:xfrm>
          <a:prstGeom prst="rect">
            <a:avLst/>
          </a:prstGeom>
        </p:spPr>
      </p:pic>
      <p:sp>
        <p:nvSpPr>
          <p:cNvPr id="3" name="下矢印 2">
            <a:extLst>
              <a:ext uri="{FF2B5EF4-FFF2-40B4-BE49-F238E27FC236}">
                <a16:creationId xmlns:a16="http://schemas.microsoft.com/office/drawing/2014/main" id="{C13094EF-6BF8-55A3-5483-3528E82C9047}"/>
              </a:ext>
            </a:extLst>
          </p:cNvPr>
          <p:cNvSpPr/>
          <p:nvPr/>
        </p:nvSpPr>
        <p:spPr>
          <a:xfrm>
            <a:off x="1062790" y="2138848"/>
            <a:ext cx="1034142" cy="95914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BDAC95-3310-D68C-5111-49586091CC9F}"/>
              </a:ext>
            </a:extLst>
          </p:cNvPr>
          <p:cNvSpPr/>
          <p:nvPr/>
        </p:nvSpPr>
        <p:spPr>
          <a:xfrm>
            <a:off x="465518" y="914011"/>
            <a:ext cx="1034143" cy="1034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1</a:t>
            </a:r>
            <a:endParaRPr kumimoji="1" lang="ja-JP" altLang="en-US" sz="80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01D49A-0CA8-E155-B445-69117B76ADFA}"/>
              </a:ext>
            </a:extLst>
          </p:cNvPr>
          <p:cNvSpPr/>
          <p:nvPr/>
        </p:nvSpPr>
        <p:spPr>
          <a:xfrm>
            <a:off x="1585709" y="914011"/>
            <a:ext cx="1034143" cy="1034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2</a:t>
            </a:r>
            <a:endParaRPr kumimoji="1" lang="ja-JP" altLang="en-US" sz="80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3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373F5-F957-5614-17A4-59E94CEA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731419F-31AD-A2E2-B02C-CCBD69C55251}"/>
              </a:ext>
            </a:extLst>
          </p:cNvPr>
          <p:cNvCxnSpPr>
            <a:cxnSpLocks/>
          </p:cNvCxnSpPr>
          <p:nvPr/>
        </p:nvCxnSpPr>
        <p:spPr>
          <a:xfrm>
            <a:off x="6117772" y="53187"/>
            <a:ext cx="0" cy="672800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B89AB6-6F3B-4096-D753-F60D684E828A}"/>
              </a:ext>
            </a:extLst>
          </p:cNvPr>
          <p:cNvSpPr txBox="1"/>
          <p:nvPr/>
        </p:nvSpPr>
        <p:spPr>
          <a:xfrm>
            <a:off x="8413337" y="53187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RankNet</a:t>
            </a:r>
            <a:endParaRPr kumimoji="1" lang="ja-JP" altLang="en-US" sz="2400" b="1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2234990-6EBD-C715-7B63-D184009F3984}"/>
              </a:ext>
            </a:extLst>
          </p:cNvPr>
          <p:cNvSpPr txBox="1"/>
          <p:nvPr/>
        </p:nvSpPr>
        <p:spPr>
          <a:xfrm>
            <a:off x="811292" y="5318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通常のニューラルネットワーク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97FD63D-1C10-4A83-9BD9-A9BBF64CE95C}"/>
              </a:ext>
            </a:extLst>
          </p:cNvPr>
          <p:cNvCxnSpPr/>
          <p:nvPr/>
        </p:nvCxnSpPr>
        <p:spPr>
          <a:xfrm flipV="1">
            <a:off x="1116034" y="1422399"/>
            <a:ext cx="904224" cy="446901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443E057-CF25-1D7A-44C4-AE0B57EB4080}"/>
              </a:ext>
            </a:extLst>
          </p:cNvPr>
          <p:cNvCxnSpPr>
            <a:cxnSpLocks/>
          </p:cNvCxnSpPr>
          <p:nvPr/>
        </p:nvCxnSpPr>
        <p:spPr>
          <a:xfrm>
            <a:off x="1116034" y="1882906"/>
            <a:ext cx="923108" cy="0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CBF84A3-6AF9-7B1A-F0DA-DB8743D5211E}"/>
              </a:ext>
            </a:extLst>
          </p:cNvPr>
          <p:cNvCxnSpPr>
            <a:cxnSpLocks/>
          </p:cNvCxnSpPr>
          <p:nvPr/>
        </p:nvCxnSpPr>
        <p:spPr>
          <a:xfrm>
            <a:off x="1116034" y="1869300"/>
            <a:ext cx="904224" cy="563075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4B03E91-379F-FAB5-1399-28075EA472CF}"/>
              </a:ext>
            </a:extLst>
          </p:cNvPr>
          <p:cNvCxnSpPr>
            <a:cxnSpLocks/>
          </p:cNvCxnSpPr>
          <p:nvPr/>
        </p:nvCxnSpPr>
        <p:spPr>
          <a:xfrm>
            <a:off x="1116034" y="1869300"/>
            <a:ext cx="904224" cy="1039282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C275AB2-A33B-E9FF-8EEE-C1F9F57C8147}"/>
              </a:ext>
            </a:extLst>
          </p:cNvPr>
          <p:cNvCxnSpPr>
            <a:cxnSpLocks/>
          </p:cNvCxnSpPr>
          <p:nvPr/>
        </p:nvCxnSpPr>
        <p:spPr>
          <a:xfrm flipV="1">
            <a:off x="1116034" y="1422399"/>
            <a:ext cx="904224" cy="973345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0FB405C-C19F-BFF6-F92E-5E3F9C1B7943}"/>
              </a:ext>
            </a:extLst>
          </p:cNvPr>
          <p:cNvCxnSpPr>
            <a:cxnSpLocks/>
          </p:cNvCxnSpPr>
          <p:nvPr/>
        </p:nvCxnSpPr>
        <p:spPr>
          <a:xfrm flipV="1">
            <a:off x="1116034" y="1882906"/>
            <a:ext cx="904224" cy="512838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C16E085-5DC4-EDB4-410A-48859CB4B3AF}"/>
              </a:ext>
            </a:extLst>
          </p:cNvPr>
          <p:cNvCxnSpPr>
            <a:cxnSpLocks/>
          </p:cNvCxnSpPr>
          <p:nvPr/>
        </p:nvCxnSpPr>
        <p:spPr>
          <a:xfrm>
            <a:off x="1116034" y="2395744"/>
            <a:ext cx="904224" cy="36631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2450802-F523-2DA7-DBB2-40FB20865029}"/>
              </a:ext>
            </a:extLst>
          </p:cNvPr>
          <p:cNvCxnSpPr>
            <a:cxnSpLocks/>
          </p:cNvCxnSpPr>
          <p:nvPr/>
        </p:nvCxnSpPr>
        <p:spPr>
          <a:xfrm>
            <a:off x="1116034" y="2395744"/>
            <a:ext cx="904224" cy="512838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09AB39D-3BA4-76B6-AC9E-0C856D5A0E27}"/>
              </a:ext>
            </a:extLst>
          </p:cNvPr>
          <p:cNvCxnSpPr>
            <a:cxnSpLocks/>
          </p:cNvCxnSpPr>
          <p:nvPr/>
        </p:nvCxnSpPr>
        <p:spPr>
          <a:xfrm>
            <a:off x="2016659" y="1419154"/>
            <a:ext cx="907529" cy="277979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857CAA6-D47C-2851-4C0B-5C4BC592F0FC}"/>
              </a:ext>
            </a:extLst>
          </p:cNvPr>
          <p:cNvCxnSpPr>
            <a:cxnSpLocks/>
          </p:cNvCxnSpPr>
          <p:nvPr/>
        </p:nvCxnSpPr>
        <p:spPr>
          <a:xfrm>
            <a:off x="2010522" y="1419154"/>
            <a:ext cx="913666" cy="771872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73C1851-739F-00B7-44F1-924D4BDBCA0F}"/>
              </a:ext>
            </a:extLst>
          </p:cNvPr>
          <p:cNvCxnSpPr>
            <a:cxnSpLocks/>
          </p:cNvCxnSpPr>
          <p:nvPr/>
        </p:nvCxnSpPr>
        <p:spPr>
          <a:xfrm>
            <a:off x="2023774" y="1426061"/>
            <a:ext cx="900414" cy="1262683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B5FC2722-6D4F-3258-2299-EC13FB3019CE}"/>
              </a:ext>
            </a:extLst>
          </p:cNvPr>
          <p:cNvCxnSpPr>
            <a:cxnSpLocks/>
          </p:cNvCxnSpPr>
          <p:nvPr/>
        </p:nvCxnSpPr>
        <p:spPr>
          <a:xfrm flipV="1">
            <a:off x="2023774" y="1698443"/>
            <a:ext cx="900414" cy="191266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BDF3EB4-F2A1-E890-B277-8140C15A1DC6}"/>
              </a:ext>
            </a:extLst>
          </p:cNvPr>
          <p:cNvCxnSpPr>
            <a:cxnSpLocks/>
          </p:cNvCxnSpPr>
          <p:nvPr/>
        </p:nvCxnSpPr>
        <p:spPr>
          <a:xfrm>
            <a:off x="2016659" y="1888034"/>
            <a:ext cx="913666" cy="314194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53D2AF3-19FF-4967-0B83-C0ACCF3C8492}"/>
              </a:ext>
            </a:extLst>
          </p:cNvPr>
          <p:cNvCxnSpPr>
            <a:cxnSpLocks/>
          </p:cNvCxnSpPr>
          <p:nvPr/>
        </p:nvCxnSpPr>
        <p:spPr>
          <a:xfrm>
            <a:off x="2016659" y="1897765"/>
            <a:ext cx="907529" cy="798723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E25BC3C-0EC8-712B-6B9D-D2F91D6869B7}"/>
              </a:ext>
            </a:extLst>
          </p:cNvPr>
          <p:cNvCxnSpPr>
            <a:cxnSpLocks/>
          </p:cNvCxnSpPr>
          <p:nvPr/>
        </p:nvCxnSpPr>
        <p:spPr>
          <a:xfrm flipV="1">
            <a:off x="2010522" y="1690696"/>
            <a:ext cx="913666" cy="739272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7091B8D-1890-B1F2-939D-1AEC7571E3C7}"/>
              </a:ext>
            </a:extLst>
          </p:cNvPr>
          <p:cNvCxnSpPr>
            <a:cxnSpLocks/>
          </p:cNvCxnSpPr>
          <p:nvPr/>
        </p:nvCxnSpPr>
        <p:spPr>
          <a:xfrm flipV="1">
            <a:off x="2004385" y="2197830"/>
            <a:ext cx="925941" cy="232139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0A25EFE4-A170-0BB3-B500-C3B77E438009}"/>
              </a:ext>
            </a:extLst>
          </p:cNvPr>
          <p:cNvCxnSpPr>
            <a:cxnSpLocks/>
          </p:cNvCxnSpPr>
          <p:nvPr/>
        </p:nvCxnSpPr>
        <p:spPr>
          <a:xfrm>
            <a:off x="2016659" y="2429969"/>
            <a:ext cx="913666" cy="271698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3FE9F06A-EE67-CE89-0F60-2C8F72883D8A}"/>
              </a:ext>
            </a:extLst>
          </p:cNvPr>
          <p:cNvCxnSpPr>
            <a:cxnSpLocks/>
          </p:cNvCxnSpPr>
          <p:nvPr/>
        </p:nvCxnSpPr>
        <p:spPr>
          <a:xfrm flipV="1">
            <a:off x="2001374" y="2698895"/>
            <a:ext cx="922814" cy="209688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4C798FE7-4922-9AC0-AC35-E6F44868C43A}"/>
              </a:ext>
            </a:extLst>
          </p:cNvPr>
          <p:cNvCxnSpPr>
            <a:cxnSpLocks/>
          </p:cNvCxnSpPr>
          <p:nvPr/>
        </p:nvCxnSpPr>
        <p:spPr>
          <a:xfrm flipV="1">
            <a:off x="2002674" y="1685062"/>
            <a:ext cx="921514" cy="1230324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45D87FD5-FC84-76F6-79C2-353320DC5331}"/>
              </a:ext>
            </a:extLst>
          </p:cNvPr>
          <p:cNvCxnSpPr>
            <a:cxnSpLocks/>
          </p:cNvCxnSpPr>
          <p:nvPr/>
        </p:nvCxnSpPr>
        <p:spPr>
          <a:xfrm flipV="1">
            <a:off x="2007077" y="2186668"/>
            <a:ext cx="917111" cy="721914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02B2411D-5275-C9DB-1931-634E930818EA}"/>
              </a:ext>
            </a:extLst>
          </p:cNvPr>
          <p:cNvCxnSpPr>
            <a:cxnSpLocks/>
          </p:cNvCxnSpPr>
          <p:nvPr/>
        </p:nvCxnSpPr>
        <p:spPr>
          <a:xfrm>
            <a:off x="2915306" y="1679146"/>
            <a:ext cx="906902" cy="290124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167AD49A-5E9F-D743-6B6E-F9A8DA971771}"/>
              </a:ext>
            </a:extLst>
          </p:cNvPr>
          <p:cNvCxnSpPr>
            <a:cxnSpLocks/>
          </p:cNvCxnSpPr>
          <p:nvPr/>
        </p:nvCxnSpPr>
        <p:spPr>
          <a:xfrm>
            <a:off x="2924188" y="1681753"/>
            <a:ext cx="908089" cy="783619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12BFD600-C51C-8E92-DC9E-05B0B7D3FAB8}"/>
              </a:ext>
            </a:extLst>
          </p:cNvPr>
          <p:cNvCxnSpPr>
            <a:cxnSpLocks/>
          </p:cNvCxnSpPr>
          <p:nvPr/>
        </p:nvCxnSpPr>
        <p:spPr>
          <a:xfrm flipV="1">
            <a:off x="2916679" y="1969270"/>
            <a:ext cx="915598" cy="218713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A87BD5D-9D08-5535-06CE-5DACECFF19FE}"/>
              </a:ext>
            </a:extLst>
          </p:cNvPr>
          <p:cNvCxnSpPr>
            <a:cxnSpLocks/>
          </p:cNvCxnSpPr>
          <p:nvPr/>
        </p:nvCxnSpPr>
        <p:spPr>
          <a:xfrm>
            <a:off x="2910753" y="2191026"/>
            <a:ext cx="921524" cy="279615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F1173547-19BD-F4F8-7885-C206718D45D6}"/>
              </a:ext>
            </a:extLst>
          </p:cNvPr>
          <p:cNvCxnSpPr>
            <a:cxnSpLocks/>
          </p:cNvCxnSpPr>
          <p:nvPr/>
        </p:nvCxnSpPr>
        <p:spPr>
          <a:xfrm flipV="1">
            <a:off x="2926827" y="1958043"/>
            <a:ext cx="905450" cy="733479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E454F88-D3BA-BB2A-633F-DE1F64A9E915}"/>
              </a:ext>
            </a:extLst>
          </p:cNvPr>
          <p:cNvCxnSpPr>
            <a:cxnSpLocks/>
          </p:cNvCxnSpPr>
          <p:nvPr/>
        </p:nvCxnSpPr>
        <p:spPr>
          <a:xfrm flipV="1">
            <a:off x="2919747" y="2459354"/>
            <a:ext cx="912530" cy="236458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07E975A4-C218-F794-5D69-7435797687DF}"/>
              </a:ext>
            </a:extLst>
          </p:cNvPr>
          <p:cNvSpPr/>
          <p:nvPr/>
        </p:nvSpPr>
        <p:spPr>
          <a:xfrm>
            <a:off x="958519" y="1711785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ADE9BFF5-E9AC-86AE-A47B-2ECD3E375F73}"/>
              </a:ext>
            </a:extLst>
          </p:cNvPr>
          <p:cNvSpPr/>
          <p:nvPr/>
        </p:nvSpPr>
        <p:spPr>
          <a:xfrm>
            <a:off x="958519" y="2209971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EABCC502-C5C3-2D3D-DDFF-9E45AB58425F}"/>
              </a:ext>
            </a:extLst>
          </p:cNvPr>
          <p:cNvSpPr/>
          <p:nvPr/>
        </p:nvSpPr>
        <p:spPr>
          <a:xfrm>
            <a:off x="1862743" y="1264884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90FAC568-72CF-1DBC-D63C-009A688F9787}"/>
              </a:ext>
            </a:extLst>
          </p:cNvPr>
          <p:cNvSpPr/>
          <p:nvPr/>
        </p:nvSpPr>
        <p:spPr>
          <a:xfrm>
            <a:off x="1862743" y="1763070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E614BFB-A8FF-34E1-1BDD-A2FBA22E1880}"/>
              </a:ext>
            </a:extLst>
          </p:cNvPr>
          <p:cNvSpPr/>
          <p:nvPr/>
        </p:nvSpPr>
        <p:spPr>
          <a:xfrm>
            <a:off x="1862743" y="2261256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348B37C-1107-6FAB-8B0B-51846F366F5B}"/>
              </a:ext>
            </a:extLst>
          </p:cNvPr>
          <p:cNvSpPr/>
          <p:nvPr/>
        </p:nvSpPr>
        <p:spPr>
          <a:xfrm>
            <a:off x="1862743" y="2759442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8F4066F-7BAB-63B0-A2B8-CD3DDCFCDA5D}"/>
              </a:ext>
            </a:extLst>
          </p:cNvPr>
          <p:cNvSpPr/>
          <p:nvPr/>
        </p:nvSpPr>
        <p:spPr>
          <a:xfrm>
            <a:off x="2766968" y="1528629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E5A6CA83-6AC1-93E6-62CA-DC327A4CB34F}"/>
              </a:ext>
            </a:extLst>
          </p:cNvPr>
          <p:cNvSpPr/>
          <p:nvPr/>
        </p:nvSpPr>
        <p:spPr>
          <a:xfrm>
            <a:off x="2766968" y="2026815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590EF6B-12EB-3204-9ACC-65E1A1A48F00}"/>
              </a:ext>
            </a:extLst>
          </p:cNvPr>
          <p:cNvSpPr/>
          <p:nvPr/>
        </p:nvSpPr>
        <p:spPr>
          <a:xfrm>
            <a:off x="2766968" y="2525001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B8F6993C-D4DD-AF10-27BF-0BE6EB700488}"/>
              </a:ext>
            </a:extLst>
          </p:cNvPr>
          <p:cNvSpPr/>
          <p:nvPr/>
        </p:nvSpPr>
        <p:spPr>
          <a:xfrm>
            <a:off x="3671193" y="1802191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E39A5569-089D-7C53-C6E7-7DC4A46EB4A2}"/>
              </a:ext>
            </a:extLst>
          </p:cNvPr>
          <p:cNvSpPr/>
          <p:nvPr/>
        </p:nvSpPr>
        <p:spPr>
          <a:xfrm>
            <a:off x="3671193" y="2300377"/>
            <a:ext cx="315029" cy="3150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143C8514-949A-DED0-3244-FEADC4DFCFA7}"/>
              </a:ext>
            </a:extLst>
          </p:cNvPr>
          <p:cNvSpPr/>
          <p:nvPr/>
        </p:nvSpPr>
        <p:spPr>
          <a:xfrm>
            <a:off x="102346" y="1783340"/>
            <a:ext cx="676275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1</a:t>
            </a:r>
            <a:endParaRPr kumimoji="1" lang="ja-JP" altLang="en-US" sz="48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B6DD0891-1AE2-DC0E-1D49-0E9BDEF13687}"/>
              </a:ext>
            </a:extLst>
          </p:cNvPr>
          <p:cNvSpPr txBox="1"/>
          <p:nvPr/>
        </p:nvSpPr>
        <p:spPr>
          <a:xfrm>
            <a:off x="3969689" y="230469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“2” = 0.4</a:t>
            </a:r>
            <a:endParaRPr kumimoji="1" lang="ja-JP" altLang="en-US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075C1B8F-12F1-31B9-164A-C84D7EE412A2}"/>
              </a:ext>
            </a:extLst>
          </p:cNvPr>
          <p:cNvSpPr txBox="1"/>
          <p:nvPr/>
        </p:nvSpPr>
        <p:spPr>
          <a:xfrm>
            <a:off x="5305626" y="230469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1.0</a:t>
            </a:r>
            <a:endParaRPr kumimoji="1" lang="ja-JP" altLang="en-US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2E976558-7674-3414-953E-25095A9485AE}"/>
              </a:ext>
            </a:extLst>
          </p:cNvPr>
          <p:cNvSpPr txBox="1"/>
          <p:nvPr/>
        </p:nvSpPr>
        <p:spPr>
          <a:xfrm>
            <a:off x="5305626" y="178242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0.0</a:t>
            </a:r>
            <a:endParaRPr kumimoji="1" lang="ja-JP" altLang="en-US"/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D148A152-D847-6CF2-05EC-4FA712CDAFF8}"/>
              </a:ext>
            </a:extLst>
          </p:cNvPr>
          <p:cNvSpPr txBox="1"/>
          <p:nvPr/>
        </p:nvSpPr>
        <p:spPr>
          <a:xfrm>
            <a:off x="3966982" y="866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予測確率</a:t>
            </a:r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942924F5-48B6-1566-E476-B549C3F6A2D0}"/>
              </a:ext>
            </a:extLst>
          </p:cNvPr>
          <p:cNvSpPr txBox="1"/>
          <p:nvPr/>
        </p:nvSpPr>
        <p:spPr>
          <a:xfrm>
            <a:off x="5236853" y="866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実際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AAF7CCF3-332B-437B-BE60-487F213F79E3}"/>
              </a:ext>
            </a:extLst>
          </p:cNvPr>
          <p:cNvSpPr txBox="1"/>
          <p:nvPr/>
        </p:nvSpPr>
        <p:spPr>
          <a:xfrm>
            <a:off x="3969689" y="175999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“1” = 0.6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DAF756C3-0A0A-AF99-26CC-84FA7BE17AF3}"/>
                  </a:ext>
                </a:extLst>
              </p:cNvPr>
              <p:cNvSpPr txBox="1"/>
              <p:nvPr/>
            </p:nvSpPr>
            <p:spPr>
              <a:xfrm>
                <a:off x="68427" y="3808705"/>
                <a:ext cx="5979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1"/>
                  <a:t>クロスエントロピー誤差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/>
                  <a:t>を用いて、重みを更新。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DAF756C3-0A0A-AF99-26CC-84FA7BE17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" y="3808705"/>
                <a:ext cx="5979266" cy="369332"/>
              </a:xfrm>
              <a:prstGeom prst="rect">
                <a:avLst/>
              </a:prstGeom>
              <a:blipFill>
                <a:blip r:embed="rId2"/>
                <a:stretch>
                  <a:fillRect l="-847" t="-10345" b="-275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B7253A91-4B6A-D62D-82E9-5F909A23F3F3}"/>
                  </a:ext>
                </a:extLst>
              </p:cNvPr>
              <p:cNvSpPr txBox="1"/>
              <p:nvPr/>
            </p:nvSpPr>
            <p:spPr>
              <a:xfrm>
                <a:off x="1050588" y="4395435"/>
                <a:ext cx="4014945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B7253A91-4B6A-D62D-82E9-5F909A23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8" y="4395435"/>
                <a:ext cx="4014945" cy="988540"/>
              </a:xfrm>
              <a:prstGeom prst="rect">
                <a:avLst/>
              </a:prstGeom>
              <a:blipFill>
                <a:blip r:embed="rId3"/>
                <a:stretch>
                  <a:fillRect t="-132051" b="-182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E90F4FEA-8AF8-71AD-B7B8-942F1F001EC9}"/>
                  </a:ext>
                </a:extLst>
              </p:cNvPr>
              <p:cNvSpPr txBox="1"/>
              <p:nvPr/>
            </p:nvSpPr>
            <p:spPr>
              <a:xfrm>
                <a:off x="7027714" y="5706282"/>
                <a:ext cx="2466509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/>
                  <a:t>真の確率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1/2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E90F4FEA-8AF8-71AD-B7B8-942F1F001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714" y="5706282"/>
                <a:ext cx="2466509" cy="1074910"/>
              </a:xfrm>
              <a:prstGeom prst="rect">
                <a:avLst/>
              </a:prstGeom>
              <a:blipFill>
                <a:blip r:embed="rId4"/>
                <a:stretch>
                  <a:fillRect l="-6154" t="-211765" r="-46667" b="-30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03A7A18F-F8A4-43CE-CC12-7215159BA7E5}"/>
                  </a:ext>
                </a:extLst>
              </p:cNvPr>
              <p:cNvSpPr txBox="1"/>
              <p:nvPr/>
            </p:nvSpPr>
            <p:spPr>
              <a:xfrm>
                <a:off x="1324265" y="6294604"/>
                <a:ext cx="2885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… </a:t>
                </a:r>
                <a:r>
                  <a:rPr lang="ja-JP" altLang="en-US" sz="2000"/>
                  <a:t>予測の確率分布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03A7A18F-F8A4-43CE-CC12-7215159BA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65" y="6294604"/>
                <a:ext cx="2885213" cy="400110"/>
              </a:xfrm>
              <a:prstGeom prst="rect">
                <a:avLst/>
              </a:prstGeom>
              <a:blipFill>
                <a:blip r:embed="rId5"/>
                <a:stretch>
                  <a:fillRect t="-6061" r="-131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EE80B496-DF1C-B218-CBF9-4693F7D26A04}"/>
              </a:ext>
            </a:extLst>
          </p:cNvPr>
          <p:cNvCxnSpPr/>
          <p:nvPr/>
        </p:nvCxnSpPr>
        <p:spPr>
          <a:xfrm flipV="1">
            <a:off x="7962410" y="826691"/>
            <a:ext cx="701080" cy="346499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2DE4D37-3D45-E17C-2191-AA5A83F78E90}"/>
              </a:ext>
            </a:extLst>
          </p:cNvPr>
          <p:cNvCxnSpPr>
            <a:cxnSpLocks/>
          </p:cNvCxnSpPr>
          <p:nvPr/>
        </p:nvCxnSpPr>
        <p:spPr>
          <a:xfrm>
            <a:off x="7962410" y="1183740"/>
            <a:ext cx="71572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EDFC249F-3388-29B3-75AD-528D41DD03E3}"/>
              </a:ext>
            </a:extLst>
          </p:cNvPr>
          <p:cNvCxnSpPr>
            <a:cxnSpLocks/>
          </p:cNvCxnSpPr>
          <p:nvPr/>
        </p:nvCxnSpPr>
        <p:spPr>
          <a:xfrm>
            <a:off x="7962410" y="1173191"/>
            <a:ext cx="701080" cy="436574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A6CF39B-0029-79AA-5A18-963FA1AAE710}"/>
              </a:ext>
            </a:extLst>
          </p:cNvPr>
          <p:cNvCxnSpPr>
            <a:cxnSpLocks/>
          </p:cNvCxnSpPr>
          <p:nvPr/>
        </p:nvCxnSpPr>
        <p:spPr>
          <a:xfrm>
            <a:off x="7962410" y="1173191"/>
            <a:ext cx="701080" cy="80579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6F79AE1C-DE09-71AC-546F-EA461BB2F455}"/>
              </a:ext>
            </a:extLst>
          </p:cNvPr>
          <p:cNvCxnSpPr>
            <a:cxnSpLocks/>
          </p:cNvCxnSpPr>
          <p:nvPr/>
        </p:nvCxnSpPr>
        <p:spPr>
          <a:xfrm flipV="1">
            <a:off x="7962410" y="826691"/>
            <a:ext cx="701080" cy="754672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E0C455E9-F4F2-27EF-FED7-FFDF31C7B04C}"/>
              </a:ext>
            </a:extLst>
          </p:cNvPr>
          <p:cNvCxnSpPr>
            <a:cxnSpLocks/>
          </p:cNvCxnSpPr>
          <p:nvPr/>
        </p:nvCxnSpPr>
        <p:spPr>
          <a:xfrm flipV="1">
            <a:off x="7962410" y="1183740"/>
            <a:ext cx="701080" cy="397623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47CE9820-1980-134C-4E21-5139092ED262}"/>
              </a:ext>
            </a:extLst>
          </p:cNvPr>
          <p:cNvCxnSpPr>
            <a:cxnSpLocks/>
          </p:cNvCxnSpPr>
          <p:nvPr/>
        </p:nvCxnSpPr>
        <p:spPr>
          <a:xfrm>
            <a:off x="7962410" y="1581363"/>
            <a:ext cx="701080" cy="2840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A6A4028F-76D6-8EF8-D140-76822A8981EF}"/>
              </a:ext>
            </a:extLst>
          </p:cNvPr>
          <p:cNvCxnSpPr>
            <a:cxnSpLocks/>
          </p:cNvCxnSpPr>
          <p:nvPr/>
        </p:nvCxnSpPr>
        <p:spPr>
          <a:xfrm>
            <a:off x="7962410" y="1581363"/>
            <a:ext cx="701080" cy="397623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9ADAEF3B-FAAF-65A4-C568-E32B34F74F70}"/>
              </a:ext>
            </a:extLst>
          </p:cNvPr>
          <p:cNvCxnSpPr>
            <a:cxnSpLocks/>
          </p:cNvCxnSpPr>
          <p:nvPr/>
        </p:nvCxnSpPr>
        <p:spPr>
          <a:xfrm>
            <a:off x="8660699" y="824175"/>
            <a:ext cx="703642" cy="21552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BF24670F-CB9F-DA40-9F6A-9790FE90F93E}"/>
              </a:ext>
            </a:extLst>
          </p:cNvPr>
          <p:cNvCxnSpPr>
            <a:cxnSpLocks/>
          </p:cNvCxnSpPr>
          <p:nvPr/>
        </p:nvCxnSpPr>
        <p:spPr>
          <a:xfrm>
            <a:off x="8655941" y="824175"/>
            <a:ext cx="708400" cy="598462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58624049-C186-2BCE-2412-2D1A1CF7CE46}"/>
              </a:ext>
            </a:extLst>
          </p:cNvPr>
          <p:cNvCxnSpPr>
            <a:cxnSpLocks/>
          </p:cNvCxnSpPr>
          <p:nvPr/>
        </p:nvCxnSpPr>
        <p:spPr>
          <a:xfrm>
            <a:off x="8666216" y="829531"/>
            <a:ext cx="698126" cy="979006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3BB3F642-07CF-D770-4E08-43D06BB2F035}"/>
              </a:ext>
            </a:extLst>
          </p:cNvPr>
          <p:cNvCxnSpPr>
            <a:cxnSpLocks/>
          </p:cNvCxnSpPr>
          <p:nvPr/>
        </p:nvCxnSpPr>
        <p:spPr>
          <a:xfrm flipV="1">
            <a:off x="8666216" y="1040719"/>
            <a:ext cx="698126" cy="148296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3FE8D3A8-E80D-774A-2342-3E84C1A0A387}"/>
              </a:ext>
            </a:extLst>
          </p:cNvPr>
          <p:cNvCxnSpPr>
            <a:cxnSpLocks/>
          </p:cNvCxnSpPr>
          <p:nvPr/>
        </p:nvCxnSpPr>
        <p:spPr>
          <a:xfrm>
            <a:off x="8660699" y="1187716"/>
            <a:ext cx="708400" cy="24360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290D8700-CFDB-796C-1327-1BE9E8FF92C0}"/>
              </a:ext>
            </a:extLst>
          </p:cNvPr>
          <p:cNvCxnSpPr>
            <a:cxnSpLocks/>
          </p:cNvCxnSpPr>
          <p:nvPr/>
        </p:nvCxnSpPr>
        <p:spPr>
          <a:xfrm>
            <a:off x="8660699" y="1195261"/>
            <a:ext cx="703642" cy="61928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6D9531DA-733F-90FA-AABE-F3FA34924F3B}"/>
              </a:ext>
            </a:extLst>
          </p:cNvPr>
          <p:cNvCxnSpPr>
            <a:cxnSpLocks/>
          </p:cNvCxnSpPr>
          <p:nvPr/>
        </p:nvCxnSpPr>
        <p:spPr>
          <a:xfrm flipV="1">
            <a:off x="8655941" y="1034712"/>
            <a:ext cx="708400" cy="573186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7118C58-B3E3-B6EC-9432-1F22DC61FD8D}"/>
              </a:ext>
            </a:extLst>
          </p:cNvPr>
          <p:cNvCxnSpPr>
            <a:cxnSpLocks/>
          </p:cNvCxnSpPr>
          <p:nvPr/>
        </p:nvCxnSpPr>
        <p:spPr>
          <a:xfrm flipV="1">
            <a:off x="8651183" y="1427913"/>
            <a:ext cx="717918" cy="179986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0B3B1E48-CAFF-6503-F973-9FB88331D0C8}"/>
              </a:ext>
            </a:extLst>
          </p:cNvPr>
          <p:cNvCxnSpPr>
            <a:cxnSpLocks/>
          </p:cNvCxnSpPr>
          <p:nvPr/>
        </p:nvCxnSpPr>
        <p:spPr>
          <a:xfrm>
            <a:off x="8660699" y="1607899"/>
            <a:ext cx="708400" cy="21065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77187BC0-44DE-7104-C8AB-D27E54186931}"/>
              </a:ext>
            </a:extLst>
          </p:cNvPr>
          <p:cNvCxnSpPr>
            <a:cxnSpLocks/>
          </p:cNvCxnSpPr>
          <p:nvPr/>
        </p:nvCxnSpPr>
        <p:spPr>
          <a:xfrm flipV="1">
            <a:off x="8648848" y="1816408"/>
            <a:ext cx="715493" cy="162579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5CC36A6C-C74A-3EC8-6565-1DDE37DC2759}"/>
              </a:ext>
            </a:extLst>
          </p:cNvPr>
          <p:cNvCxnSpPr>
            <a:cxnSpLocks/>
          </p:cNvCxnSpPr>
          <p:nvPr/>
        </p:nvCxnSpPr>
        <p:spPr>
          <a:xfrm flipV="1">
            <a:off x="8649856" y="1030344"/>
            <a:ext cx="714485" cy="95391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C18E6EEF-C587-0B7F-FD35-9C5786ECC260}"/>
              </a:ext>
            </a:extLst>
          </p:cNvPr>
          <p:cNvCxnSpPr>
            <a:cxnSpLocks/>
          </p:cNvCxnSpPr>
          <p:nvPr/>
        </p:nvCxnSpPr>
        <p:spPr>
          <a:xfrm flipV="1">
            <a:off x="8653270" y="1419258"/>
            <a:ext cx="711071" cy="55972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F411D6E2-EF89-722F-1102-C81489293F53}"/>
              </a:ext>
            </a:extLst>
          </p:cNvPr>
          <p:cNvCxnSpPr>
            <a:cxnSpLocks/>
          </p:cNvCxnSpPr>
          <p:nvPr/>
        </p:nvCxnSpPr>
        <p:spPr>
          <a:xfrm>
            <a:off x="9357455" y="1025757"/>
            <a:ext cx="700417" cy="39428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13A9C06B-C058-833D-DA88-3C3C422AE739}"/>
              </a:ext>
            </a:extLst>
          </p:cNvPr>
          <p:cNvCxnSpPr>
            <a:cxnSpLocks/>
          </p:cNvCxnSpPr>
          <p:nvPr/>
        </p:nvCxnSpPr>
        <p:spPr>
          <a:xfrm flipV="1">
            <a:off x="9358519" y="1417445"/>
            <a:ext cx="699353" cy="2833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D06FE889-946D-1AAE-2299-141A2049429A}"/>
              </a:ext>
            </a:extLst>
          </p:cNvPr>
          <p:cNvCxnSpPr>
            <a:cxnSpLocks/>
          </p:cNvCxnSpPr>
          <p:nvPr/>
        </p:nvCxnSpPr>
        <p:spPr>
          <a:xfrm flipV="1">
            <a:off x="9366387" y="1411839"/>
            <a:ext cx="691485" cy="398852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円/楕円 402">
            <a:extLst>
              <a:ext uri="{FF2B5EF4-FFF2-40B4-BE49-F238E27FC236}">
                <a16:creationId xmlns:a16="http://schemas.microsoft.com/office/drawing/2014/main" id="{307AB831-A12D-34CE-84DD-474D8A86F937}"/>
              </a:ext>
            </a:extLst>
          </p:cNvPr>
          <p:cNvSpPr/>
          <p:nvPr/>
        </p:nvSpPr>
        <p:spPr>
          <a:xfrm>
            <a:off x="7840283" y="1051063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円/楕円 403">
            <a:extLst>
              <a:ext uri="{FF2B5EF4-FFF2-40B4-BE49-F238E27FC236}">
                <a16:creationId xmlns:a16="http://schemas.microsoft.com/office/drawing/2014/main" id="{71680244-46CE-D7D6-2459-E30EDF3184B3}"/>
              </a:ext>
            </a:extLst>
          </p:cNvPr>
          <p:cNvSpPr/>
          <p:nvPr/>
        </p:nvSpPr>
        <p:spPr>
          <a:xfrm>
            <a:off x="7840283" y="1437326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円/楕円 404">
            <a:extLst>
              <a:ext uri="{FF2B5EF4-FFF2-40B4-BE49-F238E27FC236}">
                <a16:creationId xmlns:a16="http://schemas.microsoft.com/office/drawing/2014/main" id="{88E6194F-60AE-DBE6-8A63-7BF028F8D810}"/>
              </a:ext>
            </a:extLst>
          </p:cNvPr>
          <p:cNvSpPr/>
          <p:nvPr/>
        </p:nvSpPr>
        <p:spPr>
          <a:xfrm>
            <a:off x="8541362" y="704564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>
            <a:extLst>
              <a:ext uri="{FF2B5EF4-FFF2-40B4-BE49-F238E27FC236}">
                <a16:creationId xmlns:a16="http://schemas.microsoft.com/office/drawing/2014/main" id="{3505D82C-5B3B-9F8E-7978-A172B30FC56A}"/>
              </a:ext>
            </a:extLst>
          </p:cNvPr>
          <p:cNvSpPr/>
          <p:nvPr/>
        </p:nvSpPr>
        <p:spPr>
          <a:xfrm>
            <a:off x="8541362" y="1090827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円/楕円 406">
            <a:extLst>
              <a:ext uri="{FF2B5EF4-FFF2-40B4-BE49-F238E27FC236}">
                <a16:creationId xmlns:a16="http://schemas.microsoft.com/office/drawing/2014/main" id="{41D64D5F-10C5-F41D-35EA-24E6EBEF4813}"/>
              </a:ext>
            </a:extLst>
          </p:cNvPr>
          <p:cNvSpPr/>
          <p:nvPr/>
        </p:nvSpPr>
        <p:spPr>
          <a:xfrm>
            <a:off x="8541362" y="1477089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円/楕円 407">
            <a:extLst>
              <a:ext uri="{FF2B5EF4-FFF2-40B4-BE49-F238E27FC236}">
                <a16:creationId xmlns:a16="http://schemas.microsoft.com/office/drawing/2014/main" id="{3205DE97-9948-8724-DE79-ADE6154DF8AE}"/>
              </a:ext>
            </a:extLst>
          </p:cNvPr>
          <p:cNvSpPr/>
          <p:nvPr/>
        </p:nvSpPr>
        <p:spPr>
          <a:xfrm>
            <a:off x="8541362" y="1863352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円/楕円 408">
            <a:extLst>
              <a:ext uri="{FF2B5EF4-FFF2-40B4-BE49-F238E27FC236}">
                <a16:creationId xmlns:a16="http://schemas.microsoft.com/office/drawing/2014/main" id="{6122CCE2-05AA-AE3F-50F7-80BCB9E657A2}"/>
              </a:ext>
            </a:extLst>
          </p:cNvPr>
          <p:cNvSpPr/>
          <p:nvPr/>
        </p:nvSpPr>
        <p:spPr>
          <a:xfrm>
            <a:off x="9242443" y="909056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円/楕円 409">
            <a:extLst>
              <a:ext uri="{FF2B5EF4-FFF2-40B4-BE49-F238E27FC236}">
                <a16:creationId xmlns:a16="http://schemas.microsoft.com/office/drawing/2014/main" id="{AE600CB8-BCBA-2C32-24C2-1AF186EF0E2A}"/>
              </a:ext>
            </a:extLst>
          </p:cNvPr>
          <p:cNvSpPr/>
          <p:nvPr/>
        </p:nvSpPr>
        <p:spPr>
          <a:xfrm>
            <a:off x="9242443" y="1295318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円/楕円 410">
            <a:extLst>
              <a:ext uri="{FF2B5EF4-FFF2-40B4-BE49-F238E27FC236}">
                <a16:creationId xmlns:a16="http://schemas.microsoft.com/office/drawing/2014/main" id="{D6BF3E7F-06F4-D43C-EC60-C7C8EC983D1F}"/>
              </a:ext>
            </a:extLst>
          </p:cNvPr>
          <p:cNvSpPr/>
          <p:nvPr/>
        </p:nvSpPr>
        <p:spPr>
          <a:xfrm>
            <a:off x="9242443" y="1681581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円/楕円 411">
            <a:extLst>
              <a:ext uri="{FF2B5EF4-FFF2-40B4-BE49-F238E27FC236}">
                <a16:creationId xmlns:a16="http://schemas.microsoft.com/office/drawing/2014/main" id="{C4F09F66-EA52-7395-6192-5AD7F5373DBF}"/>
              </a:ext>
            </a:extLst>
          </p:cNvPr>
          <p:cNvSpPr/>
          <p:nvPr/>
        </p:nvSpPr>
        <p:spPr>
          <a:xfrm>
            <a:off x="9943523" y="1292850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2EC5CC34-6BD8-3334-8994-D6CFB706898B}"/>
              </a:ext>
            </a:extLst>
          </p:cNvPr>
          <p:cNvSpPr/>
          <p:nvPr/>
        </p:nvSpPr>
        <p:spPr>
          <a:xfrm>
            <a:off x="7176459" y="1106543"/>
            <a:ext cx="524342" cy="524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1</a:t>
            </a:r>
            <a:endParaRPr kumimoji="1" lang="ja-JP" altLang="en-US" sz="36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A8D5CA40-B83B-5988-E0BF-B53E313B0FE6}"/>
              </a:ext>
            </a:extLst>
          </p:cNvPr>
          <p:cNvSpPr txBox="1"/>
          <p:nvPr/>
        </p:nvSpPr>
        <p:spPr>
          <a:xfrm>
            <a:off x="9894653" y="5198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予測スコア</a:t>
            </a: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13E38F85-A6D7-1822-D443-540E6CCC90EA}"/>
              </a:ext>
            </a:extLst>
          </p:cNvPr>
          <p:cNvSpPr txBox="1"/>
          <p:nvPr/>
        </p:nvSpPr>
        <p:spPr>
          <a:xfrm>
            <a:off x="10321149" y="12262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52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テキスト ボックス 459">
                <a:extLst>
                  <a:ext uri="{FF2B5EF4-FFF2-40B4-BE49-F238E27FC236}">
                    <a16:creationId xmlns:a16="http://schemas.microsoft.com/office/drawing/2014/main" id="{74D84641-ECFE-0F5F-B6C5-EC5F0E126E89}"/>
                  </a:ext>
                </a:extLst>
              </p:cNvPr>
              <p:cNvSpPr txBox="1"/>
              <p:nvPr/>
            </p:nvSpPr>
            <p:spPr>
              <a:xfrm>
                <a:off x="6471031" y="4091417"/>
                <a:ext cx="554049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1"/>
                  <a:t>クロスエントロピー誤差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ja-JP" altLang="en-US"/>
                  <a:t>を用いて、重みを更新。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460" name="テキスト ボックス 459">
                <a:extLst>
                  <a:ext uri="{FF2B5EF4-FFF2-40B4-BE49-F238E27FC236}">
                    <a16:creationId xmlns:a16="http://schemas.microsoft.com/office/drawing/2014/main" id="{74D84641-ECFE-0F5F-B6C5-EC5F0E126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031" y="4091417"/>
                <a:ext cx="5540491" cy="391646"/>
              </a:xfrm>
              <a:prstGeom prst="rect">
                <a:avLst/>
              </a:prstGeom>
              <a:blipFill>
                <a:blip r:embed="rId6"/>
                <a:stretch>
                  <a:fillRect l="-915" t="-6452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テキスト ボックス 460">
                <a:extLst>
                  <a:ext uri="{FF2B5EF4-FFF2-40B4-BE49-F238E27FC236}">
                    <a16:creationId xmlns:a16="http://schemas.microsoft.com/office/drawing/2014/main" id="{AE42C0DD-69F2-9985-6C80-EB2A3E928B0E}"/>
                  </a:ext>
                </a:extLst>
              </p:cNvPr>
              <p:cNvSpPr txBox="1"/>
              <p:nvPr/>
            </p:nvSpPr>
            <p:spPr>
              <a:xfrm>
                <a:off x="6471031" y="3694997"/>
                <a:ext cx="437985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1"/>
                  <a:t>シグモイド関数</a:t>
                </a:r>
                <a:r>
                  <a:rPr kumimoji="1" lang="ja-JP" altLang="en-US"/>
                  <a:t>を用いて確率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ja-JP" altLang="en-US"/>
                  <a:t>を算出。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461" name="テキスト ボックス 460">
                <a:extLst>
                  <a:ext uri="{FF2B5EF4-FFF2-40B4-BE49-F238E27FC236}">
                    <a16:creationId xmlns:a16="http://schemas.microsoft.com/office/drawing/2014/main" id="{AE42C0DD-69F2-9985-6C80-EB2A3E92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031" y="3694997"/>
                <a:ext cx="4379853" cy="391646"/>
              </a:xfrm>
              <a:prstGeom prst="rect">
                <a:avLst/>
              </a:prstGeom>
              <a:blipFill>
                <a:blip r:embed="rId7"/>
                <a:stretch>
                  <a:fillRect l="-1156" t="-6250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795A056E-407A-C2BE-0FF4-BA9834959208}"/>
              </a:ext>
            </a:extLst>
          </p:cNvPr>
          <p:cNvCxnSpPr/>
          <p:nvPr/>
        </p:nvCxnSpPr>
        <p:spPr>
          <a:xfrm flipV="1">
            <a:off x="7962410" y="2347405"/>
            <a:ext cx="701080" cy="346499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C1B5BE84-2B47-7D92-D75B-F7573EBAB40F}"/>
              </a:ext>
            </a:extLst>
          </p:cNvPr>
          <p:cNvCxnSpPr>
            <a:cxnSpLocks/>
          </p:cNvCxnSpPr>
          <p:nvPr/>
        </p:nvCxnSpPr>
        <p:spPr>
          <a:xfrm>
            <a:off x="7962410" y="2704454"/>
            <a:ext cx="71572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8E9C16-4F1A-F3C6-30CD-6D8AB8AB28C7}"/>
              </a:ext>
            </a:extLst>
          </p:cNvPr>
          <p:cNvCxnSpPr>
            <a:cxnSpLocks/>
          </p:cNvCxnSpPr>
          <p:nvPr/>
        </p:nvCxnSpPr>
        <p:spPr>
          <a:xfrm>
            <a:off x="7962410" y="2693905"/>
            <a:ext cx="701080" cy="436574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DC2BAC22-DB9D-8A37-3B13-F427DE3AA1C8}"/>
              </a:ext>
            </a:extLst>
          </p:cNvPr>
          <p:cNvCxnSpPr>
            <a:cxnSpLocks/>
          </p:cNvCxnSpPr>
          <p:nvPr/>
        </p:nvCxnSpPr>
        <p:spPr>
          <a:xfrm>
            <a:off x="7962410" y="2693905"/>
            <a:ext cx="701080" cy="80579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73610BD8-502C-4239-D2EB-B48F7B4C1F90}"/>
              </a:ext>
            </a:extLst>
          </p:cNvPr>
          <p:cNvCxnSpPr>
            <a:cxnSpLocks/>
          </p:cNvCxnSpPr>
          <p:nvPr/>
        </p:nvCxnSpPr>
        <p:spPr>
          <a:xfrm flipV="1">
            <a:off x="7962410" y="2347405"/>
            <a:ext cx="701080" cy="754672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7260C597-1501-C63E-4911-A272A4D58535}"/>
              </a:ext>
            </a:extLst>
          </p:cNvPr>
          <p:cNvCxnSpPr>
            <a:cxnSpLocks/>
          </p:cNvCxnSpPr>
          <p:nvPr/>
        </p:nvCxnSpPr>
        <p:spPr>
          <a:xfrm flipV="1">
            <a:off x="7962410" y="2704454"/>
            <a:ext cx="701080" cy="397623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AE0F860D-E2E3-5167-2580-2EF63C3CE551}"/>
              </a:ext>
            </a:extLst>
          </p:cNvPr>
          <p:cNvCxnSpPr>
            <a:cxnSpLocks/>
          </p:cNvCxnSpPr>
          <p:nvPr/>
        </p:nvCxnSpPr>
        <p:spPr>
          <a:xfrm>
            <a:off x="7962410" y="3102077"/>
            <a:ext cx="701080" cy="2840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0E4A0B23-6C1A-80F9-8767-D619B21B93EA}"/>
              </a:ext>
            </a:extLst>
          </p:cNvPr>
          <p:cNvCxnSpPr>
            <a:cxnSpLocks/>
          </p:cNvCxnSpPr>
          <p:nvPr/>
        </p:nvCxnSpPr>
        <p:spPr>
          <a:xfrm>
            <a:off x="7962410" y="3102077"/>
            <a:ext cx="701080" cy="397623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直線コネクタ 470">
            <a:extLst>
              <a:ext uri="{FF2B5EF4-FFF2-40B4-BE49-F238E27FC236}">
                <a16:creationId xmlns:a16="http://schemas.microsoft.com/office/drawing/2014/main" id="{815900D6-4914-C4E0-702E-68B24B6BEC7A}"/>
              </a:ext>
            </a:extLst>
          </p:cNvPr>
          <p:cNvCxnSpPr>
            <a:cxnSpLocks/>
          </p:cNvCxnSpPr>
          <p:nvPr/>
        </p:nvCxnSpPr>
        <p:spPr>
          <a:xfrm>
            <a:off x="8660699" y="2344889"/>
            <a:ext cx="703642" cy="21552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5D5E1688-91C3-1D3A-8F35-059761222303}"/>
              </a:ext>
            </a:extLst>
          </p:cNvPr>
          <p:cNvCxnSpPr>
            <a:cxnSpLocks/>
          </p:cNvCxnSpPr>
          <p:nvPr/>
        </p:nvCxnSpPr>
        <p:spPr>
          <a:xfrm>
            <a:off x="8655941" y="2344889"/>
            <a:ext cx="708400" cy="598462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170AD08F-EBD9-63B1-8CA1-1FBADF3C5B15}"/>
              </a:ext>
            </a:extLst>
          </p:cNvPr>
          <p:cNvCxnSpPr>
            <a:cxnSpLocks/>
          </p:cNvCxnSpPr>
          <p:nvPr/>
        </p:nvCxnSpPr>
        <p:spPr>
          <a:xfrm>
            <a:off x="8666216" y="2350245"/>
            <a:ext cx="698126" cy="979006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7A0D85CC-2441-B6B6-100B-E476921B0A8A}"/>
              </a:ext>
            </a:extLst>
          </p:cNvPr>
          <p:cNvCxnSpPr>
            <a:cxnSpLocks/>
          </p:cNvCxnSpPr>
          <p:nvPr/>
        </p:nvCxnSpPr>
        <p:spPr>
          <a:xfrm flipV="1">
            <a:off x="8666216" y="2561433"/>
            <a:ext cx="698126" cy="148296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直線コネクタ 474">
            <a:extLst>
              <a:ext uri="{FF2B5EF4-FFF2-40B4-BE49-F238E27FC236}">
                <a16:creationId xmlns:a16="http://schemas.microsoft.com/office/drawing/2014/main" id="{2B5FAA49-92DE-6C40-DDBE-C685C700D058}"/>
              </a:ext>
            </a:extLst>
          </p:cNvPr>
          <p:cNvCxnSpPr>
            <a:cxnSpLocks/>
          </p:cNvCxnSpPr>
          <p:nvPr/>
        </p:nvCxnSpPr>
        <p:spPr>
          <a:xfrm>
            <a:off x="8660699" y="2708430"/>
            <a:ext cx="708400" cy="24360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183CD53F-6217-7241-AE8F-5B15D199450E}"/>
              </a:ext>
            </a:extLst>
          </p:cNvPr>
          <p:cNvCxnSpPr>
            <a:cxnSpLocks/>
          </p:cNvCxnSpPr>
          <p:nvPr/>
        </p:nvCxnSpPr>
        <p:spPr>
          <a:xfrm>
            <a:off x="8660699" y="2715975"/>
            <a:ext cx="703642" cy="61928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C942DC72-79D5-E58B-5E73-E9AB236CDD70}"/>
              </a:ext>
            </a:extLst>
          </p:cNvPr>
          <p:cNvCxnSpPr>
            <a:cxnSpLocks/>
          </p:cNvCxnSpPr>
          <p:nvPr/>
        </p:nvCxnSpPr>
        <p:spPr>
          <a:xfrm flipV="1">
            <a:off x="8655941" y="2555426"/>
            <a:ext cx="708400" cy="573186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ECB6C53F-E3B4-83B6-1460-706B46FAEFBC}"/>
              </a:ext>
            </a:extLst>
          </p:cNvPr>
          <p:cNvCxnSpPr>
            <a:cxnSpLocks/>
          </p:cNvCxnSpPr>
          <p:nvPr/>
        </p:nvCxnSpPr>
        <p:spPr>
          <a:xfrm flipV="1">
            <a:off x="8651183" y="2948627"/>
            <a:ext cx="717918" cy="179986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直線コネクタ 478">
            <a:extLst>
              <a:ext uri="{FF2B5EF4-FFF2-40B4-BE49-F238E27FC236}">
                <a16:creationId xmlns:a16="http://schemas.microsoft.com/office/drawing/2014/main" id="{95B3E411-D574-E9AD-ECD2-9499F32A3CAD}"/>
              </a:ext>
            </a:extLst>
          </p:cNvPr>
          <p:cNvCxnSpPr>
            <a:cxnSpLocks/>
          </p:cNvCxnSpPr>
          <p:nvPr/>
        </p:nvCxnSpPr>
        <p:spPr>
          <a:xfrm>
            <a:off x="8660699" y="3128613"/>
            <a:ext cx="708400" cy="21065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直線コネクタ 479">
            <a:extLst>
              <a:ext uri="{FF2B5EF4-FFF2-40B4-BE49-F238E27FC236}">
                <a16:creationId xmlns:a16="http://schemas.microsoft.com/office/drawing/2014/main" id="{E7CED44B-DC2F-1635-014E-82056489C29F}"/>
              </a:ext>
            </a:extLst>
          </p:cNvPr>
          <p:cNvCxnSpPr>
            <a:cxnSpLocks/>
          </p:cNvCxnSpPr>
          <p:nvPr/>
        </p:nvCxnSpPr>
        <p:spPr>
          <a:xfrm flipV="1">
            <a:off x="8648848" y="3337122"/>
            <a:ext cx="715493" cy="162579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直線コネクタ 480">
            <a:extLst>
              <a:ext uri="{FF2B5EF4-FFF2-40B4-BE49-F238E27FC236}">
                <a16:creationId xmlns:a16="http://schemas.microsoft.com/office/drawing/2014/main" id="{9F22743B-D17E-7076-69ED-96F911D1F9A8}"/>
              </a:ext>
            </a:extLst>
          </p:cNvPr>
          <p:cNvCxnSpPr>
            <a:cxnSpLocks/>
          </p:cNvCxnSpPr>
          <p:nvPr/>
        </p:nvCxnSpPr>
        <p:spPr>
          <a:xfrm flipV="1">
            <a:off x="8649856" y="2551058"/>
            <a:ext cx="714485" cy="95391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6D12A49F-EFCA-7CAE-6BDC-711E8E55701F}"/>
              </a:ext>
            </a:extLst>
          </p:cNvPr>
          <p:cNvCxnSpPr>
            <a:cxnSpLocks/>
          </p:cNvCxnSpPr>
          <p:nvPr/>
        </p:nvCxnSpPr>
        <p:spPr>
          <a:xfrm flipV="1">
            <a:off x="8653270" y="2939972"/>
            <a:ext cx="711071" cy="55972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05C42C1-8521-FEDA-461E-EB22C3D0192A}"/>
              </a:ext>
            </a:extLst>
          </p:cNvPr>
          <p:cNvCxnSpPr>
            <a:cxnSpLocks/>
          </p:cNvCxnSpPr>
          <p:nvPr/>
        </p:nvCxnSpPr>
        <p:spPr>
          <a:xfrm>
            <a:off x="9357455" y="2546471"/>
            <a:ext cx="700417" cy="39428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CF226A41-554E-CF43-C3AE-3C4408C849DB}"/>
              </a:ext>
            </a:extLst>
          </p:cNvPr>
          <p:cNvCxnSpPr>
            <a:cxnSpLocks/>
          </p:cNvCxnSpPr>
          <p:nvPr/>
        </p:nvCxnSpPr>
        <p:spPr>
          <a:xfrm flipV="1">
            <a:off x="9358519" y="2938159"/>
            <a:ext cx="699353" cy="2833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E744D24A-6F45-AECF-70A4-61BEF01F2A4B}"/>
              </a:ext>
            </a:extLst>
          </p:cNvPr>
          <p:cNvCxnSpPr>
            <a:cxnSpLocks/>
          </p:cNvCxnSpPr>
          <p:nvPr/>
        </p:nvCxnSpPr>
        <p:spPr>
          <a:xfrm flipV="1">
            <a:off x="9366387" y="2932553"/>
            <a:ext cx="691485" cy="398852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6" name="円/楕円 485">
            <a:extLst>
              <a:ext uri="{FF2B5EF4-FFF2-40B4-BE49-F238E27FC236}">
                <a16:creationId xmlns:a16="http://schemas.microsoft.com/office/drawing/2014/main" id="{E97F1A6E-7574-B0CA-3614-58FCE7D585C1}"/>
              </a:ext>
            </a:extLst>
          </p:cNvPr>
          <p:cNvSpPr/>
          <p:nvPr/>
        </p:nvSpPr>
        <p:spPr>
          <a:xfrm>
            <a:off x="7840283" y="2571777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7" name="円/楕円 486">
            <a:extLst>
              <a:ext uri="{FF2B5EF4-FFF2-40B4-BE49-F238E27FC236}">
                <a16:creationId xmlns:a16="http://schemas.microsoft.com/office/drawing/2014/main" id="{90B5AC3B-7ECD-DA92-0787-5B7A57B2995B}"/>
              </a:ext>
            </a:extLst>
          </p:cNvPr>
          <p:cNvSpPr/>
          <p:nvPr/>
        </p:nvSpPr>
        <p:spPr>
          <a:xfrm>
            <a:off x="7840283" y="2958040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8" name="円/楕円 487">
            <a:extLst>
              <a:ext uri="{FF2B5EF4-FFF2-40B4-BE49-F238E27FC236}">
                <a16:creationId xmlns:a16="http://schemas.microsoft.com/office/drawing/2014/main" id="{9FAC5C25-4974-7D66-ED6A-E8D8779F0116}"/>
              </a:ext>
            </a:extLst>
          </p:cNvPr>
          <p:cNvSpPr/>
          <p:nvPr/>
        </p:nvSpPr>
        <p:spPr>
          <a:xfrm>
            <a:off x="8541362" y="2225278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9" name="円/楕円 488">
            <a:extLst>
              <a:ext uri="{FF2B5EF4-FFF2-40B4-BE49-F238E27FC236}">
                <a16:creationId xmlns:a16="http://schemas.microsoft.com/office/drawing/2014/main" id="{04ADF8DF-F94F-DFCC-23FF-E6474BAABBDD}"/>
              </a:ext>
            </a:extLst>
          </p:cNvPr>
          <p:cNvSpPr/>
          <p:nvPr/>
        </p:nvSpPr>
        <p:spPr>
          <a:xfrm>
            <a:off x="8541362" y="2611541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0" name="円/楕円 489">
            <a:extLst>
              <a:ext uri="{FF2B5EF4-FFF2-40B4-BE49-F238E27FC236}">
                <a16:creationId xmlns:a16="http://schemas.microsoft.com/office/drawing/2014/main" id="{A5413BBB-30DF-6BA6-7A85-5EE2A648870E}"/>
              </a:ext>
            </a:extLst>
          </p:cNvPr>
          <p:cNvSpPr/>
          <p:nvPr/>
        </p:nvSpPr>
        <p:spPr>
          <a:xfrm>
            <a:off x="8541362" y="2997803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1" name="円/楕円 490">
            <a:extLst>
              <a:ext uri="{FF2B5EF4-FFF2-40B4-BE49-F238E27FC236}">
                <a16:creationId xmlns:a16="http://schemas.microsoft.com/office/drawing/2014/main" id="{1EF81880-4F64-3A16-7888-9AA59662C3E7}"/>
              </a:ext>
            </a:extLst>
          </p:cNvPr>
          <p:cNvSpPr/>
          <p:nvPr/>
        </p:nvSpPr>
        <p:spPr>
          <a:xfrm>
            <a:off x="8541362" y="3384066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2" name="円/楕円 491">
            <a:extLst>
              <a:ext uri="{FF2B5EF4-FFF2-40B4-BE49-F238E27FC236}">
                <a16:creationId xmlns:a16="http://schemas.microsoft.com/office/drawing/2014/main" id="{30D7BB1E-D5D2-99EF-6B2A-B1351B1ADA28}"/>
              </a:ext>
            </a:extLst>
          </p:cNvPr>
          <p:cNvSpPr/>
          <p:nvPr/>
        </p:nvSpPr>
        <p:spPr>
          <a:xfrm>
            <a:off x="9242443" y="2429770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3" name="円/楕円 492">
            <a:extLst>
              <a:ext uri="{FF2B5EF4-FFF2-40B4-BE49-F238E27FC236}">
                <a16:creationId xmlns:a16="http://schemas.microsoft.com/office/drawing/2014/main" id="{E82268C9-A92C-00C1-81A1-A58CA15D5816}"/>
              </a:ext>
            </a:extLst>
          </p:cNvPr>
          <p:cNvSpPr/>
          <p:nvPr/>
        </p:nvSpPr>
        <p:spPr>
          <a:xfrm>
            <a:off x="9242443" y="2816032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4" name="円/楕円 493">
            <a:extLst>
              <a:ext uri="{FF2B5EF4-FFF2-40B4-BE49-F238E27FC236}">
                <a16:creationId xmlns:a16="http://schemas.microsoft.com/office/drawing/2014/main" id="{07B4414F-8881-8D89-E2F0-6342596D9EF0}"/>
              </a:ext>
            </a:extLst>
          </p:cNvPr>
          <p:cNvSpPr/>
          <p:nvPr/>
        </p:nvSpPr>
        <p:spPr>
          <a:xfrm>
            <a:off x="9242443" y="3202295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5" name="円/楕円 494">
            <a:extLst>
              <a:ext uri="{FF2B5EF4-FFF2-40B4-BE49-F238E27FC236}">
                <a16:creationId xmlns:a16="http://schemas.microsoft.com/office/drawing/2014/main" id="{D659B0B0-AD21-31AA-D6EF-8A8945505B4E}"/>
              </a:ext>
            </a:extLst>
          </p:cNvPr>
          <p:cNvSpPr/>
          <p:nvPr/>
        </p:nvSpPr>
        <p:spPr>
          <a:xfrm>
            <a:off x="9943523" y="2813564"/>
            <a:ext cx="244254" cy="244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6" name="正方形/長方形 495">
            <a:extLst>
              <a:ext uri="{FF2B5EF4-FFF2-40B4-BE49-F238E27FC236}">
                <a16:creationId xmlns:a16="http://schemas.microsoft.com/office/drawing/2014/main" id="{838552D9-A471-656F-CB0E-D79F1D7C3A73}"/>
              </a:ext>
            </a:extLst>
          </p:cNvPr>
          <p:cNvSpPr/>
          <p:nvPr/>
        </p:nvSpPr>
        <p:spPr>
          <a:xfrm>
            <a:off x="7176459" y="2627257"/>
            <a:ext cx="524342" cy="524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  <a:latin typeface="KouzanBrushFontOTF" panose="02000600000000000000" pitchFamily="2" charset="-128"/>
                <a:ea typeface="KouzanBrushFontOTF" panose="02000600000000000000" pitchFamily="2" charset="-128"/>
              </a:rPr>
              <a:t>2</a:t>
            </a:r>
            <a:endParaRPr kumimoji="1" lang="ja-JP" altLang="en-US" sz="3600" b="1">
              <a:solidFill>
                <a:schemeClr val="tx1"/>
              </a:solidFill>
              <a:latin typeface="KouzanBrushFontOTF" panose="02000600000000000000" pitchFamily="2" charset="-128"/>
              <a:ea typeface="KouzanBrushFontOTF" panose="02000600000000000000" pitchFamily="2" charset="-128"/>
            </a:endParaRPr>
          </a:p>
        </p:txBody>
      </p: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662655EA-4CB9-D50B-BFC4-6DCA9A067753}"/>
              </a:ext>
            </a:extLst>
          </p:cNvPr>
          <p:cNvSpPr txBox="1"/>
          <p:nvPr/>
        </p:nvSpPr>
        <p:spPr>
          <a:xfrm>
            <a:off x="10321149" y="27469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65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テキスト ボックス 498">
                <a:extLst>
                  <a:ext uri="{FF2B5EF4-FFF2-40B4-BE49-F238E27FC236}">
                    <a16:creationId xmlns:a16="http://schemas.microsoft.com/office/drawing/2014/main" id="{92192B76-DF34-7E3A-E8E7-1C662C4B9DFD}"/>
                  </a:ext>
                </a:extLst>
              </p:cNvPr>
              <p:cNvSpPr txBox="1"/>
              <p:nvPr/>
            </p:nvSpPr>
            <p:spPr>
              <a:xfrm>
                <a:off x="6232868" y="4529476"/>
                <a:ext cx="3616566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499" name="テキスト ボックス 498">
                <a:extLst>
                  <a:ext uri="{FF2B5EF4-FFF2-40B4-BE49-F238E27FC236}">
                    <a16:creationId xmlns:a16="http://schemas.microsoft.com/office/drawing/2014/main" id="{92192B76-DF34-7E3A-E8E7-1C662C4B9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68" y="4529476"/>
                <a:ext cx="3616566" cy="55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テキスト ボックス 499">
                <a:extLst>
                  <a:ext uri="{FF2B5EF4-FFF2-40B4-BE49-F238E27FC236}">
                    <a16:creationId xmlns:a16="http://schemas.microsoft.com/office/drawing/2014/main" id="{081EF51B-2F2D-9588-DB8E-631CAEB65A1B}"/>
                  </a:ext>
                </a:extLst>
              </p:cNvPr>
              <p:cNvSpPr txBox="1"/>
              <p:nvPr/>
            </p:nvSpPr>
            <p:spPr>
              <a:xfrm>
                <a:off x="6253395" y="5125058"/>
                <a:ext cx="4866589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̅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func>
                        <m:func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(1−</m:t>
                      </m:r>
                      <m:acc>
                        <m:accPr>
                          <m:chr m:val="̅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00" name="テキスト ボックス 499">
                <a:extLst>
                  <a:ext uri="{FF2B5EF4-FFF2-40B4-BE49-F238E27FC236}">
                    <a16:creationId xmlns:a16="http://schemas.microsoft.com/office/drawing/2014/main" id="{081EF51B-2F2D-9588-DB8E-631CAEB65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95" y="5125058"/>
                <a:ext cx="4866589" cy="446917"/>
              </a:xfrm>
              <a:prstGeom prst="rect">
                <a:avLst/>
              </a:prstGeom>
              <a:blipFill>
                <a:blip r:embed="rId9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A19CD56-87D0-5395-F996-4BB033E3D3BE}"/>
              </a:ext>
            </a:extLst>
          </p:cNvPr>
          <p:cNvSpPr txBox="1"/>
          <p:nvPr/>
        </p:nvSpPr>
        <p:spPr>
          <a:xfrm>
            <a:off x="117317" y="866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1F0BE8F-B93F-21CE-CD50-47BBE8FD9B71}"/>
                  </a:ext>
                </a:extLst>
              </p:cNvPr>
              <p:cNvSpPr txBox="1"/>
              <p:nvPr/>
            </p:nvSpPr>
            <p:spPr>
              <a:xfrm>
                <a:off x="213892" y="1183740"/>
                <a:ext cx="445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1F0BE8F-B93F-21CE-CD50-47BBE8FD9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2" y="1183740"/>
                <a:ext cx="445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B3276177-ED22-367B-14A2-71A033950922}"/>
                  </a:ext>
                </a:extLst>
              </p:cNvPr>
              <p:cNvSpPr txBox="1"/>
              <p:nvPr/>
            </p:nvSpPr>
            <p:spPr>
              <a:xfrm>
                <a:off x="4076774" y="1183740"/>
                <a:ext cx="877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B3276177-ED22-367B-14A2-71A033950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74" y="1183740"/>
                <a:ext cx="877420" cy="461665"/>
              </a:xfrm>
              <a:prstGeom prst="rect">
                <a:avLst/>
              </a:prstGeom>
              <a:blipFill>
                <a:blip r:embed="rId11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テキスト ボックス 503">
                <a:extLst>
                  <a:ext uri="{FF2B5EF4-FFF2-40B4-BE49-F238E27FC236}">
                    <a16:creationId xmlns:a16="http://schemas.microsoft.com/office/drawing/2014/main" id="{339201B3-432F-F055-76EA-F89931C0CD5C}"/>
                  </a:ext>
                </a:extLst>
              </p:cNvPr>
              <p:cNvSpPr txBox="1"/>
              <p:nvPr/>
            </p:nvSpPr>
            <p:spPr>
              <a:xfrm>
                <a:off x="5120774" y="1183740"/>
                <a:ext cx="876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04" name="テキスト ボックス 503">
                <a:extLst>
                  <a:ext uri="{FF2B5EF4-FFF2-40B4-BE49-F238E27FC236}">
                    <a16:creationId xmlns:a16="http://schemas.microsoft.com/office/drawing/2014/main" id="{339201B3-432F-F055-76EA-F89931C0C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74" y="1183740"/>
                <a:ext cx="876522" cy="461665"/>
              </a:xfrm>
              <a:prstGeom prst="rect">
                <a:avLst/>
              </a:prstGeom>
              <a:blipFill>
                <a:blip r:embed="rId1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テキスト ボックス 504">
                <a:extLst>
                  <a:ext uri="{FF2B5EF4-FFF2-40B4-BE49-F238E27FC236}">
                    <a16:creationId xmlns:a16="http://schemas.microsoft.com/office/drawing/2014/main" id="{5E27CB86-5A91-0EBB-3B0C-10D40AFCDE5B}"/>
                  </a:ext>
                </a:extLst>
              </p:cNvPr>
              <p:cNvSpPr txBox="1"/>
              <p:nvPr/>
            </p:nvSpPr>
            <p:spPr>
              <a:xfrm>
                <a:off x="7192062" y="690237"/>
                <a:ext cx="474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05" name="テキスト ボックス 504">
                <a:extLst>
                  <a:ext uri="{FF2B5EF4-FFF2-40B4-BE49-F238E27FC236}">
                    <a16:creationId xmlns:a16="http://schemas.microsoft.com/office/drawing/2014/main" id="{5E27CB86-5A91-0EBB-3B0C-10D40AFCD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62" y="690237"/>
                <a:ext cx="474937" cy="400110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テキスト ボックス 505">
                <a:extLst>
                  <a:ext uri="{FF2B5EF4-FFF2-40B4-BE49-F238E27FC236}">
                    <a16:creationId xmlns:a16="http://schemas.microsoft.com/office/drawing/2014/main" id="{CA81CE0B-16C6-A7A0-7565-024BBB445F56}"/>
                  </a:ext>
                </a:extLst>
              </p:cNvPr>
              <p:cNvSpPr txBox="1"/>
              <p:nvPr/>
            </p:nvSpPr>
            <p:spPr>
              <a:xfrm>
                <a:off x="7192062" y="2237656"/>
                <a:ext cx="474553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06" name="テキスト ボックス 505">
                <a:extLst>
                  <a:ext uri="{FF2B5EF4-FFF2-40B4-BE49-F238E27FC236}">
                    <a16:creationId xmlns:a16="http://schemas.microsoft.com/office/drawing/2014/main" id="{CA81CE0B-16C6-A7A0-7565-024BBB445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62" y="2237656"/>
                <a:ext cx="474553" cy="424796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テキスト ボックス 506">
                <a:extLst>
                  <a:ext uri="{FF2B5EF4-FFF2-40B4-BE49-F238E27FC236}">
                    <a16:creationId xmlns:a16="http://schemas.microsoft.com/office/drawing/2014/main" id="{C090ED3B-53FC-A30F-9842-2DCB15CCAE2B}"/>
                  </a:ext>
                </a:extLst>
              </p:cNvPr>
              <p:cNvSpPr txBox="1"/>
              <p:nvPr/>
            </p:nvSpPr>
            <p:spPr>
              <a:xfrm>
                <a:off x="10092209" y="819465"/>
                <a:ext cx="8363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07" name="テキスト ボックス 506">
                <a:extLst>
                  <a:ext uri="{FF2B5EF4-FFF2-40B4-BE49-F238E27FC236}">
                    <a16:creationId xmlns:a16="http://schemas.microsoft.com/office/drawing/2014/main" id="{C090ED3B-53FC-A30F-9842-2DCB15CCA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209" y="819465"/>
                <a:ext cx="836383" cy="400110"/>
              </a:xfrm>
              <a:prstGeom prst="rect">
                <a:avLst/>
              </a:prstGeom>
              <a:blipFill>
                <a:blip r:embed="rId1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テキスト ボックス 507">
                <a:extLst>
                  <a:ext uri="{FF2B5EF4-FFF2-40B4-BE49-F238E27FC236}">
                    <a16:creationId xmlns:a16="http://schemas.microsoft.com/office/drawing/2014/main" id="{D8E103CC-7F0C-1899-2FA5-7ECA35C7E941}"/>
                  </a:ext>
                </a:extLst>
              </p:cNvPr>
              <p:cNvSpPr txBox="1"/>
              <p:nvPr/>
            </p:nvSpPr>
            <p:spPr>
              <a:xfrm>
                <a:off x="10092209" y="2389312"/>
                <a:ext cx="853567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08" name="テキスト ボックス 507">
                <a:extLst>
                  <a:ext uri="{FF2B5EF4-FFF2-40B4-BE49-F238E27FC236}">
                    <a16:creationId xmlns:a16="http://schemas.microsoft.com/office/drawing/2014/main" id="{D8E103CC-7F0C-1899-2FA5-7ECA35C7E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209" y="2389312"/>
                <a:ext cx="853567" cy="446917"/>
              </a:xfrm>
              <a:prstGeom prst="rect">
                <a:avLst/>
              </a:prstGeom>
              <a:blipFill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テキスト ボックス 508">
                <a:extLst>
                  <a:ext uri="{FF2B5EF4-FFF2-40B4-BE49-F238E27FC236}">
                    <a16:creationId xmlns:a16="http://schemas.microsoft.com/office/drawing/2014/main" id="{3EC0BC33-2834-44E9-C1FE-7072EC11212C}"/>
                  </a:ext>
                </a:extLst>
              </p:cNvPr>
              <p:cNvSpPr txBox="1"/>
              <p:nvPr/>
            </p:nvSpPr>
            <p:spPr>
              <a:xfrm>
                <a:off x="9357455" y="5720807"/>
                <a:ext cx="12443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/>
                  <a:t>が上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09" name="テキスト ボックス 508">
                <a:extLst>
                  <a:ext uri="{FF2B5EF4-FFF2-40B4-BE49-F238E27FC236}">
                    <a16:creationId xmlns:a16="http://schemas.microsoft.com/office/drawing/2014/main" id="{3EC0BC33-2834-44E9-C1FE-7072EC11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455" y="5720807"/>
                <a:ext cx="1244380" cy="400110"/>
              </a:xfrm>
              <a:prstGeom prst="rect">
                <a:avLst/>
              </a:prstGeom>
              <a:blipFill>
                <a:blip r:embed="rId17"/>
                <a:stretch>
                  <a:fillRect l="-4040" t="-6250" r="-5051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テキスト ボックス 509">
                <a:extLst>
                  <a:ext uri="{FF2B5EF4-FFF2-40B4-BE49-F238E27FC236}">
                    <a16:creationId xmlns:a16="http://schemas.microsoft.com/office/drawing/2014/main" id="{D85AFA38-6F1E-F552-FADD-1E4EFBD0A4BC}"/>
                  </a:ext>
                </a:extLst>
              </p:cNvPr>
              <p:cNvSpPr txBox="1"/>
              <p:nvPr/>
            </p:nvSpPr>
            <p:spPr>
              <a:xfrm>
                <a:off x="9357455" y="6067474"/>
                <a:ext cx="1243995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000"/>
                  <a:t>が上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10" name="テキスト ボックス 509">
                <a:extLst>
                  <a:ext uri="{FF2B5EF4-FFF2-40B4-BE49-F238E27FC236}">
                    <a16:creationId xmlns:a16="http://schemas.microsoft.com/office/drawing/2014/main" id="{D85AFA38-6F1E-F552-FADD-1E4EFBD0A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455" y="6067474"/>
                <a:ext cx="1243995" cy="424796"/>
              </a:xfrm>
              <a:prstGeom prst="rect">
                <a:avLst/>
              </a:prstGeom>
              <a:blipFill>
                <a:blip r:embed="rId18"/>
                <a:stretch>
                  <a:fillRect l="-4040" t="-2857" r="-505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1" name="テキスト ボックス 510">
            <a:extLst>
              <a:ext uri="{FF2B5EF4-FFF2-40B4-BE49-F238E27FC236}">
                <a16:creationId xmlns:a16="http://schemas.microsoft.com/office/drawing/2014/main" id="{4E15A644-78BE-A493-7852-74B3BDF07E8A}"/>
              </a:ext>
            </a:extLst>
          </p:cNvPr>
          <p:cNvSpPr txBox="1"/>
          <p:nvPr/>
        </p:nvSpPr>
        <p:spPr>
          <a:xfrm>
            <a:off x="9357455" y="6435909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0" dirty="0"/>
              <a:t>… </a:t>
            </a:r>
            <a:r>
              <a:rPr kumimoji="1" lang="ja-JP" altLang="en-US" sz="2000" b="0"/>
              <a:t>等しい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4625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158</Words>
  <Application>Microsoft Macintosh PowerPoint</Application>
  <PresentationFormat>ワイド画面</PresentationFormat>
  <Paragraphs>48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KouzanBrushFontOTF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龍 黒木</dc:creator>
  <cp:lastModifiedBy>龍 黒木</cp:lastModifiedBy>
  <cp:revision>5</cp:revision>
  <dcterms:created xsi:type="dcterms:W3CDTF">2024-10-18T23:12:11Z</dcterms:created>
  <dcterms:modified xsi:type="dcterms:W3CDTF">2024-10-20T05:27:33Z</dcterms:modified>
</cp:coreProperties>
</file>