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7"/>
  </p:notesMasterIdLst>
  <p:handoutMasterIdLst>
    <p:handoutMasterId r:id="rId28"/>
  </p:handoutMasterIdLst>
  <p:sldIdLst>
    <p:sldId id="424" r:id="rId2"/>
    <p:sldId id="425" r:id="rId3"/>
    <p:sldId id="414" r:id="rId4"/>
    <p:sldId id="415" r:id="rId5"/>
    <p:sldId id="418" r:id="rId6"/>
    <p:sldId id="416" r:id="rId7"/>
    <p:sldId id="419" r:id="rId8"/>
    <p:sldId id="420" r:id="rId9"/>
    <p:sldId id="421" r:id="rId10"/>
    <p:sldId id="422" r:id="rId11"/>
    <p:sldId id="423" r:id="rId12"/>
    <p:sldId id="399" r:id="rId13"/>
    <p:sldId id="404" r:id="rId14"/>
    <p:sldId id="405" r:id="rId15"/>
    <p:sldId id="412" r:id="rId16"/>
    <p:sldId id="410" r:id="rId17"/>
    <p:sldId id="409" r:id="rId18"/>
    <p:sldId id="413" r:id="rId19"/>
    <p:sldId id="402" r:id="rId20"/>
    <p:sldId id="401" r:id="rId21"/>
    <p:sldId id="400" r:id="rId22"/>
    <p:sldId id="403" r:id="rId23"/>
    <p:sldId id="407" r:id="rId24"/>
    <p:sldId id="408" r:id="rId25"/>
    <p:sldId id="35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MJ" initials="P" lastIdx="0" clrIdx="0">
    <p:extLst>
      <p:ext uri="{19B8F6BF-5375-455C-9EA6-DF929625EA0E}">
        <p15:presenceInfo xmlns:p15="http://schemas.microsoft.com/office/powerpoint/2012/main" userId="PM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1E234A-F1B4-4F8A-8FBE-893E332A0C5F}" v="216" dt="2019-07-18T04:20:05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94807" autoAdjust="0"/>
  </p:normalViewPr>
  <p:slideViewPr>
    <p:cSldViewPr>
      <p:cViewPr varScale="1">
        <p:scale>
          <a:sx n="103" d="100"/>
          <a:sy n="103" d="100"/>
        </p:scale>
        <p:origin x="4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8F47D-98AC-412E-874F-7DABF10A60FC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1209B-F63B-470A-803D-EF35C5AAA9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18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C0D60FD7-5A2F-46BC-82C9-54BA251A14F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030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775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81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12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5"/>
          <p:cNvSpPr>
            <a:spLocks noChangeArrowheads="1"/>
          </p:cNvSpPr>
          <p:nvPr/>
        </p:nvSpPr>
        <p:spPr bwMode="gray">
          <a:xfrm>
            <a:off x="6364" y="2332434"/>
            <a:ext cx="9144000" cy="12409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971600" y="2617923"/>
            <a:ext cx="8188031" cy="669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5373688"/>
            <a:ext cx="7775575" cy="533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BBD31-32DF-42DF-B183-F67D3337CEE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79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91338" y="692150"/>
            <a:ext cx="2144712" cy="56324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281738" cy="563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9E3D4-15D7-4FEC-9761-E10911D980A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426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667F60A-E878-42F5-A3F5-29357804E9F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204582C-1EC4-4905-9789-F8435C1074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8C03E2-3821-464F-81E8-82E5B5943B0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-6460" y="858484"/>
            <a:ext cx="91504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3F7E86-9F3F-46E8-98F9-AE83A149143D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7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E5C739-267F-4FBB-888C-9AD09B81270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2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2D814FC-159F-4671-92C8-0EC77DF1107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1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944831-DC11-4FCA-8738-D0295BFB9FC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44B50-AAD9-4F51-B455-299577F120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22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18AE0-F3BC-4CA2-A165-534E2C9DF88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12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B4855-6B38-4B35-BCF8-CFE6E755C40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D0BA52C-1BB9-4C82-80E7-6ED2036100B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8" name="Picture 4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572337"/>
            <a:ext cx="1630784" cy="20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37" name="Picture 49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4" b="17808"/>
          <a:stretch/>
        </p:blipFill>
        <p:spPr bwMode="auto">
          <a:xfrm>
            <a:off x="-6460" y="6562854"/>
            <a:ext cx="1816218" cy="25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jehee1204@gmail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ecuresw.dankook.ac.k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2889" y="2636912"/>
            <a:ext cx="9159631" cy="669925"/>
          </a:xfrm>
        </p:spPr>
        <p:txBody>
          <a:bodyPr anchor="ctr" anchorCtr="0"/>
          <a:lstStyle/>
          <a:p>
            <a:pPr algn="ctr"/>
            <a:r>
              <a:rPr lang="en-US" altLang="ko-KR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HW1_</a:t>
            </a:r>
            <a:r>
              <a:rPr lang="ko-KR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과제설명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9C5C-D9A4-4221-8D3C-F814E285D7EA}"/>
              </a:ext>
            </a:extLst>
          </p:cNvPr>
          <p:cNvSpPr txBox="1"/>
          <p:nvPr/>
        </p:nvSpPr>
        <p:spPr>
          <a:xfrm>
            <a:off x="4860032" y="5437673"/>
            <a:ext cx="4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2019.09.30</a:t>
            </a:r>
          </a:p>
          <a:p>
            <a:pPr algn="r">
              <a:defRPr/>
            </a:pP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조재희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jehee1204@gmail.com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28277A-6342-49B3-A134-813D875A6097}"/>
              </a:ext>
            </a:extLst>
          </p:cNvPr>
          <p:cNvSpPr txBox="1">
            <a:spLocks/>
          </p:cNvSpPr>
          <p:nvPr/>
        </p:nvSpPr>
        <p:spPr>
          <a:xfrm>
            <a:off x="0" y="3933056"/>
            <a:ext cx="9144000" cy="208823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endParaRPr lang="ko-KR" altLang="en-US" sz="1100" b="0" kern="0" dirty="0"/>
          </a:p>
        </p:txBody>
      </p:sp>
    </p:spTree>
    <p:extLst>
      <p:ext uri="{BB962C8B-B14F-4D97-AF65-F5344CB8AC3E}">
        <p14:creationId xmlns:p14="http://schemas.microsoft.com/office/powerpoint/2010/main" val="221933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E2EE5-DA1A-4AA4-AB1E-D227294B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3C7FB-95A7-4540-B74D-065CC7BF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SEED_LAB_CSOS.ova</a:t>
            </a:r>
            <a:r>
              <a:rPr lang="en-US" sz="1800" dirty="0"/>
              <a:t> </a:t>
            </a:r>
            <a:r>
              <a:rPr lang="ko-KR" altLang="en-US" sz="1800" dirty="0"/>
              <a:t>설치</a:t>
            </a:r>
            <a:r>
              <a:rPr lang="en-US" altLang="ko-KR" sz="1800" dirty="0"/>
              <a:t>(5/6)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FD962F-13DA-4646-9401-88B14B0F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6DC958-FBA6-4008-BE4C-BE25C75F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3" y="1772816"/>
            <a:ext cx="7591860" cy="46864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DC6AC1-27C6-41F7-8E82-8BD516D81925}"/>
              </a:ext>
            </a:extLst>
          </p:cNvPr>
          <p:cNvSpPr/>
          <p:nvPr/>
        </p:nvSpPr>
        <p:spPr bwMode="auto">
          <a:xfrm>
            <a:off x="148490" y="4836900"/>
            <a:ext cx="2520000" cy="396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2C37D9-73D3-4C6F-90FA-4F963FDB505D}"/>
              </a:ext>
            </a:extLst>
          </p:cNvPr>
          <p:cNvSpPr/>
          <p:nvPr/>
        </p:nvSpPr>
        <p:spPr bwMode="auto">
          <a:xfrm>
            <a:off x="148490" y="1772816"/>
            <a:ext cx="7591860" cy="468643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7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FC23-ECCE-4216-A61C-FF519E90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13779-6DAD-4025-A34B-B898F467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SEED_LAB_CSOS.ova</a:t>
            </a:r>
            <a:r>
              <a:rPr lang="en-US" sz="1800" dirty="0"/>
              <a:t> </a:t>
            </a:r>
            <a:r>
              <a:rPr lang="ko-KR" altLang="en-US" sz="1800" dirty="0"/>
              <a:t>설치</a:t>
            </a:r>
            <a:r>
              <a:rPr lang="en-US" altLang="ko-KR" sz="1800" dirty="0"/>
              <a:t>(6/6)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E9E68-80E3-4B5B-B735-F820806C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D924BC-A543-434A-8CF7-FA795DF5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09" y="1661825"/>
            <a:ext cx="7793477" cy="48776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15DA2D2-D9F4-4774-A002-71EC113E474F}"/>
              </a:ext>
            </a:extLst>
          </p:cNvPr>
          <p:cNvSpPr/>
          <p:nvPr/>
        </p:nvSpPr>
        <p:spPr bwMode="auto">
          <a:xfrm>
            <a:off x="779520" y="1844824"/>
            <a:ext cx="421294" cy="396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642DFF-A218-4948-BCE3-0F89707B20DF}"/>
              </a:ext>
            </a:extLst>
          </p:cNvPr>
          <p:cNvSpPr/>
          <p:nvPr/>
        </p:nvSpPr>
        <p:spPr bwMode="auto">
          <a:xfrm>
            <a:off x="148492" y="1661824"/>
            <a:ext cx="7793477" cy="484145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20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2889" y="2636912"/>
            <a:ext cx="9159631" cy="669925"/>
          </a:xfrm>
        </p:spPr>
        <p:txBody>
          <a:bodyPr anchor="ctr" anchorCtr="0"/>
          <a:lstStyle/>
          <a:p>
            <a:pPr algn="ctr"/>
            <a:r>
              <a:rPr lang="en-US" altLang="ko-KR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HW1_Race Condition Attack</a:t>
            </a:r>
            <a:endParaRPr lang="ko-KR" altLang="en-US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9C5C-D9A4-4221-8D3C-F814E285D7EA}"/>
              </a:ext>
            </a:extLst>
          </p:cNvPr>
          <p:cNvSpPr txBox="1"/>
          <p:nvPr/>
        </p:nvSpPr>
        <p:spPr>
          <a:xfrm>
            <a:off x="4860032" y="5437673"/>
            <a:ext cx="4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2019.09.30</a:t>
            </a:r>
          </a:p>
          <a:p>
            <a:pPr algn="r">
              <a:defRPr/>
            </a:pP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조재희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jehee1204@gmail.com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28277A-6342-49B3-A134-813D875A6097}"/>
              </a:ext>
            </a:extLst>
          </p:cNvPr>
          <p:cNvSpPr txBox="1">
            <a:spLocks/>
          </p:cNvSpPr>
          <p:nvPr/>
        </p:nvSpPr>
        <p:spPr>
          <a:xfrm>
            <a:off x="0" y="3933056"/>
            <a:ext cx="9144000" cy="208823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ko-KR" altLang="en-US" sz="1600" b="0" kern="0" dirty="0"/>
              <a:t>공격 실습을 통한 </a:t>
            </a:r>
            <a:r>
              <a:rPr lang="en-US" altLang="ko-KR" sz="1600" b="0" kern="0" dirty="0"/>
              <a:t>Race Condition </a:t>
            </a:r>
            <a:r>
              <a:rPr lang="ko-KR" altLang="en-US" sz="1600" b="0" kern="0" dirty="0"/>
              <a:t>이해</a:t>
            </a:r>
            <a:endParaRPr lang="ko-KR" altLang="en-US" sz="1100" b="0" kern="0" dirty="0"/>
          </a:p>
        </p:txBody>
      </p:sp>
    </p:spTree>
    <p:extLst>
      <p:ext uri="{BB962C8B-B14F-4D97-AF65-F5344CB8AC3E}">
        <p14:creationId xmlns:p14="http://schemas.microsoft.com/office/powerpoint/2010/main" val="387461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B120-35CC-4D43-B6F3-1B994F4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Race Condition Attack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35DAD-7968-4083-9F13-4AD4300E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Race Condition Attack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CSOS -&gt; HW1 -&gt; </a:t>
            </a:r>
            <a:r>
              <a:rPr lang="en-US" altLang="ko-KR" dirty="0" err="1"/>
              <a:t>RaceCondition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HW1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수행결과 스크린 샷</a:t>
            </a:r>
          </a:p>
          <a:p>
            <a:pPr lvl="2"/>
            <a:r>
              <a:rPr lang="en-US" altLang="ko-KR" dirty="0"/>
              <a:t>1-1) ./resCheck.sh</a:t>
            </a:r>
            <a:endParaRPr lang="ko-KR" altLang="en-US" dirty="0"/>
          </a:p>
          <a:p>
            <a:pPr lvl="2"/>
            <a:r>
              <a:rPr lang="en-US" altLang="ko-KR" dirty="0"/>
              <a:t>1-2) ./</a:t>
            </a:r>
            <a:r>
              <a:rPr lang="en-US" altLang="ko-KR" dirty="0" err="1"/>
              <a:t>symp</a:t>
            </a:r>
            <a:endParaRPr lang="ko-KR" altLang="en-US" dirty="0"/>
          </a:p>
          <a:p>
            <a:pPr lvl="2"/>
            <a:r>
              <a:rPr lang="en-US" altLang="ko-KR" dirty="0"/>
              <a:t>1-3)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  <a:endParaRPr lang="ko-KR" altLang="en-US" dirty="0"/>
          </a:p>
          <a:p>
            <a:pPr lvl="1"/>
            <a:r>
              <a:rPr lang="en-US" altLang="ko-KR" dirty="0"/>
              <a:t>(2) </a:t>
            </a:r>
            <a:r>
              <a:rPr lang="ko-KR" altLang="en-US" dirty="0"/>
              <a:t>공격프로그램 동작 분석</a:t>
            </a:r>
          </a:p>
          <a:p>
            <a:pPr lvl="2"/>
            <a:r>
              <a:rPr lang="en-US" altLang="ko-KR" dirty="0"/>
              <a:t>race condition</a:t>
            </a:r>
            <a:r>
              <a:rPr lang="ko-KR" altLang="en-US" dirty="0"/>
              <a:t>이 발생할 수 있는 원인을 논리적으로 서술</a:t>
            </a:r>
          </a:p>
          <a:p>
            <a:pPr lvl="2"/>
            <a:r>
              <a:rPr lang="ko-KR" altLang="en-US" dirty="0"/>
              <a:t>취약점 공격의 동작 과정과 결과를 논리적으로 분석</a:t>
            </a:r>
          </a:p>
          <a:p>
            <a:pPr lvl="1"/>
            <a:r>
              <a:rPr lang="en-US" altLang="ko-KR" dirty="0"/>
              <a:t>(3) </a:t>
            </a:r>
            <a:r>
              <a:rPr lang="ko-KR" altLang="en-US" dirty="0"/>
              <a:t>취약점 보완 </a:t>
            </a:r>
            <a:r>
              <a:rPr lang="en-US" altLang="ko-KR" dirty="0"/>
              <a:t>(</a:t>
            </a:r>
            <a:r>
              <a:rPr lang="ko-KR" altLang="en-US" dirty="0"/>
              <a:t>보너스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ko-KR" altLang="en-US" dirty="0"/>
              <a:t>실습 및 과제 내용을 보고서로 제출</a:t>
            </a:r>
            <a:endParaRPr lang="en-US" altLang="ko-KR" dirty="0"/>
          </a:p>
          <a:p>
            <a:pPr lvl="1"/>
            <a:r>
              <a:rPr lang="ko-KR" altLang="en-US" dirty="0"/>
              <a:t>제출기간 </a:t>
            </a:r>
            <a:r>
              <a:rPr lang="en-US" altLang="ko-KR" dirty="0"/>
              <a:t>: 9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 ~ 10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DD271-7038-4FB6-9766-741C19BA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669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27253-AE55-4054-AD97-2F1BC8B6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CA21E-E0FA-48F1-B5A6-E53C3FA9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Race</a:t>
            </a:r>
            <a:r>
              <a:rPr lang="ko-KR" altLang="en-US" dirty="0"/>
              <a:t> </a:t>
            </a:r>
            <a:r>
              <a:rPr lang="en-US" altLang="ko-KR" dirty="0"/>
              <a:t>Condition </a:t>
            </a:r>
            <a:r>
              <a:rPr lang="en-US" altLang="ko-KR" sz="1200" dirty="0"/>
              <a:t>(</a:t>
            </a:r>
            <a:r>
              <a:rPr lang="ko-KR" altLang="en-US" sz="1200" dirty="0"/>
              <a:t>경쟁 조건</a:t>
            </a:r>
            <a:r>
              <a:rPr lang="en-US" altLang="ko-KR" sz="1200" dirty="0"/>
              <a:t>)</a:t>
            </a:r>
          </a:p>
          <a:p>
            <a:pPr lvl="1"/>
            <a:r>
              <a:rPr lang="ko-KR" altLang="en-US" dirty="0"/>
              <a:t>여러 프로세스가 동일한 데이터에 동시에 액세스하고 조작할 때 발생</a:t>
            </a:r>
            <a:endParaRPr lang="en-US" altLang="ko-KR" dirty="0"/>
          </a:p>
          <a:p>
            <a:pPr lvl="1"/>
            <a:r>
              <a:rPr lang="ko-KR" altLang="en-US" dirty="0"/>
              <a:t>조작의 타이밍이나 순서 등이 예상과 다르게 작동하면서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비정상적인 결과가 나올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CB5C7-988F-4C0C-8710-80E341B5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35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930AE-E4FF-43A6-8F21-7CE6A32D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637AD-01A4-481D-8F4B-451989969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en-US" altLang="ko-KR" dirty="0"/>
              <a:t>Set-UID</a:t>
            </a:r>
            <a:r>
              <a:rPr lang="ko-KR" altLang="en-US" dirty="0"/>
              <a:t>프로그램의 </a:t>
            </a:r>
            <a:r>
              <a:rPr lang="en-US" altLang="ko-KR" dirty="0"/>
              <a:t>Race Condition </a:t>
            </a:r>
            <a:r>
              <a:rPr lang="ko-KR" altLang="en-US" dirty="0"/>
              <a:t>취약점을 악용</a:t>
            </a:r>
            <a:endParaRPr lang="en-US" altLang="ko-KR" dirty="0"/>
          </a:p>
          <a:p>
            <a:pPr lvl="1"/>
            <a:r>
              <a:rPr lang="ko-KR" altLang="en-US" dirty="0"/>
              <a:t>최종적으로 </a:t>
            </a:r>
            <a:r>
              <a:rPr lang="en-US" altLang="ko-KR" dirty="0"/>
              <a:t>root</a:t>
            </a:r>
            <a:r>
              <a:rPr lang="ko-KR" altLang="en-US" dirty="0"/>
              <a:t>권한을 얻는 것</a:t>
            </a:r>
            <a:endParaRPr lang="en-US" altLang="ko-KR" dirty="0"/>
          </a:p>
          <a:p>
            <a:pPr lvl="2"/>
            <a:r>
              <a:rPr lang="en-US" altLang="ko-KR" dirty="0"/>
              <a:t>root</a:t>
            </a:r>
            <a:r>
              <a:rPr lang="ko-KR" altLang="en-US" dirty="0"/>
              <a:t>권한을 가진 새 사용자 계정을 만드는 것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일반 사용자가 쓸 수 없는 암호파일</a:t>
            </a:r>
            <a:r>
              <a:rPr lang="en-US" altLang="ko-KR" dirty="0"/>
              <a:t>(/</a:t>
            </a:r>
            <a:r>
              <a:rPr lang="en-US" altLang="ko-KR" dirty="0" err="1"/>
              <a:t>etc</a:t>
            </a:r>
            <a:r>
              <a:rPr lang="en-US" altLang="ko-KR" dirty="0"/>
              <a:t>/passwd)</a:t>
            </a:r>
            <a:r>
              <a:rPr lang="ko-KR" altLang="en-US" dirty="0"/>
              <a:t>을 대상으로 선택</a:t>
            </a:r>
            <a:endParaRPr lang="en-US" altLang="ko-KR" dirty="0"/>
          </a:p>
          <a:p>
            <a:pPr lvl="2"/>
            <a:r>
              <a:rPr lang="ko-KR" altLang="en-US" dirty="0"/>
              <a:t>암호파일에 레코드를 추가하여 </a:t>
            </a:r>
            <a:r>
              <a:rPr lang="en-US" altLang="ko-KR" dirty="0"/>
              <a:t>root</a:t>
            </a:r>
            <a:r>
              <a:rPr lang="ko-KR" altLang="en-US" dirty="0"/>
              <a:t>권한을 가진 새 사용자 계정 생성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FFA6FA-4B74-4312-9191-443B23C6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377A56-A598-4549-87BC-A51D7509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2" y="2348880"/>
            <a:ext cx="8847016" cy="12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6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B9E20-6C7F-4D75-98CF-8C7C0DAD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B1A36-0B9E-43D2-98D3-0277A708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암호파일</a:t>
            </a:r>
            <a:r>
              <a:rPr lang="en-US" altLang="ko-KR" sz="1400" dirty="0"/>
              <a:t>(</a:t>
            </a:r>
            <a:r>
              <a:rPr lang="ko-KR" altLang="en-US" sz="1400" dirty="0"/>
              <a:t>패스워드 파일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lvl="1"/>
            <a:r>
              <a:rPr lang="ko-KR" altLang="en-US" dirty="0"/>
              <a:t>리눅스 계정 정보를 담은 텍스트 파일</a:t>
            </a:r>
            <a:endParaRPr lang="en-US" altLang="ko-KR" dirty="0"/>
          </a:p>
          <a:p>
            <a:pPr lvl="2"/>
            <a:r>
              <a:rPr lang="ko-KR" altLang="en-US" dirty="0"/>
              <a:t>이름과 달리 </a:t>
            </a:r>
            <a:r>
              <a:rPr lang="en-US" altLang="ko-KR" dirty="0"/>
              <a:t>passwd </a:t>
            </a:r>
            <a:r>
              <a:rPr lang="ko-KR" altLang="en-US" dirty="0"/>
              <a:t>정보는 보이지 않음</a:t>
            </a:r>
            <a:endParaRPr lang="en-US" altLang="ko-KR" dirty="0"/>
          </a:p>
          <a:p>
            <a:pPr lvl="3"/>
            <a:r>
              <a:rPr lang="ko-KR" altLang="en-US" dirty="0"/>
              <a:t>원래는 </a:t>
            </a:r>
            <a:r>
              <a:rPr lang="en-US" altLang="ko-KR" dirty="0"/>
              <a:t>passwd</a:t>
            </a:r>
            <a:r>
              <a:rPr lang="ko-KR" altLang="en-US" dirty="0"/>
              <a:t> </a:t>
            </a:r>
            <a:r>
              <a:rPr lang="ko-KR" altLang="en-US" dirty="0" err="1"/>
              <a:t>해시값을</a:t>
            </a:r>
            <a:r>
              <a:rPr lang="ko-KR" altLang="en-US" dirty="0"/>
              <a:t> 보관 했으나 </a:t>
            </a:r>
            <a:endParaRPr lang="en-US" altLang="ko-KR" dirty="0"/>
          </a:p>
          <a:p>
            <a:pPr lvl="3"/>
            <a:r>
              <a:rPr lang="ko-KR" altLang="en-US" dirty="0"/>
              <a:t>현재는 그 값을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파일에 저장하고</a:t>
            </a:r>
            <a:endParaRPr lang="en-US" altLang="ko-KR" dirty="0"/>
          </a:p>
          <a:p>
            <a:pPr lvl="3"/>
            <a:r>
              <a:rPr lang="ko-KR" altLang="en-US" dirty="0"/>
              <a:t>그 자리에는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기입되어있음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128D50-165E-4290-B5B3-B5D7D5E6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5239A1C-E615-46A7-A9EF-AB353EFF1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4143953" cy="2867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864C45-5A3F-49AD-8BEE-31499D9418BC}"/>
              </a:ext>
            </a:extLst>
          </p:cNvPr>
          <p:cNvSpPr/>
          <p:nvPr/>
        </p:nvSpPr>
        <p:spPr bwMode="auto">
          <a:xfrm>
            <a:off x="1115616" y="3992169"/>
            <a:ext cx="2160240" cy="1345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CA851-03CA-4C21-824A-1660A731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9ACA8-D53D-487B-B1DD-DC5B734E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077159A-7F2E-4FFF-9543-86AC797DA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" y="990737"/>
            <a:ext cx="8847016" cy="5548786"/>
          </a:xfrm>
        </p:spPr>
        <p:txBody>
          <a:bodyPr/>
          <a:lstStyle/>
          <a:p>
            <a:r>
              <a:rPr lang="ko-KR" altLang="en-US" dirty="0"/>
              <a:t>암호파일</a:t>
            </a:r>
            <a:r>
              <a:rPr lang="en-US" altLang="ko-KR" sz="1400" dirty="0"/>
              <a:t>(</a:t>
            </a:r>
            <a:r>
              <a:rPr lang="ko-KR" altLang="en-US" sz="1400" dirty="0"/>
              <a:t>패스워드 파일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dirty="0"/>
              <a:t>콜론</a:t>
            </a:r>
            <a:r>
              <a:rPr lang="en-US" altLang="ko-KR" dirty="0"/>
              <a:t>(:) 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구분된 </a:t>
            </a:r>
            <a:r>
              <a:rPr lang="en-US" altLang="ko-KR" dirty="0"/>
              <a:t>7</a:t>
            </a:r>
            <a:r>
              <a:rPr lang="ko-KR" altLang="en-US" dirty="0"/>
              <a:t>개의 필드로 구성</a:t>
            </a:r>
            <a:endParaRPr lang="en-US" altLang="ko-KR" dirty="0"/>
          </a:p>
          <a:p>
            <a:pPr lvl="2"/>
            <a:r>
              <a:rPr lang="en-US" altLang="ko-KR" sz="1800" dirty="0"/>
              <a:t>root : x : 0 : 0 : root : /root : /bin/bash</a:t>
            </a:r>
          </a:p>
          <a:p>
            <a:pPr marL="914400" lvl="2" indent="0">
              <a:buNone/>
            </a:pPr>
            <a:r>
              <a:rPr lang="en-US" altLang="ko-KR" sz="1800" dirty="0"/>
              <a:t>       ①   ② ③ ④   ⑤         ⑥         ⑦</a:t>
            </a:r>
            <a:br>
              <a:rPr lang="en-US" altLang="ko-KR" sz="1800" dirty="0"/>
            </a:br>
            <a:endParaRPr lang="en-US" altLang="ko-KR" sz="1050" dirty="0"/>
          </a:p>
          <a:p>
            <a:pPr lvl="3"/>
            <a:r>
              <a:rPr lang="ko-KR" altLang="en-US" sz="1600" dirty="0"/>
              <a:t>①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 이름</a:t>
            </a:r>
          </a:p>
          <a:p>
            <a:pPr lvl="3"/>
            <a:r>
              <a:rPr lang="ko-KR" altLang="en-US" sz="1600" dirty="0"/>
              <a:t>②</a:t>
            </a:r>
            <a:r>
              <a:rPr lang="en-US" altLang="ko-KR" sz="1600" dirty="0"/>
              <a:t> </a:t>
            </a:r>
            <a:r>
              <a:rPr lang="ko-KR" altLang="en-US" sz="1600" dirty="0"/>
              <a:t>패스워드</a:t>
            </a:r>
            <a:r>
              <a:rPr lang="en-US" altLang="ko-KR" sz="1600" dirty="0"/>
              <a:t>(or </a:t>
            </a:r>
            <a:r>
              <a:rPr lang="ko-KR" altLang="en-US" sz="1600" dirty="0"/>
              <a:t>암호필드</a:t>
            </a:r>
            <a:r>
              <a:rPr lang="en-US" altLang="ko-KR" sz="1600" dirty="0"/>
              <a:t>) (/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/shadow </a:t>
            </a:r>
            <a:r>
              <a:rPr lang="ko-KR" altLang="en-US" sz="1600" dirty="0"/>
              <a:t>파일에 암호화되어 있음</a:t>
            </a:r>
            <a:r>
              <a:rPr lang="en-US" altLang="ko-KR" sz="1600" dirty="0"/>
              <a:t>)</a:t>
            </a:r>
          </a:p>
          <a:p>
            <a:pPr lvl="3"/>
            <a:r>
              <a:rPr lang="en-US" altLang="ko-KR" sz="1600" dirty="0"/>
              <a:t>③ </a:t>
            </a:r>
            <a:r>
              <a:rPr lang="ko-KR" altLang="en-US" sz="1600" dirty="0"/>
              <a:t>사용자 계정 </a:t>
            </a:r>
            <a:r>
              <a:rPr lang="en-US" altLang="ko-KR" sz="1600" dirty="0" err="1"/>
              <a:t>uid</a:t>
            </a:r>
            <a:endParaRPr lang="en-US" altLang="ko-KR" sz="1600" dirty="0"/>
          </a:p>
          <a:p>
            <a:pPr lvl="4"/>
            <a:r>
              <a:rPr lang="en-US" altLang="ko-KR" sz="1400" dirty="0"/>
              <a:t>Root</a:t>
            </a:r>
            <a:r>
              <a:rPr lang="ko-KR" altLang="en-US" sz="1400" dirty="0"/>
              <a:t>사용자의 경우 </a:t>
            </a:r>
            <a:r>
              <a:rPr lang="en-US" altLang="ko-KR" sz="1400" dirty="0" err="1"/>
              <a:t>uid</a:t>
            </a:r>
            <a:r>
              <a:rPr lang="ko-KR" altLang="en-US" sz="1400" dirty="0"/>
              <a:t> 필드가 </a:t>
            </a:r>
            <a:r>
              <a:rPr lang="en-US" altLang="ko-KR" sz="1400" dirty="0"/>
              <a:t>0</a:t>
            </a:r>
          </a:p>
          <a:p>
            <a:pPr lvl="4"/>
            <a:r>
              <a:rPr lang="ko-KR" altLang="en-US" sz="1400" dirty="0"/>
              <a:t>즉 </a:t>
            </a:r>
            <a:r>
              <a:rPr lang="en-US" altLang="ko-KR" sz="1400" dirty="0"/>
              <a:t>root</a:t>
            </a:r>
            <a:r>
              <a:rPr lang="ko-KR" altLang="en-US" sz="1400" dirty="0"/>
              <a:t>사용자가 로그인 할 경우 프로세스의 </a:t>
            </a:r>
            <a:r>
              <a:rPr lang="en-US" altLang="ko-KR" sz="1400" dirty="0" err="1"/>
              <a:t>uid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설정</a:t>
            </a:r>
            <a:endParaRPr lang="en-US" altLang="ko-KR" sz="1400" dirty="0"/>
          </a:p>
          <a:p>
            <a:pPr marL="1828800" lvl="4" indent="0">
              <a:buNone/>
            </a:pPr>
            <a:r>
              <a:rPr lang="en-US" altLang="ko-KR" sz="1400" dirty="0"/>
              <a:t>      </a:t>
            </a:r>
            <a:r>
              <a:rPr lang="ko-KR" altLang="en-US" sz="1400" dirty="0"/>
              <a:t> </a:t>
            </a:r>
            <a:r>
              <a:rPr lang="en-US" altLang="ko-KR" sz="1400" dirty="0"/>
              <a:t>-&gt; </a:t>
            </a:r>
            <a:r>
              <a:rPr lang="ko-KR" altLang="en-US" sz="1400" dirty="0"/>
              <a:t>프로세스에 </a:t>
            </a:r>
            <a:r>
              <a:rPr lang="en-US" altLang="ko-KR" sz="1400" dirty="0"/>
              <a:t>root</a:t>
            </a:r>
            <a:r>
              <a:rPr lang="ko-KR" altLang="en-US" sz="1400" dirty="0"/>
              <a:t>권한 부여</a:t>
            </a:r>
            <a:endParaRPr lang="en-US" altLang="ko-KR" sz="1400" dirty="0"/>
          </a:p>
          <a:p>
            <a:pPr lvl="4"/>
            <a:r>
              <a:rPr lang="en-US" altLang="ko-KR" sz="1400" dirty="0"/>
              <a:t>Root</a:t>
            </a:r>
            <a:r>
              <a:rPr lang="ko-KR" altLang="en-US" sz="1400" dirty="0"/>
              <a:t>권한으로 계정을 만들고 싶다면 </a:t>
            </a:r>
            <a:r>
              <a:rPr lang="en-US" altLang="ko-KR" sz="1400" dirty="0"/>
              <a:t>3</a:t>
            </a:r>
            <a:r>
              <a:rPr lang="ko-KR" altLang="en-US" sz="1400" dirty="0"/>
              <a:t>번째  필드에 </a:t>
            </a:r>
            <a:r>
              <a:rPr lang="en-US" altLang="ko-KR" sz="1400" dirty="0"/>
              <a:t>0</a:t>
            </a:r>
            <a:r>
              <a:rPr lang="ko-KR" altLang="en-US" sz="1400" dirty="0"/>
              <a:t>을 입력</a:t>
            </a:r>
            <a:endParaRPr lang="en-US" altLang="ko-KR" sz="1400" dirty="0"/>
          </a:p>
          <a:p>
            <a:pPr lvl="4"/>
            <a:r>
              <a:rPr lang="ko-KR" altLang="en-US" sz="1400" dirty="0"/>
              <a:t>기본적으로 </a:t>
            </a:r>
            <a:r>
              <a:rPr lang="en-US" altLang="ko-KR" sz="1400" dirty="0"/>
              <a:t>root</a:t>
            </a:r>
            <a:r>
              <a:rPr lang="ko-KR" altLang="en-US" sz="1400" dirty="0"/>
              <a:t>계정의 권한은 사용자 이름 필드가 아니라 </a:t>
            </a:r>
            <a:r>
              <a:rPr lang="en-US" altLang="ko-KR" sz="1400" dirty="0" err="1"/>
              <a:t>uid</a:t>
            </a:r>
            <a:r>
              <a:rPr lang="ko-KR" altLang="en-US" sz="1400" dirty="0"/>
              <a:t> 필드에서 오는 이름</a:t>
            </a:r>
            <a:endParaRPr lang="en-US" altLang="ko-KR" sz="1400" dirty="0"/>
          </a:p>
          <a:p>
            <a:pPr lvl="3"/>
            <a:r>
              <a:rPr lang="en-US" altLang="ko-KR" sz="1600" dirty="0"/>
              <a:t>④ </a:t>
            </a:r>
            <a:r>
              <a:rPr lang="ko-KR" altLang="en-US" sz="1600" dirty="0"/>
              <a:t>사용자 계정 </a:t>
            </a:r>
            <a:r>
              <a:rPr lang="en-US" altLang="ko-KR" sz="1600" dirty="0" err="1"/>
              <a:t>gid</a:t>
            </a:r>
            <a:endParaRPr lang="en-US" altLang="ko-KR" sz="1600" dirty="0"/>
          </a:p>
          <a:p>
            <a:pPr lvl="3"/>
            <a:r>
              <a:rPr lang="en-US" altLang="ko-KR" sz="1600" dirty="0"/>
              <a:t>⑤ </a:t>
            </a:r>
            <a:r>
              <a:rPr lang="ko-KR" altLang="en-US" sz="1600" dirty="0"/>
              <a:t>사용자 계정 이름</a:t>
            </a:r>
            <a:r>
              <a:rPr lang="en-US" altLang="ko-KR" sz="1600" dirty="0"/>
              <a:t>(</a:t>
            </a:r>
            <a:r>
              <a:rPr lang="ko-KR" altLang="en-US" sz="1600" dirty="0"/>
              <a:t>정보</a:t>
            </a:r>
            <a:r>
              <a:rPr lang="en-US" altLang="ko-KR" sz="1600" dirty="0"/>
              <a:t>)</a:t>
            </a:r>
          </a:p>
          <a:p>
            <a:pPr lvl="3"/>
            <a:r>
              <a:rPr lang="en-US" altLang="ko-KR" sz="1600" dirty="0"/>
              <a:t>⑥ </a:t>
            </a:r>
            <a:r>
              <a:rPr lang="ko-KR" altLang="en-US" sz="1600" dirty="0"/>
              <a:t>사용자 계정 홈 디렉토리</a:t>
            </a:r>
          </a:p>
          <a:p>
            <a:pPr lvl="3"/>
            <a:r>
              <a:rPr lang="ko-KR" altLang="en-US" sz="1600" dirty="0"/>
              <a:t>⑦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 계정 로그인 쉘</a:t>
            </a:r>
          </a:p>
        </p:txBody>
      </p:sp>
    </p:spTree>
    <p:extLst>
      <p:ext uri="{BB962C8B-B14F-4D97-AF65-F5344CB8AC3E}">
        <p14:creationId xmlns:p14="http://schemas.microsoft.com/office/powerpoint/2010/main" val="3150545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CA851-03CA-4C21-824A-1660A731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9ACA8-D53D-487B-B1DD-DC5B734E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077159A-7F2E-4FFF-9543-86AC797DA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" y="990737"/>
            <a:ext cx="8847016" cy="5548786"/>
          </a:xfrm>
        </p:spPr>
        <p:txBody>
          <a:bodyPr/>
          <a:lstStyle/>
          <a:p>
            <a:r>
              <a:rPr lang="ko-KR" altLang="en-US" dirty="0"/>
              <a:t>암호파일</a:t>
            </a:r>
            <a:r>
              <a:rPr lang="en-US" altLang="ko-KR" sz="1400" dirty="0"/>
              <a:t>(</a:t>
            </a:r>
            <a:r>
              <a:rPr lang="ko-KR" altLang="en-US" sz="1400" dirty="0"/>
              <a:t>패스워드 파일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dirty="0"/>
              <a:t>input.txt</a:t>
            </a:r>
            <a:endParaRPr lang="en-US" altLang="ko-KR" sz="2000" dirty="0"/>
          </a:p>
          <a:p>
            <a:pPr lvl="2"/>
            <a:r>
              <a:rPr lang="en-US" dirty="0"/>
              <a:t>test :U6aMy0wojraho:0:0:test:/root:/bin/bash</a:t>
            </a:r>
          </a:p>
          <a:p>
            <a:pPr lvl="3"/>
            <a:r>
              <a:rPr lang="en-US" dirty="0"/>
              <a:t>“There is a </a:t>
            </a:r>
            <a:r>
              <a:rPr lang="en-US" dirty="0" err="1"/>
              <a:t>magicvalue</a:t>
            </a:r>
            <a:r>
              <a:rPr lang="en-US" dirty="0"/>
              <a:t> used in Ubuntu live CD for a password-less account, </a:t>
            </a:r>
          </a:p>
          <a:p>
            <a:pPr marL="1371600" lvl="3" indent="0">
              <a:buNone/>
            </a:pPr>
            <a:r>
              <a:rPr lang="en-US" dirty="0"/>
              <a:t>	and the magic value is U6aMy0wojraho (the 6th character is zero, not letter O).</a:t>
            </a:r>
          </a:p>
          <a:p>
            <a:pPr marL="1371600" lvl="3" indent="0">
              <a:buNone/>
            </a:pPr>
            <a:r>
              <a:rPr lang="en-US" dirty="0"/>
              <a:t>	If we put this value in the password field of a user entry, </a:t>
            </a:r>
          </a:p>
          <a:p>
            <a:pPr marL="1371600" lvl="3" indent="0">
              <a:buNone/>
            </a:pPr>
            <a:r>
              <a:rPr lang="en-US" dirty="0"/>
              <a:t>	we only need to hit the return key when prompted for a password.”</a:t>
            </a:r>
            <a:endParaRPr lang="en-US" altLang="ko-KR" dirty="0"/>
          </a:p>
          <a:p>
            <a:pPr lvl="2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0186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BDE74-2836-4AB9-A279-40B3CC3F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751D0-51FD-4D71-9572-99CCE551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vulp</a:t>
            </a:r>
            <a:r>
              <a:rPr lang="ko-KR" altLang="en-US" dirty="0"/>
              <a:t> 생성 </a:t>
            </a:r>
            <a:r>
              <a:rPr lang="en-US" altLang="ko-KR" sz="1200" dirty="0"/>
              <a:t>(Set-UID </a:t>
            </a:r>
            <a:r>
              <a:rPr lang="ko-KR" altLang="en-US" sz="1200" dirty="0"/>
              <a:t>프로그램 설정 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en-US" altLang="ko-KR" dirty="0" err="1"/>
              <a:t>vulnerableProgram.c</a:t>
            </a:r>
            <a:r>
              <a:rPr lang="en-US" altLang="ko-KR" dirty="0"/>
              <a:t> –o </a:t>
            </a:r>
            <a:r>
              <a:rPr lang="en-US" altLang="ko-KR" dirty="0" err="1"/>
              <a:t>vulp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chown</a:t>
            </a:r>
            <a:r>
              <a:rPr lang="en-US" altLang="ko-KR" dirty="0"/>
              <a:t> root </a:t>
            </a:r>
            <a:r>
              <a:rPr lang="en-US" altLang="ko-KR" dirty="0" err="1"/>
              <a:t>vulp</a:t>
            </a:r>
            <a:endParaRPr lang="en-US" altLang="ko-KR" dirty="0"/>
          </a:p>
          <a:p>
            <a:pPr lvl="2"/>
            <a:r>
              <a:rPr lang="en-US" altLang="ko-KR" dirty="0" err="1"/>
              <a:t>sudo</a:t>
            </a:r>
            <a:r>
              <a:rPr lang="en-US" altLang="ko-KR" dirty="0"/>
              <a:t> PW : </a:t>
            </a:r>
            <a:r>
              <a:rPr lang="en-US" altLang="ko-KR" dirty="0" err="1"/>
              <a:t>dees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chmod</a:t>
            </a:r>
            <a:r>
              <a:rPr lang="en-US" altLang="ko-KR" dirty="0"/>
              <a:t> 4755 </a:t>
            </a:r>
            <a:r>
              <a:rPr lang="en-US" altLang="ko-KR" dirty="0" err="1"/>
              <a:t>vulp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err="1"/>
              <a:t>symp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타겟설정</a:t>
            </a:r>
            <a:r>
              <a:rPr lang="en-US" altLang="ko-KR" sz="1200" dirty="0"/>
              <a:t>)</a:t>
            </a:r>
            <a:endParaRPr lang="en-US" altLang="ko-KR" dirty="0"/>
          </a:p>
          <a:p>
            <a:pPr lvl="1"/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en-US" altLang="ko-KR" dirty="0" err="1"/>
              <a:t>symlinkProgram.c</a:t>
            </a:r>
            <a:r>
              <a:rPr lang="en-US" altLang="ko-KR" dirty="0"/>
              <a:t> –o </a:t>
            </a:r>
            <a:r>
              <a:rPr lang="en-US" altLang="ko-KR" dirty="0" err="1"/>
              <a:t>symp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파일구성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4098C-AD0C-4019-902F-75E585E8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B09948-6ADF-462A-A72C-DB9EF9EC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2" y="4395774"/>
            <a:ext cx="8847016" cy="19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8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469AB-4A78-4DD0-9881-5E2AA3CA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C8551-72D8-49BA-B464-048F82BF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altLang="ko-KR" dirty="0"/>
          </a:p>
          <a:p>
            <a:pPr lvl="1"/>
            <a:r>
              <a:rPr lang="en-US" altLang="ko-KR" dirty="0"/>
              <a:t>VirtualBox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가상머신 환경 다운로드 및 설치</a:t>
            </a:r>
            <a:endParaRPr lang="en-US" altLang="ko-KR" dirty="0"/>
          </a:p>
          <a:p>
            <a:pPr lvl="2"/>
            <a:r>
              <a:rPr lang="en-US" dirty="0" err="1"/>
              <a:t>SEED_LAB_CSOS.ova</a:t>
            </a:r>
            <a:endParaRPr lang="en-US" dirty="0"/>
          </a:p>
          <a:p>
            <a:pPr lvl="2"/>
            <a:endParaRPr lang="en-US" altLang="ko-KR" dirty="0"/>
          </a:p>
          <a:p>
            <a:r>
              <a:rPr lang="en-US" altLang="ko-KR" dirty="0"/>
              <a:t>HW_1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/>
              <a:t>Race condition Attack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HW_1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Race condition vulnerability </a:t>
            </a:r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Race condition Attack </a:t>
            </a:r>
            <a:r>
              <a:rPr lang="ko-KR" altLang="en-US" dirty="0"/>
              <a:t>실습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HW_1  </a:t>
            </a:r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ko-KR" altLang="en-US" dirty="0"/>
              <a:t>평가기준</a:t>
            </a:r>
            <a:endParaRPr lang="en-US" altLang="ko-KR" dirty="0"/>
          </a:p>
          <a:p>
            <a:pPr lvl="1"/>
            <a:r>
              <a:rPr lang="ko-KR" altLang="en-US" dirty="0"/>
              <a:t>제출</a:t>
            </a:r>
            <a:r>
              <a:rPr lang="en-US" altLang="ko-KR" dirty="0"/>
              <a:t>/</a:t>
            </a:r>
            <a:r>
              <a:rPr lang="ko-KR" altLang="en-US" dirty="0"/>
              <a:t>문의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C2B72-DFAC-4E12-87F6-43FD88CC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160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B9D19-F6FB-41E6-94DA-A8094EE9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6C2EB-F546-4E83-9A21-618D9D293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Symbolic link </a:t>
            </a:r>
            <a:r>
              <a:rPr lang="ko-KR" altLang="en-US" dirty="0"/>
              <a:t>제한</a:t>
            </a:r>
            <a:r>
              <a:rPr lang="en-US" altLang="ko-KR" sz="1200" dirty="0"/>
              <a:t>(</a:t>
            </a:r>
            <a:r>
              <a:rPr lang="ko-KR" altLang="en-US" sz="1200" dirty="0"/>
              <a:t>실습 환경에 기본값으로 구성했음</a:t>
            </a:r>
            <a:r>
              <a:rPr lang="en-US" altLang="ko-KR" sz="12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 err="1"/>
              <a:t>sysctl</a:t>
            </a:r>
            <a:r>
              <a:rPr lang="ko-KR" altLang="en-US" dirty="0"/>
              <a:t> </a:t>
            </a:r>
            <a:r>
              <a:rPr lang="en-US" altLang="ko-KR" dirty="0"/>
              <a:t>–w</a:t>
            </a:r>
            <a:r>
              <a:rPr lang="ko-KR" altLang="en-US" dirty="0"/>
              <a:t> </a:t>
            </a:r>
            <a:r>
              <a:rPr lang="en-US" altLang="ko-KR" dirty="0" err="1"/>
              <a:t>fs.protected_symlinks</a:t>
            </a:r>
            <a:r>
              <a:rPr lang="en-US" altLang="ko-KR" dirty="0"/>
              <a:t>=0</a:t>
            </a:r>
          </a:p>
          <a:p>
            <a:pPr lvl="2"/>
            <a:r>
              <a:rPr lang="en-US" altLang="ko-KR" dirty="0" err="1"/>
              <a:t>sudo</a:t>
            </a:r>
            <a:r>
              <a:rPr lang="en-US" altLang="ko-KR" dirty="0"/>
              <a:t> PW : </a:t>
            </a:r>
            <a:r>
              <a:rPr lang="en-US" altLang="ko-KR" dirty="0" err="1"/>
              <a:t>dees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symlinks</a:t>
            </a:r>
            <a:r>
              <a:rPr lang="en-US" altLang="ko-KR" dirty="0"/>
              <a:t> in world-writable sticky directories (e.g./</a:t>
            </a:r>
            <a:r>
              <a:rPr lang="en-US" altLang="ko-KR" dirty="0" err="1"/>
              <a:t>tmp</a:t>
            </a:r>
            <a:r>
              <a:rPr lang="en-US" altLang="ko-KR" dirty="0"/>
              <a:t>) cannot be followed </a:t>
            </a:r>
          </a:p>
          <a:p>
            <a:pPr marL="457200" lvl="1" indent="0">
              <a:buNone/>
            </a:pPr>
            <a:r>
              <a:rPr lang="en-US" altLang="ko-KR" dirty="0"/>
              <a:t>     if the follower and directory owner do not match the </a:t>
            </a:r>
            <a:r>
              <a:rPr lang="en-US" altLang="ko-KR" dirty="0" err="1"/>
              <a:t>symlink</a:t>
            </a:r>
            <a:r>
              <a:rPr lang="en-US" altLang="ko-KR" dirty="0"/>
              <a:t> owner.”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7A9B9C-9D7E-4ECC-A78E-A3FD0B05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3F85CB-58CE-4848-B356-064C5E0C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2" y="1434480"/>
            <a:ext cx="884701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33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FCFD-0AD4-40D2-8577-CB508AF3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03688-3273-46DD-B03A-86C2334A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./</a:t>
            </a:r>
            <a:r>
              <a:rPr lang="en-US" altLang="ko-KR" dirty="0" err="1"/>
              <a:t>symp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./resCheck.sh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23A20C-4CCC-43B8-94D3-41589536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D2C368-3AA5-44A3-8530-1A789C689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0" y="4322677"/>
            <a:ext cx="8833657" cy="13385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819A63-BD79-4540-BDCA-8BBFCCF9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60" y="1405744"/>
            <a:ext cx="8847016" cy="198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54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5012F-3EAD-4486-B9C3-DD071055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HW1_</a:t>
            </a:r>
            <a:r>
              <a:rPr lang="ko-KR" altLang="en-US" dirty="0"/>
              <a:t>평가기준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226D2-082D-4C3B-A864-214828AD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수행결과 스크린 샷</a:t>
            </a:r>
            <a:endParaRPr lang="en-US" altLang="ko-KR" dirty="0"/>
          </a:p>
          <a:p>
            <a:pPr lvl="1"/>
            <a:r>
              <a:rPr lang="en-US" altLang="ko-KR" dirty="0"/>
              <a:t>Race Condition Attack </a:t>
            </a:r>
            <a:r>
              <a:rPr lang="ko-KR" altLang="en-US" dirty="0"/>
              <a:t>실습을 확인하기 위해 아래의 실습 화면을 캡쳐</a:t>
            </a:r>
            <a:endParaRPr lang="en-US" altLang="ko-KR" dirty="0"/>
          </a:p>
          <a:p>
            <a:pPr lvl="2"/>
            <a:r>
              <a:rPr lang="en-US" altLang="ko-KR" dirty="0"/>
              <a:t>1-1) ./resCheck.sh</a:t>
            </a:r>
            <a:endParaRPr lang="ko-KR" altLang="en-US" dirty="0"/>
          </a:p>
          <a:p>
            <a:pPr lvl="2"/>
            <a:r>
              <a:rPr lang="en-US" altLang="ko-KR" dirty="0"/>
              <a:t>1-2) ./</a:t>
            </a:r>
            <a:r>
              <a:rPr lang="en-US" altLang="ko-KR" dirty="0" err="1"/>
              <a:t>symp</a:t>
            </a:r>
            <a:endParaRPr lang="ko-KR" altLang="en-US" dirty="0"/>
          </a:p>
          <a:p>
            <a:pPr lvl="2"/>
            <a:r>
              <a:rPr lang="en-US" altLang="ko-KR" dirty="0"/>
              <a:t>1-3)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공격프로그램 동작 분석</a:t>
            </a:r>
            <a:endParaRPr lang="en-US" altLang="ko-KR" dirty="0"/>
          </a:p>
          <a:p>
            <a:pPr lvl="1"/>
            <a:r>
              <a:rPr lang="ko-KR" altLang="en-US" dirty="0"/>
              <a:t>스크린 샷과 함께 상세한 실습 보고서를 제출</a:t>
            </a:r>
            <a:endParaRPr lang="en-US" altLang="ko-KR" dirty="0"/>
          </a:p>
          <a:p>
            <a:pPr lvl="1"/>
            <a:r>
              <a:rPr lang="ko-KR" altLang="en-US" dirty="0"/>
              <a:t>수행한 작업과 관찰한 작업을 설명 </a:t>
            </a:r>
            <a:endParaRPr lang="en-US" altLang="ko-KR" dirty="0"/>
          </a:p>
          <a:p>
            <a:pPr lvl="1"/>
            <a:r>
              <a:rPr lang="ko-KR" altLang="en-US" dirty="0"/>
              <a:t>보고서에는 아래의 내용을 포함하여 작성</a:t>
            </a:r>
            <a:endParaRPr lang="en-US" altLang="ko-KR" dirty="0"/>
          </a:p>
          <a:p>
            <a:pPr lvl="2"/>
            <a:r>
              <a:rPr lang="en-US" altLang="ko-KR" dirty="0"/>
              <a:t>race condition</a:t>
            </a:r>
            <a:r>
              <a:rPr lang="ko-KR" altLang="en-US" dirty="0"/>
              <a:t>이 발생할 수 있는 원인을 논리적으로 서술</a:t>
            </a:r>
            <a:endParaRPr lang="en-US" altLang="ko-KR" dirty="0"/>
          </a:p>
          <a:p>
            <a:pPr lvl="3"/>
            <a:r>
              <a:rPr lang="en-US" altLang="ko-KR" dirty="0"/>
              <a:t>race</a:t>
            </a:r>
            <a:r>
              <a:rPr lang="ko-KR" altLang="en-US" dirty="0"/>
              <a:t> </a:t>
            </a:r>
            <a:r>
              <a:rPr lang="en-US" altLang="ko-KR" dirty="0"/>
              <a:t>condition</a:t>
            </a:r>
            <a:r>
              <a:rPr lang="ko-KR" altLang="en-US" dirty="0"/>
              <a:t>이란 무엇이며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vulnerableProgram.c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예로들어</a:t>
            </a:r>
            <a:r>
              <a:rPr lang="ko-KR" altLang="en-US" dirty="0"/>
              <a:t> 서술</a:t>
            </a:r>
            <a:endParaRPr lang="en-US" altLang="ko-KR" dirty="0"/>
          </a:p>
          <a:p>
            <a:pPr lvl="2"/>
            <a:r>
              <a:rPr lang="ko-KR" altLang="en-US" dirty="0"/>
              <a:t>제공된 프로그램의 공격 동작 과정과 결과를 논리적으로 분석</a:t>
            </a:r>
            <a:endParaRPr lang="en-US" altLang="ko-KR" dirty="0"/>
          </a:p>
          <a:p>
            <a:pPr lvl="1"/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취약점</a:t>
            </a:r>
            <a:r>
              <a:rPr lang="en-US" altLang="ko-KR" dirty="0"/>
              <a:t>, Set-UID, Symbolic Link …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B00E28-30B7-4D23-8210-ECEDDF5C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5668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3AA60-5565-4AB0-9265-D3765130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HW1 - </a:t>
            </a:r>
            <a:r>
              <a:rPr lang="ko-KR" altLang="en-US" dirty="0"/>
              <a:t>보너스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D482E-65A0-4C11-BEC9-82E18D6B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(3)</a:t>
            </a:r>
            <a:r>
              <a:rPr lang="ko-KR" altLang="en-US" dirty="0"/>
              <a:t> 취약점 보완</a:t>
            </a:r>
            <a:endParaRPr lang="en-US" altLang="ko-KR" dirty="0"/>
          </a:p>
          <a:p>
            <a:pPr lvl="1"/>
            <a:r>
              <a:rPr lang="ko-KR" altLang="en-US" dirty="0"/>
              <a:t>아래의 내용을 포함하기를 권장하며</a:t>
            </a:r>
            <a:r>
              <a:rPr lang="en-US" altLang="ko-KR" dirty="0"/>
              <a:t>,</a:t>
            </a:r>
            <a:r>
              <a:rPr lang="ko-KR" altLang="en-US" dirty="0"/>
              <a:t> 자세하게 서술 바람</a:t>
            </a:r>
            <a:endParaRPr lang="en-US" altLang="ko-KR" dirty="0"/>
          </a:p>
          <a:p>
            <a:pPr lvl="1"/>
            <a:r>
              <a:rPr lang="ko-KR" altLang="en-US" dirty="0"/>
              <a:t>제공된 </a:t>
            </a:r>
            <a:r>
              <a:rPr lang="en-US" altLang="ko-KR" dirty="0" err="1"/>
              <a:t>vulnerableProgram.c</a:t>
            </a:r>
            <a:r>
              <a:rPr lang="ko-KR" altLang="en-US" dirty="0"/>
              <a:t>가 가지는 취약점을 찾아 보완할 수 있는지</a:t>
            </a:r>
            <a:endParaRPr lang="en-US" altLang="ko-KR" dirty="0"/>
          </a:p>
          <a:p>
            <a:pPr lvl="2"/>
            <a:r>
              <a:rPr lang="ko-KR" altLang="en-US" dirty="0"/>
              <a:t>  프로그램 본래의 기능을 변경해서는 안됨</a:t>
            </a:r>
            <a:endParaRPr lang="en-US" altLang="ko-KR" dirty="0"/>
          </a:p>
          <a:p>
            <a:pPr lvl="1"/>
            <a:r>
              <a:rPr lang="ko-KR" altLang="en-US" dirty="0"/>
              <a:t>자신의 관심 분야</a:t>
            </a:r>
            <a:r>
              <a:rPr lang="en-US" altLang="ko-KR" dirty="0"/>
              <a:t>(</a:t>
            </a:r>
            <a:r>
              <a:rPr lang="ko-KR" altLang="en-US" dirty="0"/>
              <a:t>혹은 언어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Race Condition </a:t>
            </a:r>
            <a:r>
              <a:rPr lang="ko-KR" altLang="en-US" dirty="0"/>
              <a:t>에 대한 대책이 있는지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39569-65DF-4825-B07E-299F989D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6071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A9A78-0578-4638-9EFC-9495F662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D27C3-9B72-478D-B6BE-4AA66654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 ~ 10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실습 및 과제 내용을 보고서로 제출</a:t>
            </a:r>
            <a:endParaRPr lang="en-US" altLang="ko-KR" dirty="0"/>
          </a:p>
          <a:p>
            <a:pPr lvl="1"/>
            <a:r>
              <a:rPr lang="ko-KR" altLang="en-US" dirty="0"/>
              <a:t>수업시간에 제출 </a:t>
            </a:r>
            <a:r>
              <a:rPr lang="en-US" altLang="ko-KR" dirty="0"/>
              <a:t>or </a:t>
            </a:r>
            <a:r>
              <a:rPr lang="ko-KR" altLang="en-US" dirty="0"/>
              <a:t>미디어센터 </a:t>
            </a:r>
            <a:r>
              <a:rPr lang="en-US" altLang="ko-KR" dirty="0"/>
              <a:t>505</a:t>
            </a:r>
            <a:r>
              <a:rPr lang="ko-KR" altLang="en-US" dirty="0"/>
              <a:t>호로 방문하여 제출</a:t>
            </a:r>
            <a:endParaRPr lang="en-US" altLang="ko-KR" dirty="0"/>
          </a:p>
          <a:p>
            <a:pPr lvl="1"/>
            <a:r>
              <a:rPr lang="ko-KR" altLang="en-US" dirty="0" err="1"/>
              <a:t>부재시</a:t>
            </a:r>
            <a:r>
              <a:rPr lang="ko-KR" altLang="en-US" dirty="0"/>
              <a:t> </a:t>
            </a:r>
            <a:r>
              <a:rPr lang="en-US" altLang="ko-KR" dirty="0"/>
              <a:t>504</a:t>
            </a:r>
            <a:r>
              <a:rPr lang="ko-KR" altLang="en-US" dirty="0"/>
              <a:t>호 제출</a:t>
            </a:r>
            <a:endParaRPr lang="en-US" altLang="ko-KR" dirty="0"/>
          </a:p>
          <a:p>
            <a:pPr lvl="1"/>
            <a:r>
              <a:rPr lang="ko-KR" altLang="en-US" dirty="0"/>
              <a:t>표지</a:t>
            </a:r>
            <a:endParaRPr lang="en-US" altLang="ko-KR" dirty="0"/>
          </a:p>
          <a:p>
            <a:pPr lvl="2"/>
            <a:r>
              <a:rPr lang="ko-KR" altLang="en-US" dirty="0"/>
              <a:t>과제명</a:t>
            </a:r>
            <a:r>
              <a:rPr lang="en-US" altLang="ko-KR" dirty="0"/>
              <a:t>, </a:t>
            </a:r>
            <a:r>
              <a:rPr lang="ko-KR" altLang="en-US" dirty="0"/>
              <a:t>과목명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/</a:t>
            </a:r>
            <a:r>
              <a:rPr lang="ko-KR" altLang="en-US" dirty="0"/>
              <a:t>성명</a:t>
            </a:r>
            <a:r>
              <a:rPr lang="en-US" altLang="ko-KR" dirty="0"/>
              <a:t>, </a:t>
            </a:r>
            <a:r>
              <a:rPr lang="ko-KR" altLang="en-US" dirty="0"/>
              <a:t>제출일 반드시 포함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문의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조재희</a:t>
            </a:r>
            <a:endParaRPr lang="en-US" altLang="ko-KR" dirty="0"/>
          </a:p>
          <a:p>
            <a:pPr lvl="1"/>
            <a:r>
              <a:rPr lang="ko-KR" altLang="en-US" dirty="0"/>
              <a:t>연락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jehee1204@gmail.com</a:t>
            </a:r>
            <a:endParaRPr lang="en-US" altLang="ko-KR" dirty="0"/>
          </a:p>
          <a:p>
            <a:pPr lvl="2"/>
            <a:r>
              <a:rPr lang="ko-KR" altLang="en-US" dirty="0"/>
              <a:t>메일 제목 앞에 </a:t>
            </a:r>
            <a:r>
              <a:rPr lang="en-US" altLang="ko-KR" dirty="0"/>
              <a:t>[</a:t>
            </a:r>
            <a:r>
              <a:rPr lang="en-US" altLang="ko-KR" dirty="0" err="1"/>
              <a:t>RaceCondition</a:t>
            </a:r>
            <a:r>
              <a:rPr lang="en-US" altLang="ko-KR" dirty="0"/>
              <a:t>]</a:t>
            </a:r>
            <a:r>
              <a:rPr lang="ko-KR" altLang="en-US" dirty="0"/>
              <a:t>이라고 붙여서 보내주시면 감사하겠습니다</a:t>
            </a:r>
            <a:endParaRPr lang="en-US" altLang="ko-KR" dirty="0"/>
          </a:p>
          <a:p>
            <a:pPr lvl="1"/>
            <a:r>
              <a:rPr lang="ko-KR" altLang="en-US" dirty="0"/>
              <a:t>위치 </a:t>
            </a:r>
            <a:r>
              <a:rPr lang="en-US" altLang="ko-KR" dirty="0"/>
              <a:t>: </a:t>
            </a:r>
            <a:r>
              <a:rPr lang="ko-KR" altLang="en-US" dirty="0"/>
              <a:t>미디어센터 </a:t>
            </a:r>
            <a:r>
              <a:rPr lang="en-US" altLang="ko-KR" dirty="0"/>
              <a:t>505</a:t>
            </a:r>
            <a:r>
              <a:rPr lang="ko-KR" altLang="en-US" dirty="0"/>
              <a:t>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575DAF-5EC4-4750-807B-40794A69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D2D249D-5341-425A-A8B7-D10448F02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27625"/>
              </p:ext>
            </p:extLst>
          </p:nvPr>
        </p:nvGraphicFramePr>
        <p:xfrm>
          <a:off x="1619672" y="4992905"/>
          <a:ext cx="1416496" cy="137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6">
                  <a:extLst>
                    <a:ext uri="{9D8B030D-6E8A-4147-A177-3AD203B41FA5}">
                      <a16:colId xmlns:a16="http://schemas.microsoft.com/office/drawing/2014/main" val="1885792995"/>
                    </a:ext>
                  </a:extLst>
                </a:gridCol>
              </a:tblGrid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40981"/>
                  </a:ext>
                </a:extLst>
              </a:tr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74168"/>
                  </a:ext>
                </a:extLst>
              </a:tr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44889"/>
                  </a:ext>
                </a:extLst>
              </a:tr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04847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B8C3A18-1204-431A-90BA-E276689B4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72013"/>
              </p:ext>
            </p:extLst>
          </p:nvPr>
        </p:nvGraphicFramePr>
        <p:xfrm>
          <a:off x="3053705" y="5002375"/>
          <a:ext cx="1416496" cy="136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6">
                  <a:extLst>
                    <a:ext uri="{9D8B030D-6E8A-4147-A177-3AD203B41FA5}">
                      <a16:colId xmlns:a16="http://schemas.microsoft.com/office/drawing/2014/main" val="24362573"/>
                    </a:ext>
                  </a:extLst>
                </a:gridCol>
              </a:tblGrid>
              <a:tr h="45603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70413"/>
                  </a:ext>
                </a:extLst>
              </a:tr>
              <a:tr h="45603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13374"/>
                  </a:ext>
                </a:extLst>
              </a:tr>
              <a:tr h="45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조재희</a:t>
                      </a:r>
                    </a:p>
                  </a:txBody>
                  <a:tcPr marL="84335" marR="84335" marT="42167" marB="4216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4674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402BB4F-CB8A-4F75-94BF-AD5DDE6F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82047"/>
              </p:ext>
            </p:extLst>
          </p:nvPr>
        </p:nvGraphicFramePr>
        <p:xfrm>
          <a:off x="1619671" y="4662874"/>
          <a:ext cx="2850529" cy="34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529">
                  <a:extLst>
                    <a:ext uri="{9D8B030D-6E8A-4147-A177-3AD203B41FA5}">
                      <a16:colId xmlns:a16="http://schemas.microsoft.com/office/drawing/2014/main" val="3613157185"/>
                    </a:ext>
                  </a:extLst>
                </a:gridCol>
              </a:tblGrid>
              <a:tr h="34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505</a:t>
                      </a:r>
                      <a:r>
                        <a:rPr lang="ko-KR" altLang="en-US" sz="1400" dirty="0"/>
                        <a:t>호 출입문</a:t>
                      </a:r>
                    </a:p>
                  </a:txBody>
                  <a:tcPr marL="84335" marR="84335" marT="42168" marB="42168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9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593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gray">
          <a:xfrm>
            <a:off x="1676400" y="26670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 dirty="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6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2889" y="2636912"/>
            <a:ext cx="9159631" cy="669925"/>
          </a:xfrm>
        </p:spPr>
        <p:txBody>
          <a:bodyPr anchor="ctr" anchorCtr="0"/>
          <a:lstStyle/>
          <a:p>
            <a:pPr algn="ctr"/>
            <a:r>
              <a:rPr lang="ko-KR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환경설정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9C5C-D9A4-4221-8D3C-F814E285D7EA}"/>
              </a:ext>
            </a:extLst>
          </p:cNvPr>
          <p:cNvSpPr txBox="1"/>
          <p:nvPr/>
        </p:nvSpPr>
        <p:spPr>
          <a:xfrm>
            <a:off x="4860032" y="5437673"/>
            <a:ext cx="4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2019.09.30</a:t>
            </a:r>
          </a:p>
          <a:p>
            <a:pPr algn="r">
              <a:defRPr/>
            </a:pP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조재희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jehee1204@gmail.com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28277A-6342-49B3-A134-813D875A6097}"/>
              </a:ext>
            </a:extLst>
          </p:cNvPr>
          <p:cNvSpPr txBox="1">
            <a:spLocks/>
          </p:cNvSpPr>
          <p:nvPr/>
        </p:nvSpPr>
        <p:spPr>
          <a:xfrm>
            <a:off x="0" y="3933056"/>
            <a:ext cx="9144000" cy="208823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endParaRPr lang="ko-KR" altLang="en-US" sz="1100" b="0" kern="0" dirty="0"/>
          </a:p>
        </p:txBody>
      </p:sp>
    </p:spTree>
    <p:extLst>
      <p:ext uri="{BB962C8B-B14F-4D97-AF65-F5344CB8AC3E}">
        <p14:creationId xmlns:p14="http://schemas.microsoft.com/office/powerpoint/2010/main" val="295543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73F40-9CAB-49EF-85B0-8AC1A2C2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A33A1-81A6-4821-A969-9BDA14168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VirtualBox </a:t>
            </a:r>
            <a:r>
              <a:rPr lang="ko-KR" altLang="en-US" sz="1800" dirty="0"/>
              <a:t>다운로드</a:t>
            </a:r>
            <a:endParaRPr lang="en-US" altLang="ko-KR" sz="1800" dirty="0"/>
          </a:p>
          <a:p>
            <a:pPr lvl="1"/>
            <a:r>
              <a:rPr lang="en-US" sz="1600" dirty="0"/>
              <a:t>(</a:t>
            </a:r>
            <a:r>
              <a:rPr lang="en-US" sz="1600" dirty="0">
                <a:hlinkClick r:id="rId2"/>
              </a:rPr>
              <a:t>https://www.virtualbox.org/wiki/Downloads</a:t>
            </a:r>
            <a:r>
              <a:rPr lang="en-US" sz="16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197339-DAA4-4748-8E3B-03272B4D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F3EEE-65EE-421C-97A5-74A2FD568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07232"/>
            <a:ext cx="5715000" cy="3810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780500-7121-4EC1-8283-B6A4DBF0C0EE}"/>
              </a:ext>
            </a:extLst>
          </p:cNvPr>
          <p:cNvSpPr/>
          <p:nvPr/>
        </p:nvSpPr>
        <p:spPr bwMode="auto">
          <a:xfrm>
            <a:off x="1043608" y="3825072"/>
            <a:ext cx="1296144" cy="252000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8F27C3-FCF7-4C1B-BE6C-B99F0137A838}"/>
              </a:ext>
            </a:extLst>
          </p:cNvPr>
          <p:cNvSpPr/>
          <p:nvPr/>
        </p:nvSpPr>
        <p:spPr bwMode="auto">
          <a:xfrm>
            <a:off x="671398" y="1718912"/>
            <a:ext cx="5760000" cy="3816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2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3CB65-6445-4DD2-8CB8-7E0DB485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7B720-A2FB-4DFA-B357-5BD754F5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가상머신 환경 다운로드</a:t>
            </a:r>
            <a:endParaRPr lang="en-US" altLang="ko-KR" sz="1800" dirty="0"/>
          </a:p>
          <a:p>
            <a:pPr lvl="1"/>
            <a:r>
              <a:rPr lang="en-US" sz="1600" dirty="0" err="1"/>
              <a:t>SEED_LAB_CSOS.ova</a:t>
            </a:r>
            <a:endParaRPr lang="en-US" sz="1600" dirty="0"/>
          </a:p>
          <a:p>
            <a:pPr lvl="2"/>
            <a:r>
              <a:rPr lang="en-US" sz="1400" dirty="0">
                <a:hlinkClick r:id="rId2"/>
              </a:rPr>
              <a:t>http://securesw.dankook.ac.kr</a:t>
            </a:r>
            <a:endParaRPr 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DF46AD-6F4B-4394-9043-14D0BB7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9F5CA5-D45B-47C1-8F62-7C3759FDB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32856"/>
            <a:ext cx="5219700" cy="1952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682BE3-001B-4A3F-91BF-B7C8F914E1E0}"/>
              </a:ext>
            </a:extLst>
          </p:cNvPr>
          <p:cNvSpPr/>
          <p:nvPr/>
        </p:nvSpPr>
        <p:spPr bwMode="auto">
          <a:xfrm>
            <a:off x="1259632" y="3356992"/>
            <a:ext cx="3168000" cy="288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FDBC0C-8C31-423F-A621-6D9DAC360987}"/>
              </a:ext>
            </a:extLst>
          </p:cNvPr>
          <p:cNvSpPr/>
          <p:nvPr/>
        </p:nvSpPr>
        <p:spPr bwMode="auto">
          <a:xfrm>
            <a:off x="1115616" y="2177481"/>
            <a:ext cx="5219700" cy="1908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A691-BD13-4772-84E9-4EDD1D41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DA33A-27D1-4A9B-B3B2-D7B87792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SEED_LAB_CSOS.ova</a:t>
            </a:r>
            <a:r>
              <a:rPr lang="en-US" sz="1800" dirty="0"/>
              <a:t> </a:t>
            </a:r>
            <a:r>
              <a:rPr lang="ko-KR" altLang="en-US" sz="1800" dirty="0"/>
              <a:t>설치</a:t>
            </a:r>
            <a:r>
              <a:rPr lang="en-US" altLang="ko-KR" sz="1800" dirty="0"/>
              <a:t>(1/6)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DB437C-FE6C-41FD-90CB-CA23A036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D23F7E-2C14-4A52-87EA-A3F03A0EC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58589"/>
            <a:ext cx="6238875" cy="48809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B6DC55-29BC-41FA-9639-2815654F8474}"/>
              </a:ext>
            </a:extLst>
          </p:cNvPr>
          <p:cNvSpPr/>
          <p:nvPr/>
        </p:nvSpPr>
        <p:spPr bwMode="auto">
          <a:xfrm>
            <a:off x="148492" y="1916832"/>
            <a:ext cx="468000" cy="180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DCCC1E-EB38-4BA1-A099-6418EE9D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66702"/>
            <a:ext cx="6238875" cy="48809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C52E8F8-A531-453B-A627-D4CD4D9E67AE}"/>
              </a:ext>
            </a:extLst>
          </p:cNvPr>
          <p:cNvSpPr/>
          <p:nvPr/>
        </p:nvSpPr>
        <p:spPr bwMode="auto">
          <a:xfrm>
            <a:off x="148492" y="1924945"/>
            <a:ext cx="468000" cy="180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A7E8FF-6456-473C-A1B0-7D16877E16B3}"/>
              </a:ext>
            </a:extLst>
          </p:cNvPr>
          <p:cNvSpPr/>
          <p:nvPr/>
        </p:nvSpPr>
        <p:spPr bwMode="auto">
          <a:xfrm>
            <a:off x="162160" y="2370004"/>
            <a:ext cx="2664000" cy="216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A7737E-D7F4-4556-9126-437CE3D36234}"/>
              </a:ext>
            </a:extLst>
          </p:cNvPr>
          <p:cNvSpPr/>
          <p:nvPr/>
        </p:nvSpPr>
        <p:spPr bwMode="auto">
          <a:xfrm>
            <a:off x="107504" y="1665232"/>
            <a:ext cx="6228000" cy="4860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8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B637B-C64A-4A65-AB56-DBA55307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59089-407E-4013-9380-1E0C6524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SEED_LAB_CSOS.ova</a:t>
            </a:r>
            <a:r>
              <a:rPr lang="en-US" sz="1800" dirty="0"/>
              <a:t> </a:t>
            </a:r>
            <a:r>
              <a:rPr lang="ko-KR" altLang="en-US" sz="1800" dirty="0"/>
              <a:t>설치</a:t>
            </a:r>
            <a:r>
              <a:rPr lang="en-US" altLang="ko-KR" sz="1800" dirty="0"/>
              <a:t>(2/6)</a:t>
            </a:r>
            <a:endParaRPr 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69790-D71F-4709-B1EC-2758EF60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28FB79-C959-4172-BBB2-F06F3B00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3" y="1412776"/>
            <a:ext cx="6510875" cy="50547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D40CD0B-E049-4577-9C89-DD384986723D}"/>
              </a:ext>
            </a:extLst>
          </p:cNvPr>
          <p:cNvSpPr/>
          <p:nvPr/>
        </p:nvSpPr>
        <p:spPr bwMode="auto">
          <a:xfrm>
            <a:off x="6372199" y="2895589"/>
            <a:ext cx="252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C8B0CC-00DB-427C-8FC8-2E129E8E561D}"/>
              </a:ext>
            </a:extLst>
          </p:cNvPr>
          <p:cNvSpPr/>
          <p:nvPr/>
        </p:nvSpPr>
        <p:spPr bwMode="auto">
          <a:xfrm>
            <a:off x="5148064" y="6194666"/>
            <a:ext cx="657165" cy="2103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4369B1-33E7-4DED-9926-5BFCFB2E11C8}"/>
              </a:ext>
            </a:extLst>
          </p:cNvPr>
          <p:cNvSpPr/>
          <p:nvPr/>
        </p:nvSpPr>
        <p:spPr bwMode="auto">
          <a:xfrm>
            <a:off x="156402" y="1412776"/>
            <a:ext cx="6510875" cy="50547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5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5EC74-AE3E-479B-8C97-1EE3FB51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0B1F3-630C-4F2D-AB71-BCFAA3DD6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SEED_LAB_CSOS.ova</a:t>
            </a:r>
            <a:r>
              <a:rPr lang="en-US" sz="1800" dirty="0"/>
              <a:t> </a:t>
            </a:r>
            <a:r>
              <a:rPr lang="ko-KR" altLang="en-US" sz="1800" dirty="0"/>
              <a:t>설치</a:t>
            </a:r>
            <a:r>
              <a:rPr lang="en-US" altLang="ko-KR" sz="1800" dirty="0"/>
              <a:t>(3/6)</a:t>
            </a:r>
            <a:endParaRPr 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A7A759-23FF-4184-AE0F-AF266F36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B7A231-26CB-44C2-9DC5-99CBD404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3" y="1412776"/>
            <a:ext cx="6505250" cy="50596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84CB1B-7329-46BF-A46A-B4308F624C5D}"/>
              </a:ext>
            </a:extLst>
          </p:cNvPr>
          <p:cNvSpPr/>
          <p:nvPr/>
        </p:nvSpPr>
        <p:spPr bwMode="auto">
          <a:xfrm>
            <a:off x="5148064" y="6199953"/>
            <a:ext cx="665454" cy="2099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A22824-B7AB-441F-AFAF-BC22F56DBF0F}"/>
              </a:ext>
            </a:extLst>
          </p:cNvPr>
          <p:cNvSpPr/>
          <p:nvPr/>
        </p:nvSpPr>
        <p:spPr bwMode="auto">
          <a:xfrm>
            <a:off x="154983" y="1417677"/>
            <a:ext cx="6505250" cy="505473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8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9C5AA-D598-47E2-A09C-6219AF17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0F802-76E9-4048-8366-00B6BF92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SEED_LAB_CSOS.ova</a:t>
            </a:r>
            <a:r>
              <a:rPr lang="en-US" sz="1800" dirty="0"/>
              <a:t> </a:t>
            </a:r>
            <a:r>
              <a:rPr lang="ko-KR" altLang="en-US" sz="1800" dirty="0"/>
              <a:t>설치</a:t>
            </a:r>
            <a:r>
              <a:rPr lang="en-US" altLang="ko-KR" sz="1800" dirty="0"/>
              <a:t>(4/6)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2F9526-E7A1-441C-BFD3-C1E45EB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ACE7C9-DE24-4D6E-B546-33BE703FA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2" y="1412776"/>
            <a:ext cx="6554255" cy="50905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B01575-549C-4B38-8C37-837D176BAA9D}"/>
              </a:ext>
            </a:extLst>
          </p:cNvPr>
          <p:cNvSpPr/>
          <p:nvPr/>
        </p:nvSpPr>
        <p:spPr bwMode="auto">
          <a:xfrm>
            <a:off x="1043608" y="3452822"/>
            <a:ext cx="4686592" cy="1254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B1334-4546-4A85-968D-35F218665D75}"/>
              </a:ext>
            </a:extLst>
          </p:cNvPr>
          <p:cNvSpPr/>
          <p:nvPr/>
        </p:nvSpPr>
        <p:spPr bwMode="auto">
          <a:xfrm>
            <a:off x="148492" y="1412776"/>
            <a:ext cx="6554255" cy="50905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94289"/>
      </p:ext>
    </p:extLst>
  </p:cSld>
  <p:clrMapOvr>
    <a:masterClrMapping/>
  </p:clrMapOvr>
</p:sld>
</file>

<file path=ppt/theme/theme1.xml><?xml version="1.0" encoding="utf-8"?>
<a:theme xmlns:a="http://schemas.openxmlformats.org/drawingml/2006/main" name="009TGp_Computer_new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09TGp_Computer_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9TGp_Computer_new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009TGp_Computer_new_v2</Template>
  <TotalTime>5219</TotalTime>
  <Words>812</Words>
  <Application>Microsoft Office PowerPoint</Application>
  <PresentationFormat>화면 슬라이드 쇼(4:3)</PresentationFormat>
  <Paragraphs>218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HY헤드라인M</vt:lpstr>
      <vt:lpstr>맑은 고딕</vt:lpstr>
      <vt:lpstr>Arial</vt:lpstr>
      <vt:lpstr>Calibri</vt:lpstr>
      <vt:lpstr>Times New Roman</vt:lpstr>
      <vt:lpstr>Verdana</vt:lpstr>
      <vt:lpstr>Wingdings</vt:lpstr>
      <vt:lpstr>009TGp_Computer_new_v2</vt:lpstr>
      <vt:lpstr>HW1_과제설명</vt:lpstr>
      <vt:lpstr>요약</vt:lpstr>
      <vt:lpstr>환경설정</vt:lpstr>
      <vt:lpstr>환경설정</vt:lpstr>
      <vt:lpstr>환경설정</vt:lpstr>
      <vt:lpstr>환경설정</vt:lpstr>
      <vt:lpstr>환경설정</vt:lpstr>
      <vt:lpstr>환경설정</vt:lpstr>
      <vt:lpstr>환경설정</vt:lpstr>
      <vt:lpstr>환경설정</vt:lpstr>
      <vt:lpstr>환경설정</vt:lpstr>
      <vt:lpstr>HW1_Race Condition Attack</vt:lpstr>
      <vt:lpstr>HW1 – Race Condition Attack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HW1_평가기준</vt:lpstr>
      <vt:lpstr>HW1 - 보너스</vt:lpstr>
      <vt:lpstr>제출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ys</dc:creator>
  <cp:lastModifiedBy>조 재희</cp:lastModifiedBy>
  <cp:revision>1102</cp:revision>
  <dcterms:created xsi:type="dcterms:W3CDTF">2013-07-02T11:59:48Z</dcterms:created>
  <dcterms:modified xsi:type="dcterms:W3CDTF">2019-09-29T08:00:31Z</dcterms:modified>
</cp:coreProperties>
</file>