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424" r:id="rId2"/>
    <p:sldId id="425" r:id="rId3"/>
    <p:sldId id="414" r:id="rId4"/>
    <p:sldId id="415" r:id="rId5"/>
    <p:sldId id="418" r:id="rId6"/>
    <p:sldId id="416" r:id="rId7"/>
    <p:sldId id="419" r:id="rId8"/>
    <p:sldId id="420" r:id="rId9"/>
    <p:sldId id="421" r:id="rId10"/>
    <p:sldId id="422" r:id="rId11"/>
    <p:sldId id="423" r:id="rId12"/>
    <p:sldId id="399" r:id="rId13"/>
    <p:sldId id="404" r:id="rId14"/>
    <p:sldId id="405" r:id="rId15"/>
    <p:sldId id="412" r:id="rId16"/>
    <p:sldId id="410" r:id="rId17"/>
    <p:sldId id="409" r:id="rId18"/>
    <p:sldId id="413" r:id="rId19"/>
    <p:sldId id="402" r:id="rId20"/>
    <p:sldId id="401" r:id="rId21"/>
    <p:sldId id="400" r:id="rId22"/>
    <p:sldId id="403" r:id="rId23"/>
    <p:sldId id="407" r:id="rId24"/>
    <p:sldId id="408" r:id="rId25"/>
    <p:sldId id="35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807" autoAdjust="0"/>
  </p:normalViewPr>
  <p:slideViewPr>
    <p:cSldViewPr>
      <p:cViewPr varScale="1">
        <p:scale>
          <a:sx n="118" d="100"/>
          <a:sy n="118" d="100"/>
        </p:scale>
        <p:origin x="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7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1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2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ehee1204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curesw.dankook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HW1_</a:t>
            </a:r>
            <a:r>
              <a:rPr lang="ko-KR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과제설명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2019.09.30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21933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E2EE5-DA1A-4AA4-AB1E-D227294B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3C7FB-95A7-4540-B74D-065CC7BF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(5/6)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D962F-13DA-4646-9401-88B14B0F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DC958-FBA6-4008-BE4C-BE25C75F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3" y="1772816"/>
            <a:ext cx="7591860" cy="46864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DC6AC1-27C6-41F7-8E82-8BD516D81925}"/>
              </a:ext>
            </a:extLst>
          </p:cNvPr>
          <p:cNvSpPr/>
          <p:nvPr/>
        </p:nvSpPr>
        <p:spPr bwMode="auto">
          <a:xfrm>
            <a:off x="148490" y="4836900"/>
            <a:ext cx="2520000" cy="39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2C37D9-73D3-4C6F-90FA-4F963FDB505D}"/>
              </a:ext>
            </a:extLst>
          </p:cNvPr>
          <p:cNvSpPr/>
          <p:nvPr/>
        </p:nvSpPr>
        <p:spPr bwMode="auto">
          <a:xfrm>
            <a:off x="148490" y="1772816"/>
            <a:ext cx="7591860" cy="468643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FC23-ECCE-4216-A61C-FF519E90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13779-6DAD-4025-A34B-B898F467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(6/6)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E9E68-80E3-4B5B-B735-F820806C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924BC-A543-434A-8CF7-FA795DF5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9" y="1661825"/>
            <a:ext cx="7793477" cy="48776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5DA2D2-D9F4-4774-A002-71EC113E474F}"/>
              </a:ext>
            </a:extLst>
          </p:cNvPr>
          <p:cNvSpPr/>
          <p:nvPr/>
        </p:nvSpPr>
        <p:spPr bwMode="auto">
          <a:xfrm>
            <a:off x="779520" y="1844824"/>
            <a:ext cx="421294" cy="39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642DFF-A218-4948-BCE3-0F89707B20DF}"/>
              </a:ext>
            </a:extLst>
          </p:cNvPr>
          <p:cNvSpPr/>
          <p:nvPr/>
        </p:nvSpPr>
        <p:spPr bwMode="auto">
          <a:xfrm>
            <a:off x="148492" y="1661824"/>
            <a:ext cx="7793477" cy="48414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0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HW1_Race Condition Attack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2019.09.30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/>
              <a:t>Race Condition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61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Race Condition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Race Condition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CSOS -&gt; HW1 -&gt; </a:t>
            </a:r>
            <a:r>
              <a:rPr lang="en-US" altLang="ko-KR" dirty="0" err="1"/>
              <a:t>RaceCondition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HW1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수행결과 스크린 샷</a:t>
            </a:r>
          </a:p>
          <a:p>
            <a:pPr lvl="2"/>
            <a:r>
              <a:rPr lang="en-US" altLang="ko-KR" dirty="0"/>
              <a:t>1-1) ./resCheck.sh</a:t>
            </a:r>
            <a:endParaRPr lang="ko-KR" altLang="en-US" dirty="0"/>
          </a:p>
          <a:p>
            <a:pPr lvl="2"/>
            <a:r>
              <a:rPr lang="en-US" altLang="ko-KR" dirty="0"/>
              <a:t>1-2) ./</a:t>
            </a:r>
            <a:r>
              <a:rPr lang="en-US" altLang="ko-KR" dirty="0" err="1"/>
              <a:t>symp</a:t>
            </a:r>
            <a:endParaRPr lang="ko-KR" altLang="en-US" dirty="0"/>
          </a:p>
          <a:p>
            <a:pPr lvl="2"/>
            <a:r>
              <a:rPr lang="en-US" altLang="ko-KR" dirty="0"/>
              <a:t>1-3)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endParaRPr lang="ko-KR" altLang="en-US" dirty="0"/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공격프로그램 동작 분석</a:t>
            </a:r>
          </a:p>
          <a:p>
            <a:pPr lvl="2"/>
            <a:r>
              <a:rPr lang="en-US" altLang="ko-KR" dirty="0"/>
              <a:t>race condition</a:t>
            </a:r>
            <a:r>
              <a:rPr lang="ko-KR" altLang="en-US" dirty="0"/>
              <a:t>이 발생할 수 있는 원인을 논리적으로 서술</a:t>
            </a:r>
          </a:p>
          <a:p>
            <a:pPr lvl="2"/>
            <a:r>
              <a:rPr lang="ko-KR" altLang="en-US" dirty="0"/>
              <a:t>취약점 공격의 동작 과정과 결과를 논리적으로 분석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취약점 보완 </a:t>
            </a:r>
            <a:r>
              <a:rPr lang="en-US" altLang="ko-KR" dirty="0"/>
              <a:t>(</a:t>
            </a:r>
            <a:r>
              <a:rPr lang="ko-KR" altLang="en-US" dirty="0"/>
              <a:t>보너스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10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6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Race</a:t>
            </a:r>
            <a:r>
              <a:rPr lang="ko-KR" altLang="en-US" dirty="0"/>
              <a:t> </a:t>
            </a:r>
            <a:r>
              <a:rPr lang="en-US" altLang="ko-KR" dirty="0"/>
              <a:t>Condition </a:t>
            </a:r>
            <a:r>
              <a:rPr lang="en-US" altLang="ko-KR" sz="1200" dirty="0"/>
              <a:t>(</a:t>
            </a:r>
            <a:r>
              <a:rPr lang="ko-KR" altLang="en-US" sz="1200" dirty="0"/>
              <a:t>경쟁 조건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dirty="0"/>
              <a:t>여러 프로세스가 동일한 데이터에 동시에 액세스하고 조작할 때 발생</a:t>
            </a:r>
            <a:endParaRPr lang="en-US" altLang="ko-KR" dirty="0"/>
          </a:p>
          <a:p>
            <a:pPr lvl="1"/>
            <a:r>
              <a:rPr lang="ko-KR" altLang="en-US" dirty="0"/>
              <a:t>조작의 타이밍이나 순서 등이 예상과 다르게 작동하면서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비정상적인 결과가 나올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5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30AE-E4FF-43A6-8F21-7CE6A32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637AD-01A4-481D-8F4B-45198996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/>
              <a:t>Set-UID</a:t>
            </a:r>
            <a:r>
              <a:rPr lang="ko-KR" altLang="en-US" dirty="0"/>
              <a:t>프로그램의 </a:t>
            </a:r>
            <a:r>
              <a:rPr lang="en-US" altLang="ko-KR" dirty="0"/>
              <a:t>Race Condition </a:t>
            </a:r>
            <a:r>
              <a:rPr lang="ko-KR" altLang="en-US" dirty="0"/>
              <a:t>취약점을 악용</a:t>
            </a:r>
            <a:endParaRPr lang="en-US" altLang="ko-KR" dirty="0"/>
          </a:p>
          <a:p>
            <a:pPr lvl="1"/>
            <a:r>
              <a:rPr lang="ko-KR" altLang="en-US" dirty="0"/>
              <a:t>최종적으로 </a:t>
            </a:r>
            <a:r>
              <a:rPr lang="en-US" altLang="ko-KR" dirty="0"/>
              <a:t>root</a:t>
            </a:r>
            <a:r>
              <a:rPr lang="ko-KR" altLang="en-US" dirty="0"/>
              <a:t>권한을 얻는 것</a:t>
            </a:r>
            <a:endParaRPr lang="en-US" altLang="ko-KR" dirty="0"/>
          </a:p>
          <a:p>
            <a:pPr lvl="2"/>
            <a:r>
              <a:rPr lang="en-US" altLang="ko-KR" dirty="0"/>
              <a:t>root</a:t>
            </a:r>
            <a:r>
              <a:rPr lang="ko-KR" altLang="en-US" dirty="0"/>
              <a:t>권한을 가진 새 사용자 계정을 만드는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일반 사용자가 쓸 수 없는 암호파일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/passwd)</a:t>
            </a:r>
            <a:r>
              <a:rPr lang="ko-KR" altLang="en-US" dirty="0"/>
              <a:t>을 대상으로 선택</a:t>
            </a:r>
            <a:endParaRPr lang="en-US" altLang="ko-KR" dirty="0"/>
          </a:p>
          <a:p>
            <a:pPr lvl="2"/>
            <a:r>
              <a:rPr lang="ko-KR" altLang="en-US" dirty="0"/>
              <a:t>암호파일에 레코드를 추가하여 </a:t>
            </a:r>
            <a:r>
              <a:rPr lang="en-US" altLang="ko-KR" dirty="0"/>
              <a:t>root</a:t>
            </a:r>
            <a:r>
              <a:rPr lang="ko-KR" altLang="en-US" dirty="0"/>
              <a:t>권한을 가진 새 사용자 계정 생성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FA6FA-4B74-4312-9191-443B23C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77A56-A598-4549-87BC-A51D7509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2348880"/>
            <a:ext cx="8847016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9E20-6C7F-4D75-98CF-8C7C0DA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B1A36-0B9E-43D2-98D3-0277A708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암호파일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파일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lvl="1"/>
            <a:r>
              <a:rPr lang="ko-KR" altLang="en-US" dirty="0"/>
              <a:t>리눅스 계정 정보를 담은 텍스트 파일</a:t>
            </a:r>
            <a:endParaRPr lang="en-US" altLang="ko-KR" dirty="0"/>
          </a:p>
          <a:p>
            <a:pPr lvl="2"/>
            <a:r>
              <a:rPr lang="ko-KR" altLang="en-US" dirty="0"/>
              <a:t>이름과 달리 </a:t>
            </a:r>
            <a:r>
              <a:rPr lang="en-US" altLang="ko-KR" dirty="0"/>
              <a:t>passwd </a:t>
            </a:r>
            <a:r>
              <a:rPr lang="ko-KR" altLang="en-US" dirty="0"/>
              <a:t>정보는 보이지 않음</a:t>
            </a:r>
            <a:endParaRPr lang="en-US" altLang="ko-KR" dirty="0"/>
          </a:p>
          <a:p>
            <a:pPr lvl="3"/>
            <a:r>
              <a:rPr lang="ko-KR" altLang="en-US" dirty="0"/>
              <a:t>원래는 </a:t>
            </a:r>
            <a:r>
              <a:rPr lang="en-US" altLang="ko-KR" dirty="0"/>
              <a:t>passwd</a:t>
            </a:r>
            <a:r>
              <a:rPr lang="ko-KR" altLang="en-US" dirty="0"/>
              <a:t> </a:t>
            </a:r>
            <a:r>
              <a:rPr lang="ko-KR" altLang="en-US" dirty="0" err="1"/>
              <a:t>해시값을</a:t>
            </a:r>
            <a:r>
              <a:rPr lang="ko-KR" altLang="en-US" dirty="0"/>
              <a:t> 보관 했으나 </a:t>
            </a:r>
            <a:endParaRPr lang="en-US" altLang="ko-KR" dirty="0"/>
          </a:p>
          <a:p>
            <a:pPr lvl="3"/>
            <a:r>
              <a:rPr lang="ko-KR" altLang="en-US" dirty="0"/>
              <a:t>현재는 그 값을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파일에 저장하고</a:t>
            </a:r>
            <a:endParaRPr lang="en-US" altLang="ko-KR" dirty="0"/>
          </a:p>
          <a:p>
            <a:pPr lvl="3"/>
            <a:r>
              <a:rPr lang="ko-KR" altLang="en-US" dirty="0"/>
              <a:t>그 자리에는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기입되어있음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28D50-165E-4290-B5B3-B5D7D5E6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5239A1C-E615-46A7-A9EF-AB353EFF1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4143953" cy="2867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64C45-5A3F-49AD-8BEE-31499D9418BC}"/>
              </a:ext>
            </a:extLst>
          </p:cNvPr>
          <p:cNvSpPr/>
          <p:nvPr/>
        </p:nvSpPr>
        <p:spPr bwMode="auto">
          <a:xfrm>
            <a:off x="1115616" y="3992169"/>
            <a:ext cx="2160240" cy="1345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A851-03CA-4C21-824A-1660A73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9ACA8-D53D-487B-B1DD-DC5B734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077159A-7F2E-4FFF-9543-86AC797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</p:spPr>
        <p:txBody>
          <a:bodyPr/>
          <a:lstStyle/>
          <a:p>
            <a:r>
              <a:rPr lang="ko-KR" altLang="en-US" dirty="0"/>
              <a:t>암호파일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파일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dirty="0"/>
              <a:t>콜론</a:t>
            </a:r>
            <a:r>
              <a:rPr lang="en-US" altLang="ko-KR" dirty="0"/>
              <a:t>(:)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구분된 </a:t>
            </a:r>
            <a:r>
              <a:rPr lang="en-US" altLang="ko-KR" dirty="0"/>
              <a:t>7</a:t>
            </a:r>
            <a:r>
              <a:rPr lang="ko-KR" altLang="en-US" dirty="0"/>
              <a:t>개의 필드로 구성</a:t>
            </a:r>
            <a:endParaRPr lang="en-US" altLang="ko-KR" dirty="0"/>
          </a:p>
          <a:p>
            <a:pPr lvl="2"/>
            <a:r>
              <a:rPr lang="en-US" altLang="ko-KR" sz="1800" dirty="0"/>
              <a:t>root : x : 0 : 0 : root : /root : /bin/bash</a:t>
            </a:r>
          </a:p>
          <a:p>
            <a:pPr marL="914400" lvl="2" indent="0">
              <a:buNone/>
            </a:pPr>
            <a:r>
              <a:rPr lang="en-US" altLang="ko-KR" sz="1800" dirty="0"/>
              <a:t>       ①   ② ③ ④   ⑤         ⑥         ⑦</a:t>
            </a:r>
            <a:br>
              <a:rPr lang="en-US" altLang="ko-KR" sz="1800" dirty="0"/>
            </a:br>
            <a:endParaRPr lang="en-US" altLang="ko-KR" sz="1050" dirty="0"/>
          </a:p>
          <a:p>
            <a:pPr lvl="3"/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이름</a:t>
            </a:r>
          </a:p>
          <a:p>
            <a:pPr lvl="3"/>
            <a:r>
              <a:rPr lang="ko-KR" altLang="en-US" sz="1600" dirty="0"/>
              <a:t>②</a:t>
            </a:r>
            <a:r>
              <a:rPr lang="en-US" altLang="ko-KR" sz="1600" dirty="0"/>
              <a:t> </a:t>
            </a:r>
            <a:r>
              <a:rPr lang="ko-KR" altLang="en-US" sz="1600" dirty="0"/>
              <a:t>패스워드</a:t>
            </a:r>
            <a:r>
              <a:rPr lang="en-US" altLang="ko-KR" sz="1600" dirty="0"/>
              <a:t>(or </a:t>
            </a:r>
            <a:r>
              <a:rPr lang="ko-KR" altLang="en-US" sz="1600" dirty="0"/>
              <a:t>암호필드</a:t>
            </a:r>
            <a:r>
              <a:rPr lang="en-US" altLang="ko-KR" sz="1600" dirty="0"/>
              <a:t>) (/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/shadow </a:t>
            </a:r>
            <a:r>
              <a:rPr lang="ko-KR" altLang="en-US" sz="1600" dirty="0"/>
              <a:t>파일에 암호화되어 있음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③ </a:t>
            </a:r>
            <a:r>
              <a:rPr lang="ko-KR" altLang="en-US" sz="1600" dirty="0"/>
              <a:t>사용자 계정 </a:t>
            </a:r>
            <a:r>
              <a:rPr lang="en-US" altLang="ko-KR" sz="1600" dirty="0" err="1"/>
              <a:t>uid</a:t>
            </a:r>
            <a:endParaRPr lang="en-US" altLang="ko-KR" sz="1600" dirty="0"/>
          </a:p>
          <a:p>
            <a:pPr lvl="4"/>
            <a:r>
              <a:rPr lang="en-US" altLang="ko-KR" sz="1400" dirty="0"/>
              <a:t>Root</a:t>
            </a:r>
            <a:r>
              <a:rPr lang="ko-KR" altLang="en-US" sz="1400" dirty="0"/>
              <a:t>사용자의 경우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 필드가 </a:t>
            </a:r>
            <a:r>
              <a:rPr lang="en-US" altLang="ko-KR" sz="1400" dirty="0"/>
              <a:t>0</a:t>
            </a:r>
          </a:p>
          <a:p>
            <a:pPr lvl="4"/>
            <a:r>
              <a:rPr lang="ko-KR" altLang="en-US" sz="1400" dirty="0"/>
              <a:t>즉 </a:t>
            </a:r>
            <a:r>
              <a:rPr lang="en-US" altLang="ko-KR" sz="1400" dirty="0"/>
              <a:t>root</a:t>
            </a:r>
            <a:r>
              <a:rPr lang="ko-KR" altLang="en-US" sz="1400" dirty="0"/>
              <a:t>사용자가 로그인 할 경우 프로세스의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  <a:endParaRPr lang="en-US" altLang="ko-KR" sz="1400" dirty="0"/>
          </a:p>
          <a:p>
            <a:pPr marL="1828800" lvl="4" indent="0"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프로세스에 </a:t>
            </a:r>
            <a:r>
              <a:rPr lang="en-US" altLang="ko-KR" sz="1400" dirty="0"/>
              <a:t>root</a:t>
            </a:r>
            <a:r>
              <a:rPr lang="ko-KR" altLang="en-US" sz="1400" dirty="0"/>
              <a:t>권한 부여</a:t>
            </a:r>
            <a:endParaRPr lang="en-US" altLang="ko-KR" sz="1400" dirty="0"/>
          </a:p>
          <a:p>
            <a:pPr lvl="4"/>
            <a:r>
              <a:rPr lang="en-US" altLang="ko-KR" sz="1400" dirty="0"/>
              <a:t>Root</a:t>
            </a:r>
            <a:r>
              <a:rPr lang="ko-KR" altLang="en-US" sz="1400" dirty="0"/>
              <a:t>권한으로 계정을 만들고 싶다면 </a:t>
            </a:r>
            <a:r>
              <a:rPr lang="en-US" altLang="ko-KR" sz="1400" dirty="0"/>
              <a:t>3</a:t>
            </a:r>
            <a:r>
              <a:rPr lang="ko-KR" altLang="en-US" sz="1400" dirty="0"/>
              <a:t>번째  필드에 </a:t>
            </a:r>
            <a:r>
              <a:rPr lang="en-US" altLang="ko-KR" sz="1400" dirty="0"/>
              <a:t>0</a:t>
            </a:r>
            <a:r>
              <a:rPr lang="ko-KR" altLang="en-US" sz="1400" dirty="0"/>
              <a:t>을 입력</a:t>
            </a:r>
            <a:endParaRPr lang="en-US" altLang="ko-KR" sz="1400" dirty="0"/>
          </a:p>
          <a:p>
            <a:pPr lvl="4"/>
            <a:r>
              <a:rPr lang="ko-KR" altLang="en-US" sz="1400" dirty="0"/>
              <a:t>기본적으로 </a:t>
            </a:r>
            <a:r>
              <a:rPr lang="en-US" altLang="ko-KR" sz="1400" dirty="0"/>
              <a:t>root</a:t>
            </a:r>
            <a:r>
              <a:rPr lang="ko-KR" altLang="en-US" sz="1400" dirty="0"/>
              <a:t>계정의 권한은 사용자 이름 필드가 아니라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 필드에서 오는 이름</a:t>
            </a:r>
            <a:endParaRPr lang="en-US" altLang="ko-KR" sz="1400" dirty="0"/>
          </a:p>
          <a:p>
            <a:pPr lvl="3"/>
            <a:r>
              <a:rPr lang="en-US" altLang="ko-KR" sz="1600" dirty="0"/>
              <a:t>④ </a:t>
            </a:r>
            <a:r>
              <a:rPr lang="ko-KR" altLang="en-US" sz="1600" dirty="0"/>
              <a:t>사용자 계정 </a:t>
            </a:r>
            <a:r>
              <a:rPr lang="en-US" altLang="ko-KR" sz="1600" dirty="0" err="1"/>
              <a:t>gid</a:t>
            </a:r>
            <a:endParaRPr lang="en-US" altLang="ko-KR" sz="1600" dirty="0"/>
          </a:p>
          <a:p>
            <a:pPr lvl="3"/>
            <a:r>
              <a:rPr lang="en-US" altLang="ko-KR" sz="1600" dirty="0"/>
              <a:t>⑤ </a:t>
            </a:r>
            <a:r>
              <a:rPr lang="ko-KR" altLang="en-US" sz="1600" dirty="0"/>
              <a:t>사용자 계정 이름</a:t>
            </a:r>
            <a:r>
              <a:rPr lang="en-US" altLang="ko-KR" sz="1600" dirty="0"/>
              <a:t>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⑥ </a:t>
            </a:r>
            <a:r>
              <a:rPr lang="ko-KR" altLang="en-US" sz="1600" dirty="0"/>
              <a:t>사용자 계정 홈 디렉토리</a:t>
            </a:r>
          </a:p>
          <a:p>
            <a:pPr lvl="3"/>
            <a:r>
              <a:rPr lang="ko-KR" altLang="en-US" sz="1600" dirty="0"/>
              <a:t>⑦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계정 로그인 쉘</a:t>
            </a:r>
          </a:p>
        </p:txBody>
      </p:sp>
    </p:spTree>
    <p:extLst>
      <p:ext uri="{BB962C8B-B14F-4D97-AF65-F5344CB8AC3E}">
        <p14:creationId xmlns:p14="http://schemas.microsoft.com/office/powerpoint/2010/main" val="315054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A851-03CA-4C21-824A-1660A731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9ACA8-D53D-487B-B1DD-DC5B734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077159A-7F2E-4FFF-9543-86AC797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</p:spPr>
        <p:txBody>
          <a:bodyPr/>
          <a:lstStyle/>
          <a:p>
            <a:r>
              <a:rPr lang="ko-KR" altLang="en-US" dirty="0"/>
              <a:t>암호파일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파일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/>
              <a:t>input.txt</a:t>
            </a:r>
            <a:endParaRPr lang="en-US" altLang="ko-KR" sz="2000" dirty="0"/>
          </a:p>
          <a:p>
            <a:pPr lvl="2"/>
            <a:r>
              <a:rPr lang="en-US" dirty="0"/>
              <a:t>test :U6aMy0wojraho:0:0:test:/root:/bin/bash</a:t>
            </a:r>
          </a:p>
          <a:p>
            <a:pPr lvl="3"/>
            <a:r>
              <a:rPr lang="en-US" dirty="0"/>
              <a:t>“There is a </a:t>
            </a:r>
            <a:r>
              <a:rPr lang="en-US" dirty="0" err="1"/>
              <a:t>magicvalue</a:t>
            </a:r>
            <a:r>
              <a:rPr lang="en-US" dirty="0"/>
              <a:t> used in Ubuntu live CD for a password-less account, </a:t>
            </a:r>
          </a:p>
          <a:p>
            <a:pPr marL="1371600" lvl="3" indent="0">
              <a:buNone/>
            </a:pPr>
            <a:r>
              <a:rPr lang="en-US" dirty="0"/>
              <a:t>	and the magic value is U6aMy0wojraho (the 6th character is zero, not letter O).</a:t>
            </a:r>
          </a:p>
          <a:p>
            <a:pPr marL="1371600" lvl="3" indent="0">
              <a:buNone/>
            </a:pPr>
            <a:r>
              <a:rPr lang="en-US" dirty="0"/>
              <a:t>	If we put this value in the password field of a user entry, </a:t>
            </a:r>
          </a:p>
          <a:p>
            <a:pPr marL="1371600" lvl="3" indent="0">
              <a:buNone/>
            </a:pPr>
            <a:r>
              <a:rPr lang="en-US" dirty="0"/>
              <a:t>	we only need to hit the return key when prompted for a password.”</a:t>
            </a:r>
            <a:endParaRPr lang="en-US" altLang="ko-KR" dirty="0"/>
          </a:p>
          <a:p>
            <a:pPr lvl="2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186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BDE74-2836-4AB9-A279-40B3CC3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751D0-51FD-4D71-9572-99CCE551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vulp</a:t>
            </a:r>
            <a:r>
              <a:rPr lang="ko-KR" altLang="en-US" dirty="0"/>
              <a:t> 생성 </a:t>
            </a:r>
            <a:r>
              <a:rPr lang="en-US" altLang="ko-KR" sz="1200" dirty="0"/>
              <a:t>(Set-UID </a:t>
            </a:r>
            <a:r>
              <a:rPr lang="ko-KR" altLang="en-US" sz="1200" dirty="0"/>
              <a:t>프로그램 설정 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vulnerableProgram.c</a:t>
            </a:r>
            <a:r>
              <a:rPr lang="en-US" altLang="ko-KR" dirty="0"/>
              <a:t> –o </a:t>
            </a:r>
            <a:r>
              <a:rPr lang="en-US" altLang="ko-KR" dirty="0" err="1"/>
              <a:t>vulp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chown</a:t>
            </a:r>
            <a:r>
              <a:rPr lang="en-US" altLang="ko-KR" dirty="0"/>
              <a:t> root </a:t>
            </a:r>
            <a:r>
              <a:rPr lang="en-US" altLang="ko-KR" dirty="0" err="1"/>
              <a:t>vulp</a:t>
            </a:r>
            <a:endParaRPr lang="en-US" altLang="ko-KR" dirty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PW : </a:t>
            </a:r>
            <a:r>
              <a:rPr lang="en-US" altLang="ko-KR" dirty="0" err="1"/>
              <a:t>dees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4755 </a:t>
            </a:r>
            <a:r>
              <a:rPr lang="en-US" altLang="ko-KR" dirty="0" err="1"/>
              <a:t>vulp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symp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타겟설정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symlinkProgram.c</a:t>
            </a:r>
            <a:r>
              <a:rPr lang="en-US" altLang="ko-KR" dirty="0"/>
              <a:t> –o </a:t>
            </a:r>
            <a:r>
              <a:rPr lang="en-US" altLang="ko-KR" dirty="0" err="1"/>
              <a:t>symp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파일구성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4098C-AD0C-4019-902F-75E585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09948-6ADF-462A-A72C-DB9EF9EC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4395774"/>
            <a:ext cx="8847016" cy="1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69AB-4A78-4DD0-9881-5E2AA3C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551-72D8-49BA-B464-048F82B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altLang="ko-KR" dirty="0"/>
          </a:p>
          <a:p>
            <a:pPr lvl="1"/>
            <a:r>
              <a:rPr lang="en-US" altLang="ko-KR" dirty="0"/>
              <a:t>VirtualBox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가상머신 환경 다운로드 및 설치</a:t>
            </a:r>
            <a:endParaRPr lang="en-US" altLang="ko-KR" dirty="0"/>
          </a:p>
          <a:p>
            <a:pPr lvl="2"/>
            <a:r>
              <a:rPr lang="en-US" dirty="0" err="1"/>
              <a:t>SEED_LAB_CSOS.ova</a:t>
            </a:r>
            <a:endParaRPr lang="en-US" dirty="0"/>
          </a:p>
          <a:p>
            <a:pPr lvl="2"/>
            <a:endParaRPr lang="en-US" altLang="ko-KR" dirty="0"/>
          </a:p>
          <a:p>
            <a:r>
              <a:rPr lang="en-US" altLang="ko-KR" dirty="0"/>
              <a:t>HW_1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Race condition Attack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HW_1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Race condition vulnerability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Race condition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HW_1 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평가기준</a:t>
            </a:r>
            <a:endParaRPr lang="en-US" altLang="ko-KR" dirty="0"/>
          </a:p>
          <a:p>
            <a:pPr lvl="1"/>
            <a:r>
              <a:rPr lang="ko-KR" altLang="en-US" dirty="0"/>
              <a:t>제출</a:t>
            </a:r>
            <a:r>
              <a:rPr lang="en-US" altLang="ko-KR" dirty="0"/>
              <a:t>/</a:t>
            </a:r>
            <a:r>
              <a:rPr lang="ko-KR" altLang="en-US" dirty="0"/>
              <a:t>문의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C2B72-DFAC-4E12-87F6-43FD88CC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60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9D19-F6FB-41E6-94DA-A8094EE9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6C2EB-F546-4E83-9A21-618D9D29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</a:t>
            </a:r>
            <a:r>
              <a:rPr lang="ko-KR" altLang="en-US" dirty="0"/>
              <a:t>제한</a:t>
            </a:r>
            <a:r>
              <a:rPr lang="en-US" altLang="ko-KR" sz="1200" dirty="0"/>
              <a:t>(</a:t>
            </a:r>
            <a:r>
              <a:rPr lang="ko-KR" altLang="en-US" sz="1200" dirty="0"/>
              <a:t>실습 환경에 기본값으로 구성했음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sysctl</a:t>
            </a:r>
            <a:r>
              <a:rPr lang="ko-KR" altLang="en-US" dirty="0"/>
              <a:t> </a:t>
            </a:r>
            <a:r>
              <a:rPr lang="en-US" altLang="ko-KR" dirty="0"/>
              <a:t>–w</a:t>
            </a:r>
            <a:r>
              <a:rPr lang="ko-KR" altLang="en-US" dirty="0"/>
              <a:t> </a:t>
            </a:r>
            <a:r>
              <a:rPr lang="en-US" altLang="ko-KR" dirty="0" err="1"/>
              <a:t>fs.protected_symlinks</a:t>
            </a:r>
            <a:r>
              <a:rPr lang="en-US" altLang="ko-KR" dirty="0"/>
              <a:t>=0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PW : </a:t>
            </a:r>
            <a:r>
              <a:rPr lang="en-US" altLang="ko-KR" dirty="0" err="1"/>
              <a:t>dees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symlinks</a:t>
            </a:r>
            <a:r>
              <a:rPr lang="en-US" altLang="ko-KR" dirty="0"/>
              <a:t> in world-writable sticky directories (e.g./</a:t>
            </a:r>
            <a:r>
              <a:rPr lang="en-US" altLang="ko-KR" dirty="0" err="1"/>
              <a:t>tmp</a:t>
            </a:r>
            <a:r>
              <a:rPr lang="en-US" altLang="ko-KR" dirty="0"/>
              <a:t>) cannot be followed </a:t>
            </a:r>
          </a:p>
          <a:p>
            <a:pPr marL="457200" lvl="1" indent="0">
              <a:buNone/>
            </a:pPr>
            <a:r>
              <a:rPr lang="en-US" altLang="ko-KR" dirty="0"/>
              <a:t>     if the follower and directory owner do not match the </a:t>
            </a:r>
            <a:r>
              <a:rPr lang="en-US" altLang="ko-KR" dirty="0" err="1"/>
              <a:t>symlink</a:t>
            </a:r>
            <a:r>
              <a:rPr lang="en-US" altLang="ko-KR" dirty="0"/>
              <a:t> owner.”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A9B9C-9D7E-4ECC-A78E-A3FD0B05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3F85CB-58CE-4848-B356-064C5E0C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1434480"/>
            <a:ext cx="88470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3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FCFD-0AD4-40D2-8577-CB508AF3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03688-3273-46DD-B03A-86C2334A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./</a:t>
            </a:r>
            <a:r>
              <a:rPr lang="en-US" altLang="ko-KR" dirty="0" err="1"/>
              <a:t>symp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./resCheck.sh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3A20C-4CCC-43B8-94D3-41589536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D2C368-3AA5-44A3-8530-1A789C68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0" y="4322677"/>
            <a:ext cx="8833657" cy="1338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819A63-BD79-4540-BDCA-8BBFCCF9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0" y="1405744"/>
            <a:ext cx="8847016" cy="19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012F-3EAD-4486-B9C3-DD071055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HW1_</a:t>
            </a:r>
            <a:r>
              <a:rPr lang="ko-KR" altLang="en-US" dirty="0"/>
              <a:t>평가기준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226D2-082D-4C3B-A864-214828AD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수행결과 스크린 샷</a:t>
            </a:r>
            <a:endParaRPr lang="en-US" altLang="ko-KR" dirty="0"/>
          </a:p>
          <a:p>
            <a:pPr lvl="1"/>
            <a:r>
              <a:rPr lang="en-US" altLang="ko-KR" dirty="0"/>
              <a:t>Race Condition Attack </a:t>
            </a:r>
            <a:r>
              <a:rPr lang="ko-KR" altLang="en-US" dirty="0"/>
              <a:t>실습을 확인하기 위해 아래의 실습 화면을 캡쳐</a:t>
            </a:r>
            <a:endParaRPr lang="en-US" altLang="ko-KR" dirty="0"/>
          </a:p>
          <a:p>
            <a:pPr lvl="2"/>
            <a:r>
              <a:rPr lang="en-US" altLang="ko-KR" dirty="0"/>
              <a:t>1-1) ./resCheck.sh</a:t>
            </a:r>
            <a:endParaRPr lang="ko-KR" altLang="en-US" dirty="0"/>
          </a:p>
          <a:p>
            <a:pPr lvl="2"/>
            <a:r>
              <a:rPr lang="en-US" altLang="ko-KR" dirty="0"/>
              <a:t>1-2) ./</a:t>
            </a:r>
            <a:r>
              <a:rPr lang="en-US" altLang="ko-KR" dirty="0" err="1"/>
              <a:t>symp</a:t>
            </a:r>
            <a:endParaRPr lang="ko-KR" altLang="en-US" dirty="0"/>
          </a:p>
          <a:p>
            <a:pPr lvl="2"/>
            <a:r>
              <a:rPr lang="en-US" altLang="ko-KR" dirty="0"/>
              <a:t>1-3) 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공격프로그램 동작 분석</a:t>
            </a:r>
            <a:endParaRPr lang="en-US" altLang="ko-KR" dirty="0"/>
          </a:p>
          <a:p>
            <a:pPr lvl="1"/>
            <a:r>
              <a:rPr lang="ko-KR" altLang="en-US" dirty="0"/>
              <a:t>스크린 샷과 함께 상세한 실습 보고서를 제출</a:t>
            </a:r>
            <a:endParaRPr lang="en-US" altLang="ko-KR" dirty="0"/>
          </a:p>
          <a:p>
            <a:pPr lvl="1"/>
            <a:r>
              <a:rPr lang="ko-KR" altLang="en-US" dirty="0"/>
              <a:t>수행한 작업과 관찰한 작업을 설명 </a:t>
            </a:r>
            <a:endParaRPr lang="en-US" altLang="ko-KR" dirty="0"/>
          </a:p>
          <a:p>
            <a:pPr lvl="1"/>
            <a:r>
              <a:rPr lang="ko-KR" altLang="en-US" dirty="0"/>
              <a:t>보고서에는 아래의 내용을 포함하여 작성</a:t>
            </a:r>
            <a:endParaRPr lang="en-US" altLang="ko-KR" dirty="0"/>
          </a:p>
          <a:p>
            <a:pPr lvl="2"/>
            <a:r>
              <a:rPr lang="en-US" altLang="ko-KR" dirty="0"/>
              <a:t>race condition</a:t>
            </a:r>
            <a:r>
              <a:rPr lang="ko-KR" altLang="en-US" dirty="0"/>
              <a:t>이 발생할 수 있는 원인을 논리적으로 서술</a:t>
            </a:r>
            <a:endParaRPr lang="en-US" altLang="ko-KR" dirty="0"/>
          </a:p>
          <a:p>
            <a:pPr lvl="3"/>
            <a:r>
              <a:rPr lang="en-US" altLang="ko-KR" dirty="0"/>
              <a:t>race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  <a:r>
              <a:rPr lang="ko-KR" altLang="en-US" dirty="0"/>
              <a:t>이란 무엇이며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vulnerableProgram.c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예로들어</a:t>
            </a:r>
            <a:r>
              <a:rPr lang="ko-KR" altLang="en-US" dirty="0"/>
              <a:t> 서술</a:t>
            </a:r>
            <a:endParaRPr lang="en-US" altLang="ko-KR" dirty="0"/>
          </a:p>
          <a:p>
            <a:pPr lvl="2"/>
            <a:r>
              <a:rPr lang="ko-KR" altLang="en-US" dirty="0"/>
              <a:t>제공된 프로그램의 공격 동작 과정과 결과를 논리적으로 분석</a:t>
            </a:r>
            <a:endParaRPr lang="en-US" altLang="ko-KR" dirty="0"/>
          </a:p>
          <a:p>
            <a:pPr lvl="1"/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취약점</a:t>
            </a:r>
            <a:r>
              <a:rPr lang="en-US" altLang="ko-KR" dirty="0"/>
              <a:t>, Set-UID, Symbolic Link 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00E28-30B7-4D23-8210-ECEDDF5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66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AA60-5565-4AB0-9265-D376513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HW1 - </a:t>
            </a:r>
            <a:r>
              <a:rPr lang="ko-KR" altLang="en-US" dirty="0"/>
              <a:t>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482E-65A0-4C11-BEC9-82E18D6B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 취약점 보완</a:t>
            </a:r>
            <a:endParaRPr lang="en-US" altLang="ko-KR" dirty="0"/>
          </a:p>
          <a:p>
            <a:pPr lvl="1"/>
            <a:r>
              <a:rPr lang="ko-KR" altLang="en-US" dirty="0"/>
              <a:t>아래의 내용을 포함하기를 권장하며</a:t>
            </a:r>
            <a:r>
              <a:rPr lang="en-US" altLang="ko-KR" dirty="0"/>
              <a:t>,</a:t>
            </a:r>
            <a:r>
              <a:rPr lang="ko-KR" altLang="en-US" dirty="0"/>
              <a:t> 자세하게 서술 바람</a:t>
            </a:r>
            <a:endParaRPr lang="en-US" altLang="ko-KR" dirty="0"/>
          </a:p>
          <a:p>
            <a:pPr lvl="1"/>
            <a:r>
              <a:rPr lang="ko-KR" altLang="en-US" dirty="0"/>
              <a:t>제공된 </a:t>
            </a:r>
            <a:r>
              <a:rPr lang="en-US" altLang="ko-KR" dirty="0" err="1"/>
              <a:t>vulnerableProgram.c</a:t>
            </a:r>
            <a:r>
              <a:rPr lang="ko-KR" altLang="en-US" dirty="0"/>
              <a:t>가 가지는 취약점을 찾아 보완할 수 있는지</a:t>
            </a:r>
            <a:endParaRPr lang="en-US" altLang="ko-KR" dirty="0"/>
          </a:p>
          <a:p>
            <a:pPr lvl="2"/>
            <a:r>
              <a:rPr lang="ko-KR" altLang="en-US" dirty="0"/>
              <a:t>  프로그램 본래의 기능을 변경해서는 안됨</a:t>
            </a:r>
            <a:endParaRPr lang="en-US" altLang="ko-KR" dirty="0"/>
          </a:p>
          <a:p>
            <a:pPr lvl="3"/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sz="1100" dirty="0"/>
              <a:t>실습 목표</a:t>
            </a:r>
            <a:r>
              <a:rPr lang="en-US" altLang="ko-KR" sz="1100" dirty="0"/>
              <a:t>(p.15)</a:t>
            </a:r>
            <a:r>
              <a:rPr lang="en-US" altLang="ko-KR" dirty="0"/>
              <a:t>)</a:t>
            </a:r>
            <a:r>
              <a:rPr lang="ko-KR" altLang="en-US" dirty="0"/>
              <a:t>을 방어할 수 있는 방법을 서술하고</a:t>
            </a:r>
            <a:endParaRPr lang="en-US" altLang="ko-KR" dirty="0"/>
          </a:p>
          <a:p>
            <a:pPr lvl="3"/>
            <a:r>
              <a:rPr lang="ko-KR" altLang="en-US" dirty="0"/>
              <a:t>서술한 방법으로 프로그램을 보완하여 첨부</a:t>
            </a:r>
            <a:endParaRPr lang="en-US" altLang="ko-KR" dirty="0"/>
          </a:p>
          <a:p>
            <a:pPr lvl="1"/>
            <a:r>
              <a:rPr lang="ko-KR" altLang="en-US" dirty="0"/>
              <a:t>자신의 관심 분야</a:t>
            </a:r>
            <a:r>
              <a:rPr lang="en-US" altLang="ko-KR" dirty="0"/>
              <a:t>(</a:t>
            </a:r>
            <a:r>
              <a:rPr lang="ko-KR" altLang="en-US" dirty="0"/>
              <a:t>혹은 언어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Race Condition </a:t>
            </a:r>
            <a:r>
              <a:rPr lang="ko-KR" altLang="en-US" dirty="0"/>
              <a:t>에 대한 대책이 있는지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39569-65DF-4825-B07E-299F989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07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9A78-0578-4638-9EFC-9495F66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27C3-9B72-478D-B6BE-4AA6665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10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수업시간에 제출 </a:t>
            </a:r>
            <a:r>
              <a:rPr lang="en-US" altLang="ko-KR" dirty="0"/>
              <a:t>or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방문하여 제출</a:t>
            </a:r>
            <a:endParaRPr lang="en-US" altLang="ko-KR" dirty="0"/>
          </a:p>
          <a:p>
            <a:pPr lvl="1"/>
            <a:r>
              <a:rPr lang="ko-KR" altLang="en-US" dirty="0" err="1"/>
              <a:t>부재시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r>
              <a:rPr lang="ko-KR" altLang="en-US" dirty="0"/>
              <a:t>호 제출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/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제출일 반드시 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조재희</a:t>
            </a:r>
            <a:endParaRPr lang="en-US" altLang="ko-KR" dirty="0"/>
          </a:p>
          <a:p>
            <a:pPr lvl="1"/>
            <a:r>
              <a:rPr lang="ko-KR" altLang="en-US" dirty="0"/>
              <a:t>연락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jehee1204@gmail.com</a:t>
            </a:r>
            <a:endParaRPr lang="en-US" altLang="ko-KR" dirty="0"/>
          </a:p>
          <a:p>
            <a:pPr lvl="2"/>
            <a:r>
              <a:rPr lang="ko-KR" altLang="en-US" dirty="0"/>
              <a:t>메일 제목 앞에 </a:t>
            </a:r>
            <a:r>
              <a:rPr lang="en-US" altLang="ko-KR" dirty="0"/>
              <a:t>[</a:t>
            </a:r>
            <a:r>
              <a:rPr lang="en-US" altLang="ko-KR" dirty="0" err="1"/>
              <a:t>RaceCondition</a:t>
            </a:r>
            <a:r>
              <a:rPr lang="en-US" altLang="ko-KR" dirty="0"/>
              <a:t>]</a:t>
            </a:r>
            <a:r>
              <a:rPr lang="ko-KR" altLang="en-US" dirty="0"/>
              <a:t>이라고 붙여서 보내주시면 감사하겠습니다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75DAF-5EC4-4750-807B-40794A6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2D249D-5341-425A-A8B7-D10448F0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7625"/>
              </p:ext>
            </p:extLst>
          </p:nvPr>
        </p:nvGraphicFramePr>
        <p:xfrm>
          <a:off x="1619672" y="4992905"/>
          <a:ext cx="1416496" cy="13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1885792995"/>
                    </a:ext>
                  </a:extLst>
                </a:gridCol>
              </a:tblGrid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0981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68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4889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0484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B8C3A18-1204-431A-90BA-E276689B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2013"/>
              </p:ext>
            </p:extLst>
          </p:nvPr>
        </p:nvGraphicFramePr>
        <p:xfrm>
          <a:off x="3053705" y="5002375"/>
          <a:ext cx="1416496" cy="136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2436257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0413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13374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조재희</a:t>
                      </a:r>
                    </a:p>
                  </a:txBody>
                  <a:tcPr marL="84335" marR="84335" marT="42167" marB="4216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674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402BB4F-CB8A-4F75-94BF-AD5DDE6F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2047"/>
              </p:ext>
            </p:extLst>
          </p:nvPr>
        </p:nvGraphicFramePr>
        <p:xfrm>
          <a:off x="1619671" y="4662874"/>
          <a:ext cx="2850529" cy="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29">
                  <a:extLst>
                    <a:ext uri="{9D8B030D-6E8A-4147-A177-3AD203B41FA5}">
                      <a16:colId xmlns:a16="http://schemas.microsoft.com/office/drawing/2014/main" val="3613157185"/>
                    </a:ext>
                  </a:extLst>
                </a:gridCol>
              </a:tblGrid>
              <a:tr h="34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r>
                        <a:rPr lang="ko-KR" altLang="en-US" sz="1400" dirty="0"/>
                        <a:t>호 출입문</a:t>
                      </a:r>
                    </a:p>
                  </a:txBody>
                  <a:tcPr marL="84335" marR="84335" marT="42168" marB="42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ko-KR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환경설정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2019.09.30</a:t>
            </a:r>
          </a:p>
          <a:p>
            <a:pPr algn="r">
              <a:defRPr/>
            </a:pP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조재희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jehee1204@gmail.com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95543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73F40-9CAB-49EF-85B0-8AC1A2C2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A33A1-81A6-4821-A969-9BDA1416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VirtualBox </a:t>
            </a:r>
            <a:r>
              <a:rPr lang="ko-KR" altLang="en-US" sz="1800" dirty="0"/>
              <a:t>다운로드</a:t>
            </a:r>
            <a:endParaRPr lang="en-US" altLang="ko-KR" sz="1800" dirty="0"/>
          </a:p>
          <a:p>
            <a:pPr lvl="1"/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https://www.virtualbox.org/wiki/Downloads</a:t>
            </a:r>
            <a:r>
              <a:rPr lang="en-US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97339-DAA4-4748-8E3B-03272B4D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F3EEE-65EE-421C-97A5-74A2FD56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7232"/>
            <a:ext cx="5715000" cy="381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80500-7121-4EC1-8283-B6A4DBF0C0EE}"/>
              </a:ext>
            </a:extLst>
          </p:cNvPr>
          <p:cNvSpPr/>
          <p:nvPr/>
        </p:nvSpPr>
        <p:spPr bwMode="auto">
          <a:xfrm>
            <a:off x="1043608" y="3825072"/>
            <a:ext cx="1296144" cy="252000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8F27C3-FCF7-4C1B-BE6C-B99F0137A838}"/>
              </a:ext>
            </a:extLst>
          </p:cNvPr>
          <p:cNvSpPr/>
          <p:nvPr/>
        </p:nvSpPr>
        <p:spPr bwMode="auto">
          <a:xfrm>
            <a:off x="671398" y="1718912"/>
            <a:ext cx="5760000" cy="3816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3CB65-6445-4DD2-8CB8-7E0DB485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7B720-A2FB-4DFA-B357-5BD754F5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가상머신 환경 다운로드</a:t>
            </a:r>
            <a:endParaRPr lang="en-US" altLang="ko-KR" sz="1800" dirty="0"/>
          </a:p>
          <a:p>
            <a:pPr lvl="1"/>
            <a:r>
              <a:rPr lang="en-US" sz="1600" dirty="0" err="1"/>
              <a:t>SEED_LAB_CSOS.ova</a:t>
            </a:r>
            <a:endParaRPr lang="en-US" sz="1600" dirty="0"/>
          </a:p>
          <a:p>
            <a:pPr lvl="2"/>
            <a:r>
              <a:rPr lang="en-US" sz="1400" dirty="0">
                <a:hlinkClick r:id="rId2"/>
              </a:rPr>
              <a:t>http://securesw.dankook.ac.kr</a:t>
            </a:r>
            <a:endParaRPr 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F46AD-6F4B-4394-9043-14D0BB7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F5CA5-D45B-47C1-8F62-7C3759FD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2856"/>
            <a:ext cx="5219700" cy="1952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682BE3-001B-4A3F-91BF-B7C8F914E1E0}"/>
              </a:ext>
            </a:extLst>
          </p:cNvPr>
          <p:cNvSpPr/>
          <p:nvPr/>
        </p:nvSpPr>
        <p:spPr bwMode="auto">
          <a:xfrm>
            <a:off x="1259632" y="3356992"/>
            <a:ext cx="3168000" cy="28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DBC0C-8C31-423F-A621-6D9DAC360987}"/>
              </a:ext>
            </a:extLst>
          </p:cNvPr>
          <p:cNvSpPr/>
          <p:nvPr/>
        </p:nvSpPr>
        <p:spPr bwMode="auto">
          <a:xfrm>
            <a:off x="1115616" y="2177481"/>
            <a:ext cx="5219700" cy="1908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A691-BD13-4772-84E9-4EDD1D41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DA33A-27D1-4A9B-B3B2-D7B87792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(1/6)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B437C-FE6C-41FD-90CB-CA23A036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23F7E-2C14-4A52-87EA-A3F03A0E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58589"/>
            <a:ext cx="6238875" cy="48809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B6DC55-29BC-41FA-9639-2815654F8474}"/>
              </a:ext>
            </a:extLst>
          </p:cNvPr>
          <p:cNvSpPr/>
          <p:nvPr/>
        </p:nvSpPr>
        <p:spPr bwMode="auto">
          <a:xfrm>
            <a:off x="148492" y="1916832"/>
            <a:ext cx="468000" cy="18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DCCC1E-EB38-4BA1-A099-6418EE9D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66702"/>
            <a:ext cx="6238875" cy="48809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52E8F8-A531-453B-A627-D4CD4D9E67AE}"/>
              </a:ext>
            </a:extLst>
          </p:cNvPr>
          <p:cNvSpPr/>
          <p:nvPr/>
        </p:nvSpPr>
        <p:spPr bwMode="auto">
          <a:xfrm>
            <a:off x="148492" y="1924945"/>
            <a:ext cx="468000" cy="18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A7E8FF-6456-473C-A1B0-7D16877E16B3}"/>
              </a:ext>
            </a:extLst>
          </p:cNvPr>
          <p:cNvSpPr/>
          <p:nvPr/>
        </p:nvSpPr>
        <p:spPr bwMode="auto">
          <a:xfrm>
            <a:off x="162160" y="2370004"/>
            <a:ext cx="2664000" cy="21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A7737E-D7F4-4556-9126-437CE3D36234}"/>
              </a:ext>
            </a:extLst>
          </p:cNvPr>
          <p:cNvSpPr/>
          <p:nvPr/>
        </p:nvSpPr>
        <p:spPr bwMode="auto">
          <a:xfrm>
            <a:off x="107504" y="1665232"/>
            <a:ext cx="6228000" cy="4860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8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637B-C64A-4A65-AB56-DBA5530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59089-407E-4013-9380-1E0C6524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(2/6)</a:t>
            </a:r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69790-D71F-4709-B1EC-2758EF60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8FB79-C959-4172-BBB2-F06F3B00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3" y="1412776"/>
            <a:ext cx="6510875" cy="5054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40CD0B-E049-4577-9C89-DD384986723D}"/>
              </a:ext>
            </a:extLst>
          </p:cNvPr>
          <p:cNvSpPr/>
          <p:nvPr/>
        </p:nvSpPr>
        <p:spPr bwMode="auto">
          <a:xfrm>
            <a:off x="6372199" y="2895589"/>
            <a:ext cx="252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8B0CC-00DB-427C-8FC8-2E129E8E561D}"/>
              </a:ext>
            </a:extLst>
          </p:cNvPr>
          <p:cNvSpPr/>
          <p:nvPr/>
        </p:nvSpPr>
        <p:spPr bwMode="auto">
          <a:xfrm>
            <a:off x="5148064" y="6194666"/>
            <a:ext cx="657165" cy="2103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4369B1-33E7-4DED-9926-5BFCFB2E11C8}"/>
              </a:ext>
            </a:extLst>
          </p:cNvPr>
          <p:cNvSpPr/>
          <p:nvPr/>
        </p:nvSpPr>
        <p:spPr bwMode="auto">
          <a:xfrm>
            <a:off x="156402" y="1412776"/>
            <a:ext cx="6510875" cy="50547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EC74-AE3E-479B-8C97-1EE3FB5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0B1F3-630C-4F2D-AB71-BCFAA3DD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(3/6)</a:t>
            </a:r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7A759-23FF-4184-AE0F-AF266F3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7A231-26CB-44C2-9DC5-99CBD404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" y="1412776"/>
            <a:ext cx="6505250" cy="5059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84CB1B-7329-46BF-A46A-B4308F624C5D}"/>
              </a:ext>
            </a:extLst>
          </p:cNvPr>
          <p:cNvSpPr/>
          <p:nvPr/>
        </p:nvSpPr>
        <p:spPr bwMode="auto">
          <a:xfrm>
            <a:off x="5148064" y="6199953"/>
            <a:ext cx="665454" cy="2099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22824-B7AB-441F-AFAF-BC22F56DBF0F}"/>
              </a:ext>
            </a:extLst>
          </p:cNvPr>
          <p:cNvSpPr/>
          <p:nvPr/>
        </p:nvSpPr>
        <p:spPr bwMode="auto">
          <a:xfrm>
            <a:off x="154983" y="1417677"/>
            <a:ext cx="6505250" cy="505473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8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C5AA-D598-47E2-A09C-6219AF17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0F802-76E9-4048-8366-00B6BF92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SEED_LAB_CSOS.ova</a:t>
            </a:r>
            <a:r>
              <a:rPr lang="en-US" sz="1800" dirty="0"/>
              <a:t> </a:t>
            </a:r>
            <a:r>
              <a:rPr lang="ko-KR" altLang="en-US" sz="1800" dirty="0"/>
              <a:t>설치</a:t>
            </a:r>
            <a:r>
              <a:rPr lang="en-US" altLang="ko-KR" sz="1800" dirty="0"/>
              <a:t>(4/6)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F9526-E7A1-441C-BFD3-C1E45EB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CE7C9-DE24-4D6E-B546-33BE703F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" y="1412776"/>
            <a:ext cx="6554255" cy="50905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B01575-549C-4B38-8C37-837D176BAA9D}"/>
              </a:ext>
            </a:extLst>
          </p:cNvPr>
          <p:cNvSpPr/>
          <p:nvPr/>
        </p:nvSpPr>
        <p:spPr bwMode="auto">
          <a:xfrm>
            <a:off x="1043608" y="3452822"/>
            <a:ext cx="4686592" cy="1254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B1334-4546-4A85-968D-35F218665D75}"/>
              </a:ext>
            </a:extLst>
          </p:cNvPr>
          <p:cNvSpPr/>
          <p:nvPr/>
        </p:nvSpPr>
        <p:spPr bwMode="auto">
          <a:xfrm>
            <a:off x="148492" y="1412776"/>
            <a:ext cx="6554255" cy="50905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94289"/>
      </p:ext>
    </p:extLst>
  </p:cSld>
  <p:clrMapOvr>
    <a:masterClrMapping/>
  </p:clrMapOvr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5228</TotalTime>
  <Words>832</Words>
  <Application>Microsoft Office PowerPoint</Application>
  <PresentationFormat>화면 슬라이드 쇼(4:3)</PresentationFormat>
  <Paragraphs>220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HY헤드라인M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HW1_과제설명</vt:lpstr>
      <vt:lpstr>요약</vt:lpstr>
      <vt:lpstr>환경설정</vt:lpstr>
      <vt:lpstr>환경설정</vt:lpstr>
      <vt:lpstr>환경설정</vt:lpstr>
      <vt:lpstr>환경설정</vt:lpstr>
      <vt:lpstr>환경설정</vt:lpstr>
      <vt:lpstr>환경설정</vt:lpstr>
      <vt:lpstr>환경설정</vt:lpstr>
      <vt:lpstr>환경설정</vt:lpstr>
      <vt:lpstr>환경설정</vt:lpstr>
      <vt:lpstr>HW1_Race Condition Attack</vt:lpstr>
      <vt:lpstr>HW1 – Race Condition Attack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HW1_평가기준</vt:lpstr>
      <vt:lpstr>HW1 - 보너스</vt:lpstr>
      <vt:lpstr>제출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조 재희</cp:lastModifiedBy>
  <cp:revision>1103</cp:revision>
  <dcterms:created xsi:type="dcterms:W3CDTF">2013-07-02T11:59:48Z</dcterms:created>
  <dcterms:modified xsi:type="dcterms:W3CDTF">2019-09-30T02:28:59Z</dcterms:modified>
</cp:coreProperties>
</file>