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424" r:id="rId2"/>
    <p:sldId id="425" r:id="rId3"/>
    <p:sldId id="399" r:id="rId4"/>
    <p:sldId id="404" r:id="rId5"/>
    <p:sldId id="427" r:id="rId6"/>
    <p:sldId id="428" r:id="rId7"/>
    <p:sldId id="429" r:id="rId8"/>
    <p:sldId id="405" r:id="rId9"/>
    <p:sldId id="432" r:id="rId10"/>
    <p:sldId id="433" r:id="rId11"/>
    <p:sldId id="434" r:id="rId12"/>
    <p:sldId id="435" r:id="rId13"/>
    <p:sldId id="436" r:id="rId14"/>
    <p:sldId id="438" r:id="rId15"/>
    <p:sldId id="442" r:id="rId16"/>
    <p:sldId id="439" r:id="rId17"/>
    <p:sldId id="443" r:id="rId18"/>
    <p:sldId id="440" r:id="rId19"/>
    <p:sldId id="408" r:id="rId20"/>
    <p:sldId id="352" r:id="rId21"/>
    <p:sldId id="430" r:id="rId22"/>
    <p:sldId id="43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807" autoAdjust="0"/>
  </p:normalViewPr>
  <p:slideViewPr>
    <p:cSldViewPr>
      <p:cViewPr varScale="1">
        <p:scale>
          <a:sx n="129" d="100"/>
          <a:sy n="129" d="100"/>
        </p:scale>
        <p:origin x="10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7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2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쉘 코드 없이 </a:t>
            </a:r>
            <a:r>
              <a:rPr lang="en-US" altLang="ko-KR" dirty="0" smtClean="0"/>
              <a:t>exploit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85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1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gadget</a:t>
            </a:r>
            <a:r>
              <a:rPr lang="ko-KR" altLang="en-US" dirty="0" smtClean="0"/>
              <a:t>이 무엇인지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4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pwntools.com/en/stable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HW2_</a:t>
            </a:r>
            <a:r>
              <a:rPr lang="ko-KR" altLang="en-US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과제설명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altLang="ko-KR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ko-KR" altLang="en-US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문제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219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AA60-5565-4AB0-9265-D376513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HW2_</a:t>
            </a:r>
            <a:r>
              <a:rPr lang="ko-KR" altLang="en-US" dirty="0" smtClean="0"/>
              <a:t>평가기준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482E-65A0-4C11-BEC9-82E18D6B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취약점 </a:t>
            </a:r>
            <a:r>
              <a:rPr lang="ko-KR" altLang="en-US" dirty="0" smtClean="0"/>
              <a:t>보완</a:t>
            </a:r>
            <a:r>
              <a:rPr lang="en-US" altLang="ko-KR" dirty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아래의 내용을 포함하기를 권장하며</a:t>
            </a:r>
            <a:r>
              <a:rPr lang="en-US" altLang="ko-KR" dirty="0"/>
              <a:t>,</a:t>
            </a:r>
            <a:r>
              <a:rPr lang="ko-KR" altLang="en-US" dirty="0"/>
              <a:t> 자세하게 서술 바람</a:t>
            </a:r>
            <a:endParaRPr lang="en-US" altLang="ko-KR" dirty="0"/>
          </a:p>
          <a:p>
            <a:pPr lvl="1"/>
            <a:r>
              <a:rPr lang="ko-KR" altLang="en-US" dirty="0"/>
              <a:t>제공된 </a:t>
            </a:r>
            <a:r>
              <a:rPr lang="en-US" altLang="ko-KR" dirty="0" smtClean="0"/>
              <a:t>retlib.txt</a:t>
            </a:r>
            <a:r>
              <a:rPr lang="ko-KR" altLang="en-US" dirty="0" smtClean="0"/>
              <a:t>가 </a:t>
            </a:r>
            <a:r>
              <a:rPr lang="ko-KR" altLang="en-US" dirty="0"/>
              <a:t>가지는 취약점을 찾아 보완할 수 있는지</a:t>
            </a:r>
            <a:endParaRPr lang="en-US" altLang="ko-KR" dirty="0"/>
          </a:p>
          <a:p>
            <a:pPr lvl="2"/>
            <a:r>
              <a:rPr lang="ko-KR" altLang="en-US" dirty="0"/>
              <a:t>  프로그램 본래의 기능을 변경해서는 안됨</a:t>
            </a:r>
            <a:endParaRPr lang="en-US" altLang="ko-KR" dirty="0"/>
          </a:p>
          <a:p>
            <a:pPr lvl="3"/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sz="1100" dirty="0"/>
              <a:t>실습 목표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p.8)</a:t>
            </a:r>
            <a:r>
              <a:rPr lang="en-US" altLang="ko-KR" dirty="0" smtClean="0"/>
              <a:t>)</a:t>
            </a:r>
            <a:r>
              <a:rPr lang="ko-KR" altLang="en-US" dirty="0"/>
              <a:t>을 방어할 수 있는 방법을 </a:t>
            </a:r>
            <a:r>
              <a:rPr lang="ko-KR" altLang="en-US" dirty="0" smtClean="0"/>
              <a:t>서술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보호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상에서 보완해야할 부분 각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개씩</a:t>
            </a:r>
            <a:r>
              <a:rPr lang="ko-KR" altLang="en-US" dirty="0" smtClean="0"/>
              <a:t> 이상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39569-65DF-4825-B07E-299F98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 Return-to-</a:t>
            </a:r>
            <a:r>
              <a:rPr lang="en-US" altLang="ko-KR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libc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-chain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 smtClean="0"/>
              <a:t>Return-to-</a:t>
            </a:r>
            <a:r>
              <a:rPr lang="en-US" altLang="ko-KR" sz="1600" b="0" kern="0" dirty="0" err="1" smtClean="0"/>
              <a:t>libc</a:t>
            </a:r>
            <a:r>
              <a:rPr lang="en-US" altLang="ko-KR" sz="1600" b="0" kern="0" dirty="0" smtClean="0"/>
              <a:t>-chain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HW_BONUS -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-chain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chain 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chain Attack </a:t>
            </a:r>
            <a:r>
              <a:rPr lang="ko-KR" altLang="en-US" dirty="0" smtClean="0"/>
              <a:t>실습 및 분석</a:t>
            </a:r>
            <a:endParaRPr lang="en-US" altLang="ko-KR" dirty="0"/>
          </a:p>
          <a:p>
            <a:pPr lvl="1"/>
            <a:r>
              <a:rPr lang="en-US" altLang="ko-KR" dirty="0" smtClean="0"/>
              <a:t>CSOS </a:t>
            </a:r>
            <a:r>
              <a:rPr lang="en-US" altLang="ko-KR" dirty="0"/>
              <a:t>-&gt; </a:t>
            </a:r>
            <a:r>
              <a:rPr lang="en-US" altLang="ko-KR" dirty="0" smtClean="0"/>
              <a:t>HW-BONUS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RTL.txt</a:t>
            </a:r>
            <a:r>
              <a:rPr lang="en-US" altLang="ko-KR" dirty="0"/>
              <a:t>, </a:t>
            </a:r>
            <a:r>
              <a:rPr lang="en-US" altLang="ko-KR" i="1" dirty="0" err="1" smtClean="0"/>
              <a:t>rtl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exploit.py </a:t>
            </a:r>
            <a:r>
              <a:rPr lang="ko-KR" altLang="en-US" dirty="0" smtClean="0"/>
              <a:t>파일을 실행하면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 상승</a:t>
            </a:r>
            <a:endParaRPr lang="en-US" altLang="ko-KR" dirty="0" smtClean="0"/>
          </a:p>
          <a:p>
            <a:r>
              <a:rPr lang="en-US" altLang="ko-KR" dirty="0" smtClean="0"/>
              <a:t>HW-BONUS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</a:t>
            </a:r>
            <a:r>
              <a:rPr lang="ko-KR" altLang="en-US" dirty="0" smtClean="0"/>
              <a:t>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RTL.txt, exploit.py </a:t>
            </a:r>
            <a:r>
              <a:rPr lang="ko-KR" altLang="en-US" dirty="0" smtClean="0"/>
              <a:t>코드 분석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gdb</a:t>
            </a:r>
            <a:r>
              <a:rPr lang="ko-KR" altLang="en-US" dirty="0" smtClean="0"/>
              <a:t>를 통해  </a:t>
            </a:r>
            <a:r>
              <a:rPr lang="en-US" altLang="ko-KR" dirty="0" smtClean="0"/>
              <a:t>RTL </a:t>
            </a:r>
            <a:r>
              <a:rPr lang="ko-KR" altLang="en-US" dirty="0" smtClean="0"/>
              <a:t>프로그램 스택 메모리 구조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exploit.py </a:t>
            </a:r>
            <a:r>
              <a:rPr lang="ko-KR" altLang="en-US" dirty="0" smtClean="0"/>
              <a:t>실행 후  </a:t>
            </a:r>
            <a:r>
              <a:rPr lang="en-US" altLang="ko-KR" dirty="0" smtClean="0"/>
              <a:t>RTL </a:t>
            </a:r>
            <a:r>
              <a:rPr lang="ko-KR" altLang="en-US" dirty="0" smtClean="0"/>
              <a:t>프로그램 스택 메모리 변화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pwntools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Pwntools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Pwnable</a:t>
            </a:r>
            <a:r>
              <a:rPr lang="en-US" altLang="ko-KR" dirty="0" smtClean="0"/>
              <a:t> tool kits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으로 작성</a:t>
            </a:r>
            <a:r>
              <a:rPr lang="en-US" altLang="ko-KR" dirty="0" smtClean="0"/>
              <a:t>, Exploit</a:t>
            </a:r>
            <a:r>
              <a:rPr lang="ko-KR" altLang="en-US" dirty="0" smtClean="0"/>
              <a:t>을 편하게 하기 위해서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http://docs.pwntools.com/en/stable/index.html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159533" y="3140968"/>
            <a:ext cx="4367734" cy="2842177"/>
            <a:chOff x="2376536" y="3392546"/>
            <a:chExt cx="4367734" cy="2842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9729" y="3392546"/>
              <a:ext cx="4344541" cy="284217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2376536" y="5229200"/>
              <a:ext cx="1979439" cy="1440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gdb-peda</a:t>
            </a:r>
            <a:r>
              <a:rPr lang="en-US" altLang="ko-KR" dirty="0" smtClean="0"/>
              <a:t> command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 smtClean="0"/>
              <a:t>ni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함수 주소 출력</a:t>
            </a:r>
            <a:r>
              <a:rPr lang="en-US" altLang="ko-KR" dirty="0" smtClean="0">
                <a:solidFill>
                  <a:schemeClr val="tx1"/>
                </a:solidFill>
              </a:rPr>
              <a:t>(print)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p [</a:t>
            </a:r>
            <a:r>
              <a:rPr lang="ko-KR" altLang="en-US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메모리상에 특정 값 찾기</a:t>
            </a:r>
            <a:r>
              <a:rPr lang="en-US" altLang="ko-KR" dirty="0">
                <a:solidFill>
                  <a:schemeClr val="tx1"/>
                </a:solidFill>
              </a:rPr>
              <a:t> : find [“</a:t>
            </a:r>
            <a:r>
              <a:rPr lang="ko-KR" altLang="en-US" dirty="0">
                <a:solidFill>
                  <a:schemeClr val="tx1"/>
                </a:solidFill>
              </a:rPr>
              <a:t>찾고자 하는 값 또는 문자</a:t>
            </a:r>
            <a:r>
              <a:rPr lang="en-US" altLang="ko-KR" dirty="0">
                <a:solidFill>
                  <a:schemeClr val="tx1"/>
                </a:solidFill>
              </a:rPr>
              <a:t>”]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Gadget </a:t>
            </a:r>
            <a:r>
              <a:rPr lang="ko-KR" altLang="en-US" dirty="0" smtClean="0">
                <a:solidFill>
                  <a:srgbClr val="0070C0"/>
                </a:solidFill>
              </a:rPr>
              <a:t>찾기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ropgadget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디버깅 중인 바이너리의 헤더 정보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elfheader</a:t>
            </a:r>
            <a:r>
              <a:rPr lang="en-US" altLang="ko-KR" dirty="0" smtClean="0">
                <a:solidFill>
                  <a:srgbClr val="0070C0"/>
                </a:solidFill>
              </a:rPr>
              <a:t> [.</a:t>
            </a:r>
            <a:r>
              <a:rPr lang="ko-KR" altLang="en-US" dirty="0" smtClean="0">
                <a:solidFill>
                  <a:srgbClr val="0070C0"/>
                </a:solidFill>
              </a:rPr>
              <a:t>영역 이름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0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-chain</a:t>
            </a:r>
            <a:endParaRPr lang="en-US" altLang="ko-KR" sz="1200" dirty="0"/>
          </a:p>
          <a:p>
            <a:pPr lvl="1"/>
            <a:r>
              <a:rPr lang="en-US" altLang="ko-KR" dirty="0" smtClean="0"/>
              <a:t>NX </a:t>
            </a:r>
            <a:r>
              <a:rPr lang="en-US" altLang="ko-KR" dirty="0"/>
              <a:t>bit</a:t>
            </a:r>
            <a:r>
              <a:rPr lang="ko-KR" altLang="en-US" dirty="0"/>
              <a:t>를 우회하기 위해 사용되는 공격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Segment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권한을 제한함으로써</a:t>
            </a:r>
            <a:r>
              <a:rPr lang="en-US" altLang="ko-KR" dirty="0" smtClean="0"/>
              <a:t>, Stack</a:t>
            </a:r>
            <a:r>
              <a:rPr lang="ko-KR" altLang="en-US" dirty="0" smtClean="0"/>
              <a:t>에 쉘 코드 실행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 미리 적재되어 있는 공유 라이브러리에서 원하는 함수 호출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Return-to-</a:t>
            </a:r>
            <a:r>
              <a:rPr lang="en-US" altLang="ko-KR" dirty="0" err="1" smtClean="0">
                <a:solidFill>
                  <a:srgbClr val="0070C0"/>
                </a:solidFill>
              </a:rPr>
              <a:t>libc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기법을 응용하여 라이브러리 함수의 호출을 연계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bit, NX bit</a:t>
            </a:r>
            <a:r>
              <a:rPr lang="ko-KR" altLang="en-US" dirty="0" smtClean="0"/>
              <a:t>가 설정되어 있는 프로그램 취약점을 악용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BOF</a:t>
            </a:r>
            <a:r>
              <a:rPr lang="ko-KR" altLang="en-US" dirty="0" smtClean="0"/>
              <a:t>를 일으켜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권한을 획득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6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RTL.txt</a:t>
            </a:r>
          </a:p>
          <a:p>
            <a:pPr lvl="1"/>
            <a:r>
              <a:rPr lang="en-US" altLang="ko-KR" dirty="0" smtClean="0"/>
              <a:t>BOF </a:t>
            </a:r>
            <a:r>
              <a:rPr lang="ko-KR" altLang="en-US" dirty="0" smtClean="0"/>
              <a:t>취약점이 존재</a:t>
            </a:r>
            <a:endParaRPr lang="en-US" altLang="ko-KR" dirty="0" smtClean="0"/>
          </a:p>
          <a:p>
            <a:endParaRPr lang="en-US" altLang="ko-KR" sz="12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758585"/>
            <a:ext cx="4810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exploit.py</a:t>
            </a:r>
            <a:endParaRPr lang="en-US" altLang="ko-KR" sz="1200" dirty="0"/>
          </a:p>
          <a:p>
            <a:pPr lvl="1"/>
            <a:r>
              <a:rPr lang="en-US" altLang="ko-KR" dirty="0" err="1" smtClean="0"/>
              <a:t>read_addr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exit_addr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pppr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bss</a:t>
            </a:r>
            <a:r>
              <a:rPr lang="ko-KR" altLang="en-US" dirty="0" smtClean="0"/>
              <a:t>에 알맞은 주소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payload = ‘A’ * ??,  BOF</a:t>
            </a:r>
            <a:r>
              <a:rPr lang="ko-KR" altLang="en-US" dirty="0" smtClean="0"/>
              <a:t>를 하기 위한 개수 입력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1214" y="2388884"/>
            <a:ext cx="3856782" cy="3955863"/>
            <a:chOff x="2411214" y="2388884"/>
            <a:chExt cx="3856782" cy="39558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8804" y="2388884"/>
              <a:ext cx="3849192" cy="39558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2411214" y="3429000"/>
              <a:ext cx="1872208" cy="100811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983731" y="4526259"/>
              <a:ext cx="391295" cy="2518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2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</a:t>
            </a:r>
            <a:r>
              <a:rPr lang="ko-KR" altLang="en-US" dirty="0"/>
              <a:t>스크린 </a:t>
            </a:r>
            <a:r>
              <a:rPr lang="ko-KR" altLang="en-US" dirty="0" smtClean="0"/>
              <a:t>샷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학번 입력 후 캡처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스크린 샷과 함께 상세한 </a:t>
            </a:r>
            <a:r>
              <a:rPr lang="ko-KR" altLang="en-US" dirty="0"/>
              <a:t>실습 보고서를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err="1"/>
              <a:t>gdb</a:t>
            </a:r>
            <a:r>
              <a:rPr lang="ko-KR" altLang="en-US" dirty="0"/>
              <a:t>를 통해  </a:t>
            </a:r>
            <a:r>
              <a:rPr lang="en-US" altLang="ko-KR" dirty="0"/>
              <a:t>RTL </a:t>
            </a:r>
            <a:r>
              <a:rPr lang="ko-KR" altLang="en-US" dirty="0"/>
              <a:t>프로그램 스택 메모리 </a:t>
            </a:r>
            <a:r>
              <a:rPr lang="ko-KR" altLang="en-US" dirty="0">
                <a:solidFill>
                  <a:schemeClr val="tx1"/>
                </a:solidFill>
              </a:rPr>
              <a:t>구조 분석</a:t>
            </a:r>
            <a:r>
              <a:rPr lang="en-US" altLang="ko-KR" b="1" dirty="0"/>
              <a:t>(2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/>
              <a:t>RTL.txt, exploit.py </a:t>
            </a:r>
            <a:r>
              <a:rPr lang="ko-KR" altLang="en-US" dirty="0" smtClean="0"/>
              <a:t>코드 분석 </a:t>
            </a:r>
            <a:r>
              <a:rPr lang="en-US" altLang="ko-KR" b="1" dirty="0" smtClean="0">
                <a:cs typeface="+mn-cs"/>
              </a:rPr>
              <a:t>(6</a:t>
            </a:r>
            <a:r>
              <a:rPr lang="ko-KR" altLang="en-US" b="1" dirty="0" smtClean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</a:p>
          <a:p>
            <a:pPr lvl="2"/>
            <a:r>
              <a:rPr lang="ko-KR" altLang="en-US" dirty="0" smtClean="0"/>
              <a:t>취약점 공격의 동작 과정과 결과를 논리적으로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exploit.py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payload </a:t>
            </a:r>
            <a:r>
              <a:rPr lang="ko-KR" altLang="en-US" dirty="0" smtClean="0"/>
              <a:t>분석이 포함되어 있어야함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exploit.py </a:t>
            </a:r>
            <a:r>
              <a:rPr lang="ko-KR" altLang="en-US" dirty="0" smtClean="0">
                <a:solidFill>
                  <a:schemeClr val="tx1"/>
                </a:solidFill>
              </a:rPr>
              <a:t>실행 </a:t>
            </a:r>
            <a:r>
              <a:rPr lang="ko-KR" altLang="en-US" dirty="0">
                <a:solidFill>
                  <a:schemeClr val="tx1"/>
                </a:solidFill>
              </a:rPr>
              <a:t>후  </a:t>
            </a:r>
            <a:r>
              <a:rPr lang="en-US" altLang="ko-KR" dirty="0">
                <a:solidFill>
                  <a:schemeClr val="tx1"/>
                </a:solidFill>
              </a:rPr>
              <a:t>RTL </a:t>
            </a:r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스택 메모리 변화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en-US" altLang="ko-KR" b="1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HW-BONUS_</a:t>
            </a:r>
            <a:r>
              <a:rPr lang="ko-KR" altLang="en-US" dirty="0" smtClean="0"/>
              <a:t>평가기준 </a:t>
            </a:r>
            <a:r>
              <a:rPr lang="en-US" altLang="ko-KR" sz="1800" dirty="0"/>
              <a:t>( 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점</a:t>
            </a:r>
            <a:r>
              <a:rPr lang="en-US" altLang="ko-KR" sz="1800" dirty="0"/>
              <a:t> 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0525" y="2060848"/>
            <a:ext cx="8362950" cy="1497078"/>
            <a:chOff x="319608" y="2107879"/>
            <a:chExt cx="8362950" cy="149707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08" y="2107879"/>
              <a:ext cx="8362950" cy="149707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19608" y="2107879"/>
              <a:ext cx="5385470" cy="1497078"/>
              <a:chOff x="319608" y="4902680"/>
              <a:chExt cx="5385470" cy="149707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832870" y="4902680"/>
                <a:ext cx="1872208" cy="24100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406155" y="5822156"/>
                <a:ext cx="1296144" cy="1910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19608" y="6172118"/>
                <a:ext cx="1296144" cy="2276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제출기간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ko-KR" altLang="en-US" dirty="0"/>
              <a:t>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 smtClean="0"/>
              <a:t>한승재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googgkstmdwo@gmail.com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 smtClean="0"/>
              <a:t>[RTL], [RTL-BONUS]</a:t>
            </a:r>
            <a:r>
              <a:rPr lang="ko-KR" altLang="en-US" dirty="0" smtClean="0"/>
              <a:t>이라고 </a:t>
            </a:r>
            <a:r>
              <a:rPr lang="ko-KR" altLang="en-US" dirty="0"/>
              <a:t>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66754"/>
              </p:ext>
            </p:extLst>
          </p:nvPr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solidFill>
                            <a:schemeClr val="bg1"/>
                          </a:solidFill>
                        </a:rPr>
                        <a:t>한승재</a:t>
                      </a:r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5495"/>
              </p:ext>
            </p:extLst>
          </p:nvPr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2047"/>
              </p:ext>
            </p:extLst>
          </p:nvPr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69AB-4A78-4DD0-9881-5E2AA3C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551-72D8-49BA-B464-048F82B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HW2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Attack</a:t>
            </a:r>
            <a:endParaRPr lang="en-US" altLang="ko-KR" dirty="0"/>
          </a:p>
          <a:p>
            <a:r>
              <a:rPr lang="en-US" altLang="ko-KR" dirty="0" smtClean="0"/>
              <a:t>HW2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 smtClean="0"/>
              <a:t>Race </a:t>
            </a:r>
            <a:r>
              <a:rPr lang="en-US" altLang="ko-KR" dirty="0"/>
              <a:t>condition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 smtClean="0"/>
              <a:t>HW2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HW-Bonus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Chain</a:t>
            </a:r>
          </a:p>
          <a:p>
            <a:r>
              <a:rPr lang="en-US" altLang="ko-KR" dirty="0"/>
              <a:t>HW-Bonus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libc_chain</a:t>
            </a:r>
            <a:endParaRPr lang="en-US" altLang="ko-KR" dirty="0"/>
          </a:p>
          <a:p>
            <a:r>
              <a:rPr lang="en-US" altLang="ko-KR" dirty="0" smtClean="0"/>
              <a:t>HW-Bonus 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 smtClean="0"/>
              <a:t>평가기준</a:t>
            </a:r>
            <a:endParaRPr lang="en-US" altLang="ko-KR" dirty="0"/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/</a:t>
            </a:r>
            <a:r>
              <a:rPr lang="ko-KR" altLang="en-US" dirty="0"/>
              <a:t>문의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C2B72-DFAC-4E12-87F6-43FD88C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8724-AB6A-488A-8B27-8DBAF98C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Overflow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6E86-8423-4085-BA74-188C986B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공간을 초과한 입력을 허용하여 발생하는 취약점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취약점을 악용해 임의 파일을 읽거나</a:t>
            </a:r>
            <a:r>
              <a:rPr lang="en-US" altLang="ko-KR" dirty="0"/>
              <a:t> </a:t>
            </a:r>
            <a:r>
              <a:rPr lang="ko-KR" altLang="en-US" dirty="0"/>
              <a:t>쉘</a:t>
            </a:r>
            <a:r>
              <a:rPr lang="en-US" altLang="ko-KR" dirty="0"/>
              <a:t>(/bin/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을 띄우는 것을 목표로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exploit</a:t>
            </a:r>
            <a:r>
              <a:rPr lang="ko-KR" altLang="en-US" dirty="0"/>
              <a:t>으로 </a:t>
            </a:r>
            <a:r>
              <a:rPr lang="en-US" altLang="ko-KR" dirty="0"/>
              <a:t>BOF</a:t>
            </a:r>
            <a:r>
              <a:rPr lang="ko-KR" altLang="en-US" dirty="0"/>
              <a:t>를 발생시킴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DD471-063F-4015-ABF1-C169F651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EAA72-3639-46E8-B85C-ECAD5C701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1" b="5199"/>
          <a:stretch/>
        </p:blipFill>
        <p:spPr>
          <a:xfrm>
            <a:off x="0" y="2924944"/>
            <a:ext cx="9144000" cy="3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52B3-1123-467B-B204-67869878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err="1" smtClean="0"/>
              <a:t>Overflow_example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97D75-5A3C-46B3-B62E-4789EE06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/>
            <a:r>
              <a:rPr lang="ko-KR" altLang="en-US" dirty="0"/>
              <a:t>메모리 분석</a:t>
            </a:r>
            <a:r>
              <a:rPr lang="en-US" altLang="ko-KR" dirty="0"/>
              <a:t>(</a:t>
            </a:r>
            <a:r>
              <a:rPr lang="en-US" altLang="ko-KR" dirty="0" err="1"/>
              <a:t>gdb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F2066-9815-4554-93FB-C07F252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D4047-754E-42DC-A5F5-13E537D3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1" y="1999954"/>
            <a:ext cx="7811938" cy="4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HW2_Return-to-libc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 smtClean="0"/>
              <a:t>Return-to-</a:t>
            </a:r>
            <a:r>
              <a:rPr lang="en-US" altLang="ko-KR" sz="1600" b="0" kern="0" dirty="0" err="1" smtClean="0"/>
              <a:t>libc</a:t>
            </a:r>
            <a:r>
              <a:rPr lang="en-US" altLang="ko-KR" sz="1600" b="0" kern="0" dirty="0" smtClean="0"/>
              <a:t>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6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</a:t>
            </a:r>
            <a:r>
              <a:rPr lang="ko-KR" altLang="en-US" dirty="0" smtClean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Attack </a:t>
            </a:r>
            <a:r>
              <a:rPr lang="ko-KR" altLang="en-US" dirty="0" smtClean="0"/>
              <a:t>실습 및 분석</a:t>
            </a:r>
            <a:endParaRPr lang="en-US" altLang="ko-KR" dirty="0"/>
          </a:p>
          <a:p>
            <a:pPr lvl="1"/>
            <a:r>
              <a:rPr lang="en-US" altLang="ko-KR" dirty="0" smtClean="0"/>
              <a:t>CSOS </a:t>
            </a:r>
            <a:r>
              <a:rPr lang="en-US" altLang="ko-KR" dirty="0"/>
              <a:t>-&gt; </a:t>
            </a:r>
            <a:r>
              <a:rPr lang="en-US" altLang="ko-KR" dirty="0" smtClean="0"/>
              <a:t>HW2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/>
              <a:t>retlibc</a:t>
            </a:r>
            <a:r>
              <a:rPr lang="en-US" altLang="ko-KR" i="1" dirty="0" smtClean="0"/>
              <a:t>.txt</a:t>
            </a:r>
            <a:r>
              <a:rPr lang="en-US" altLang="ko-KR" dirty="0"/>
              <a:t>, </a:t>
            </a:r>
            <a:r>
              <a:rPr lang="en-US" altLang="ko-KR" i="1" dirty="0" err="1"/>
              <a:t>retlibc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exploit.c</a:t>
            </a:r>
            <a:r>
              <a:rPr lang="en-US" altLang="ko-KR" dirty="0"/>
              <a:t> </a:t>
            </a:r>
            <a:r>
              <a:rPr lang="ko-KR" altLang="en-US" dirty="0"/>
              <a:t>파일을 이용하여 </a:t>
            </a:r>
            <a:r>
              <a:rPr lang="en-US" altLang="ko-KR" dirty="0" err="1"/>
              <a:t>retlibc</a:t>
            </a:r>
            <a:r>
              <a:rPr lang="en-US" altLang="ko-KR" dirty="0"/>
              <a:t> </a:t>
            </a:r>
            <a:r>
              <a:rPr lang="ko-KR" altLang="en-US" dirty="0"/>
              <a:t>실행 시 권한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r>
              <a:rPr lang="en-US" altLang="ko-KR" dirty="0" smtClean="0"/>
              <a:t>HW2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</a:t>
            </a:r>
            <a:r>
              <a:rPr lang="ko-KR" altLang="en-US" dirty="0" smtClean="0"/>
              <a:t>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retlib.txt, </a:t>
            </a:r>
            <a:r>
              <a:rPr lang="en-US" altLang="ko-KR" dirty="0" err="1" smtClean="0"/>
              <a:t>exploit.c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분석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gdb</a:t>
            </a:r>
            <a:r>
              <a:rPr lang="ko-KR" altLang="en-US" dirty="0" smtClean="0"/>
              <a:t>를 통해  취약점이 존재하는 함수의 스택 메모리 구조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 </a:t>
            </a:r>
            <a:r>
              <a:rPr lang="ko-KR" altLang="en-US" dirty="0" smtClean="0"/>
              <a:t>실행 후  취약점이 존재하는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스택 메모리 변화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(3) </a:t>
            </a:r>
            <a:r>
              <a:rPr lang="ko-KR" altLang="en-US" dirty="0" smtClean="0"/>
              <a:t>취약점 보완</a:t>
            </a:r>
            <a:endParaRPr lang="en-US" altLang="ko-KR" dirty="0" smtClean="0"/>
          </a:p>
          <a:p>
            <a:pPr lvl="2"/>
            <a:r>
              <a:rPr lang="ko-KR" altLang="en-US" dirty="0"/>
              <a:t>보호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, Retlib.txt </a:t>
            </a:r>
            <a:r>
              <a:rPr lang="ko-KR" altLang="en-US" dirty="0" err="1" smtClean="0"/>
              <a:t>코드상에서</a:t>
            </a:r>
            <a:r>
              <a:rPr lang="ko-KR" altLang="en-US" dirty="0" smtClean="0"/>
              <a:t> 보완점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</a:p>
          <a:p>
            <a:r>
              <a:rPr lang="ko-KR" altLang="en-US" dirty="0" smtClean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6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GDB(GNU</a:t>
            </a:r>
            <a:r>
              <a:rPr lang="ko-KR" altLang="en-US" dirty="0"/>
              <a:t> </a:t>
            </a:r>
            <a:r>
              <a:rPr lang="en-US" altLang="ko-KR" dirty="0"/>
              <a:t>Debugger)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debugger : </a:t>
            </a:r>
            <a:r>
              <a:rPr lang="ko-KR" altLang="en-US" dirty="0"/>
              <a:t>프로그램을 테스트하고 </a:t>
            </a:r>
            <a:r>
              <a:rPr lang="ko-KR" altLang="en-US" dirty="0" err="1"/>
              <a:t>디버그하는</a:t>
            </a:r>
            <a:r>
              <a:rPr lang="ko-KR" altLang="en-US" dirty="0"/>
              <a:t> 일종의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프로그램의 실행흐름 추적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및 변수의 값 확인 및 변경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026" name="Picture 2" descr="https://upload.wikimedia.org/wikipedia/commons/8/80/GDB_Screenshot.png">
            <a:extLst>
              <a:ext uri="{FF2B5EF4-FFF2-40B4-BE49-F238E27FC236}">
                <a16:creationId xmlns:a16="http://schemas.microsoft.com/office/drawing/2014/main" id="{837E2343-BE0F-44B0-A4B4-05F04A89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15" y="3212976"/>
            <a:ext cx="5431962" cy="2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6562-31A7-418D-B8BE-0C0F86B5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6ED6-898C-4914-981E-D3B11D00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en-US" altLang="ko-KR" dirty="0" err="1"/>
              <a:t>gdb</a:t>
            </a:r>
            <a:r>
              <a:rPr lang="en-US" altLang="ko-KR" dirty="0"/>
              <a:t> [file]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disassemble : </a:t>
            </a:r>
            <a:r>
              <a:rPr lang="en-US" altLang="ko-KR" dirty="0" err="1"/>
              <a:t>disas</a:t>
            </a:r>
            <a:r>
              <a:rPr lang="en-US" altLang="ko-KR" dirty="0"/>
              <a:t> [function name]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en-US" altLang="ko-KR" dirty="0" err="1"/>
              <a:t>disas</a:t>
            </a:r>
            <a:r>
              <a:rPr lang="en-US" altLang="ko-KR" dirty="0"/>
              <a:t> main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             </a:t>
            </a:r>
            <a:r>
              <a:rPr lang="en-US" altLang="ko-KR" dirty="0" smtClean="0"/>
              <a:t>info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DF3B3-81D5-47F1-8D0D-C7B4E08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776861" y="1027766"/>
            <a:ext cx="5218646" cy="1316835"/>
            <a:chOff x="3776861" y="1027766"/>
            <a:chExt cx="5218646" cy="1316835"/>
          </a:xfrm>
        </p:grpSpPr>
        <p:grpSp>
          <p:nvGrpSpPr>
            <p:cNvPr id="17" name="그룹 16"/>
            <p:cNvGrpSpPr/>
            <p:nvPr/>
          </p:nvGrpSpPr>
          <p:grpSpPr>
            <a:xfrm>
              <a:off x="3779974" y="1027766"/>
              <a:ext cx="5215533" cy="456320"/>
              <a:chOff x="3779974" y="1027766"/>
              <a:chExt cx="5215533" cy="45632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9974" y="1045936"/>
                <a:ext cx="5215533" cy="43815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7092280" y="1027766"/>
                <a:ext cx="1152128" cy="22194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776861" y="1696901"/>
              <a:ext cx="5211599" cy="647700"/>
              <a:chOff x="3776861" y="1696901"/>
              <a:chExt cx="5211599" cy="6477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974" y="1696901"/>
                <a:ext cx="5208486" cy="64770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776861" y="2091811"/>
                <a:ext cx="948680" cy="25279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74" y="3541832"/>
            <a:ext cx="5208485" cy="28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그 밖의 </a:t>
            </a: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 smtClean="0"/>
              <a:t>ni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함수 주소 출력</a:t>
            </a:r>
            <a:r>
              <a:rPr lang="en-US" altLang="ko-KR" dirty="0" smtClean="0">
                <a:solidFill>
                  <a:srgbClr val="0070C0"/>
                </a:solidFill>
              </a:rPr>
              <a:t>(print)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p [</a:t>
            </a:r>
            <a:r>
              <a:rPr lang="ko-KR" altLang="en-US" dirty="0" err="1" smtClean="0">
                <a:solidFill>
                  <a:srgbClr val="0070C0"/>
                </a:solidFill>
              </a:rPr>
              <a:t>함수명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메모리상에 특정 값 찾기</a:t>
            </a:r>
            <a:r>
              <a:rPr lang="en-US" altLang="ko-KR" dirty="0" smtClean="0">
                <a:solidFill>
                  <a:srgbClr val="0070C0"/>
                </a:solidFill>
              </a:rPr>
              <a:t> : find [“</a:t>
            </a:r>
            <a:r>
              <a:rPr lang="ko-KR" altLang="en-US" dirty="0" smtClean="0">
                <a:solidFill>
                  <a:srgbClr val="0070C0"/>
                </a:solidFill>
              </a:rPr>
              <a:t>찾고자 하는 값 또는 문자</a:t>
            </a:r>
            <a:r>
              <a:rPr lang="en-US" altLang="ko-KR" dirty="0" smtClean="0">
                <a:solidFill>
                  <a:srgbClr val="0070C0"/>
                </a:solidFill>
              </a:rPr>
              <a:t>”]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1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endParaRPr lang="en-US" altLang="ko-KR" sz="1200" dirty="0"/>
          </a:p>
          <a:p>
            <a:pPr lvl="1"/>
            <a:r>
              <a:rPr lang="en-US" altLang="ko-KR" dirty="0" smtClean="0"/>
              <a:t>NX </a:t>
            </a:r>
            <a:r>
              <a:rPr lang="en-US" altLang="ko-KR" dirty="0"/>
              <a:t>bit</a:t>
            </a:r>
            <a:r>
              <a:rPr lang="ko-KR" altLang="en-US" dirty="0"/>
              <a:t>를 우회하기 위해 사용되는 공격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Segment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권한을 제한함으로써</a:t>
            </a:r>
            <a:r>
              <a:rPr lang="en-US" altLang="ko-KR" dirty="0" smtClean="0"/>
              <a:t>, Stack</a:t>
            </a:r>
            <a:r>
              <a:rPr lang="ko-KR" altLang="en-US" dirty="0" smtClean="0"/>
              <a:t>에 쉘 코드 실행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 미리 적재되어 있는 공유 라이브러리에서 원하는 함수 호출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bit, NX bit</a:t>
            </a:r>
            <a:r>
              <a:rPr lang="ko-KR" altLang="en-US" dirty="0" smtClean="0"/>
              <a:t>가 설정되어 있는 프로그램 취약점을 악용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BOF</a:t>
            </a:r>
            <a:r>
              <a:rPr lang="ko-KR" altLang="en-US" dirty="0" smtClean="0"/>
              <a:t>를 일으켜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권한을 획득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HW2_</a:t>
            </a:r>
            <a:r>
              <a:rPr lang="ko-KR" altLang="en-US" dirty="0" smtClean="0"/>
              <a:t>평가기준</a:t>
            </a:r>
            <a:r>
              <a:rPr lang="en-US" altLang="ko-KR" sz="1800" dirty="0" smtClean="0"/>
              <a:t>( 15</a:t>
            </a:r>
            <a:r>
              <a:rPr lang="ko-KR" altLang="en-US" sz="1800" dirty="0" smtClean="0"/>
              <a:t>점 만점 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</a:t>
            </a:r>
            <a:r>
              <a:rPr lang="ko-KR" altLang="en-US" dirty="0"/>
              <a:t>스크린 </a:t>
            </a:r>
            <a:r>
              <a:rPr lang="ko-KR" altLang="en-US" dirty="0" smtClean="0"/>
              <a:t>샷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학번 입력 후 캡처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en-US" altLang="ko-KR" dirty="0" err="1" smtClean="0"/>
              <a:t>retlib</a:t>
            </a:r>
            <a:r>
              <a:rPr lang="en-US" altLang="ko-KR" dirty="0" smtClean="0"/>
              <a:t>, </a:t>
            </a:r>
            <a:r>
              <a:rPr lang="en-US" altLang="ko-KR" dirty="0" err="1"/>
              <a:t>exploit.c</a:t>
            </a:r>
            <a:r>
              <a:rPr lang="en-US" altLang="ko-KR" dirty="0"/>
              <a:t>, </a:t>
            </a:r>
            <a:r>
              <a:rPr lang="en-US" altLang="ko-KR" dirty="0" err="1"/>
              <a:t>badfile</a:t>
            </a:r>
            <a:r>
              <a:rPr lang="en-US" altLang="ko-KR" dirty="0"/>
              <a:t> </a:t>
            </a:r>
            <a:r>
              <a:rPr lang="ko-KR" altLang="en-US" dirty="0"/>
              <a:t>동작 </a:t>
            </a:r>
            <a:r>
              <a:rPr lang="ko-KR" altLang="en-US" dirty="0" smtClean="0"/>
              <a:t>분석 </a:t>
            </a:r>
            <a:r>
              <a:rPr lang="en-US" altLang="ko-KR" b="1" dirty="0">
                <a:cs typeface="+mn-cs"/>
              </a:rPr>
              <a:t>(2</a:t>
            </a:r>
            <a:r>
              <a:rPr lang="ko-KR" altLang="en-US" b="1" dirty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  <a:endParaRPr lang="en-US" altLang="ko-KR" sz="2000" b="1" dirty="0">
              <a:cs typeface="+mn-cs"/>
            </a:endParaRPr>
          </a:p>
          <a:p>
            <a:pPr lvl="2"/>
            <a:r>
              <a:rPr lang="ko-KR" altLang="en-US" dirty="0" smtClean="0"/>
              <a:t>취약점 공격의 동작 과정과 결과를 논리적으로 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r>
              <a:rPr lang="ko-KR" altLang="en-US" dirty="0" smtClean="0"/>
              <a:t>를 통해 취약점이 존재하는 함수의 스택 메모리 구조 분석 </a:t>
            </a:r>
            <a:r>
              <a:rPr lang="en-US" altLang="ko-KR" sz="1600" b="1" dirty="0" smtClean="0"/>
              <a:t>(4</a:t>
            </a:r>
            <a:r>
              <a:rPr lang="ko-KR" altLang="en-US" sz="1600" b="1" dirty="0" smtClean="0"/>
              <a:t>점</a:t>
            </a:r>
            <a:r>
              <a:rPr lang="en-US" altLang="ko-KR" sz="1600" b="1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21p</a:t>
            </a:r>
            <a:r>
              <a:rPr lang="ko-KR" altLang="en-US" dirty="0" smtClean="0"/>
              <a:t>와 같이 그림이 포함되어 있어야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exploit.</a:t>
            </a:r>
            <a:r>
              <a:rPr lang="ko-KR" altLang="en-US" dirty="0" smtClean="0"/>
              <a:t>실행 후 취약점이 존재하는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스택 메모리 구조 분석 </a:t>
            </a:r>
            <a:r>
              <a:rPr lang="en-US" altLang="ko-KR" sz="1600" b="1" dirty="0" smtClean="0"/>
              <a:t>(4</a:t>
            </a:r>
            <a:r>
              <a:rPr lang="ko-KR" altLang="en-US" sz="1600" b="1" dirty="0" smtClean="0"/>
              <a:t>점</a:t>
            </a:r>
            <a:r>
              <a:rPr lang="en-US" altLang="ko-KR" sz="1600" b="1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21p</a:t>
            </a:r>
            <a:r>
              <a:rPr lang="ko-KR" altLang="en-US" dirty="0"/>
              <a:t>와 같이 그림이 포함되어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1475" y="2204864"/>
            <a:ext cx="8401050" cy="1095376"/>
            <a:chOff x="371475" y="4999665"/>
            <a:chExt cx="8401050" cy="10953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4999665"/>
              <a:ext cx="8401050" cy="1095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348955" y="5047316"/>
              <a:ext cx="1152128" cy="2219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491880" y="5460206"/>
              <a:ext cx="1296144" cy="1910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71475" y="5867401"/>
              <a:ext cx="1296144" cy="2276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2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8511</TotalTime>
  <Words>984</Words>
  <Application>Microsoft Office PowerPoint</Application>
  <PresentationFormat>화면 슬라이드 쇼(4:3)</PresentationFormat>
  <Paragraphs>222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HW2_과제설명, HW_Bonus 문제</vt:lpstr>
      <vt:lpstr>요약</vt:lpstr>
      <vt:lpstr>HW2_Return-to-libc Attack</vt:lpstr>
      <vt:lpstr>HW2 – Return-to-libc Attack</vt:lpstr>
      <vt:lpstr>GDB</vt:lpstr>
      <vt:lpstr>GDB</vt:lpstr>
      <vt:lpstr>GDB</vt:lpstr>
      <vt:lpstr>실습</vt:lpstr>
      <vt:lpstr>HW2_평가기준( 15점 만점 )</vt:lpstr>
      <vt:lpstr>HW2_평가기준</vt:lpstr>
      <vt:lpstr>HW_BONUS Return-to-libc-chain</vt:lpstr>
      <vt:lpstr>HW_BONUS - Return-to-libc-chain Attack</vt:lpstr>
      <vt:lpstr>pwntools</vt:lpstr>
      <vt:lpstr>GDB</vt:lpstr>
      <vt:lpstr>실습</vt:lpstr>
      <vt:lpstr>실습</vt:lpstr>
      <vt:lpstr>실습</vt:lpstr>
      <vt:lpstr>HW-BONUS_평가기준 ( 총 10점 )</vt:lpstr>
      <vt:lpstr>제출</vt:lpstr>
      <vt:lpstr>PowerPoint 프레젠테이션</vt:lpstr>
      <vt:lpstr>Buffer Overflow example</vt:lpstr>
      <vt:lpstr>Buffer Overflow_example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googgkstmdwo@gmail.com</cp:lastModifiedBy>
  <cp:revision>1160</cp:revision>
  <dcterms:created xsi:type="dcterms:W3CDTF">2013-07-02T11:59:48Z</dcterms:created>
  <dcterms:modified xsi:type="dcterms:W3CDTF">2019-10-25T15:11:34Z</dcterms:modified>
</cp:coreProperties>
</file>