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424" r:id="rId2"/>
    <p:sldId id="425" r:id="rId3"/>
    <p:sldId id="399" r:id="rId4"/>
    <p:sldId id="404" r:id="rId5"/>
    <p:sldId id="427" r:id="rId6"/>
    <p:sldId id="428" r:id="rId7"/>
    <p:sldId id="429" r:id="rId8"/>
    <p:sldId id="405" r:id="rId9"/>
    <p:sldId id="432" r:id="rId10"/>
    <p:sldId id="433" r:id="rId11"/>
    <p:sldId id="434" r:id="rId12"/>
    <p:sldId id="435" r:id="rId13"/>
    <p:sldId id="436" r:id="rId14"/>
    <p:sldId id="438" r:id="rId15"/>
    <p:sldId id="442" r:id="rId16"/>
    <p:sldId id="439" r:id="rId17"/>
    <p:sldId id="443" r:id="rId18"/>
    <p:sldId id="440" r:id="rId19"/>
    <p:sldId id="408" r:id="rId20"/>
    <p:sldId id="352" r:id="rId21"/>
    <p:sldId id="430" r:id="rId22"/>
    <p:sldId id="43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MJ" initials="P" lastIdx="0" clrIdx="0">
    <p:extLst>
      <p:ext uri="{19B8F6BF-5375-455C-9EA6-DF929625EA0E}">
        <p15:presenceInfo xmlns:p15="http://schemas.microsoft.com/office/powerpoint/2012/main" userId="PM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807" autoAdjust="0"/>
  </p:normalViewPr>
  <p:slideViewPr>
    <p:cSldViewPr>
      <p:cViewPr varScale="1">
        <p:scale>
          <a:sx n="99" d="100"/>
          <a:sy n="99" d="100"/>
        </p:scale>
        <p:origin x="1944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pPr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7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12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85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19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4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6364" y="2332434"/>
            <a:ext cx="9144000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971600" y="2617923"/>
            <a:ext cx="8188031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313" y="650875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Computer Security &amp; OS Lab.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990737"/>
            <a:ext cx="8847016" cy="55487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858484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19690" y="6539402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i="0">
                <a:solidFill>
                  <a:srgbClr val="00B050"/>
                </a:solidFill>
                <a:effectLst/>
                <a:latin typeface="Times New Roman" pitchFamily="18" charset="0"/>
                <a:ea typeface="굴림" pitchFamily="50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Computer Security &amp; OS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72337"/>
            <a:ext cx="1630784" cy="20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7" name="Picture 4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4" b="17808"/>
          <a:stretch/>
        </p:blipFill>
        <p:spPr bwMode="auto">
          <a:xfrm>
            <a:off x="-6460" y="6562854"/>
            <a:ext cx="1816218" cy="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pwntools.com/en/stable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ehee120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HW2, </a:t>
            </a:r>
            <a:r>
              <a:rPr lang="en-US" altLang="ko-KR" sz="2400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</a:t>
            </a:r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ko-KR" altLang="en-US" sz="2400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과제설명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2019.10.28</a:t>
            </a:r>
          </a:p>
          <a:p>
            <a:pPr algn="r">
              <a:defRPr/>
            </a:pP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googgkstmdwo@gmail.com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22193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3AA60-5565-4AB0-9265-D3765130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HW2_</a:t>
            </a:r>
            <a:r>
              <a:rPr lang="ko-KR" altLang="en-US" dirty="0"/>
              <a:t>평가기준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482E-65A0-4C11-BEC9-82E18D6B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 취약점 보완</a:t>
            </a:r>
            <a:r>
              <a:rPr lang="en-US" altLang="ko-KR" dirty="0"/>
              <a:t> 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아래의 내용을 포함하기를 권장하며</a:t>
            </a:r>
            <a:r>
              <a:rPr lang="en-US" altLang="ko-KR" dirty="0"/>
              <a:t>,</a:t>
            </a:r>
            <a:r>
              <a:rPr lang="ko-KR" altLang="en-US" dirty="0"/>
              <a:t> 자세하게 서술 바람</a:t>
            </a:r>
            <a:endParaRPr lang="en-US" altLang="ko-KR" dirty="0"/>
          </a:p>
          <a:p>
            <a:pPr lvl="1"/>
            <a:r>
              <a:rPr lang="ko-KR" altLang="en-US" dirty="0"/>
              <a:t>제공된 </a:t>
            </a:r>
            <a:r>
              <a:rPr lang="en-US" altLang="ko-KR" dirty="0"/>
              <a:t>retlib.txt</a:t>
            </a:r>
            <a:r>
              <a:rPr lang="ko-KR" altLang="en-US" dirty="0"/>
              <a:t>가 가지는 취약점을 찾아 보완할 수 있는지</a:t>
            </a:r>
            <a:endParaRPr lang="en-US" altLang="ko-KR" dirty="0"/>
          </a:p>
          <a:p>
            <a:pPr lvl="2"/>
            <a:r>
              <a:rPr lang="ko-KR" altLang="en-US" dirty="0"/>
              <a:t>  프로그램 본래의 기능을 변경해서는 안됨</a:t>
            </a:r>
            <a:endParaRPr lang="en-US" altLang="ko-KR" dirty="0"/>
          </a:p>
          <a:p>
            <a:pPr lvl="3"/>
            <a:r>
              <a:rPr lang="ko-KR" altLang="en-US" dirty="0"/>
              <a:t>공격</a:t>
            </a:r>
            <a:r>
              <a:rPr lang="en-US" altLang="ko-KR" dirty="0"/>
              <a:t>(</a:t>
            </a:r>
            <a:r>
              <a:rPr lang="ko-KR" altLang="en-US" sz="1100" dirty="0"/>
              <a:t>실습 목표</a:t>
            </a:r>
            <a:r>
              <a:rPr lang="en-US" altLang="ko-KR" sz="1100" dirty="0"/>
              <a:t>(p.8)</a:t>
            </a:r>
            <a:r>
              <a:rPr lang="en-US" altLang="ko-KR" dirty="0"/>
              <a:t>)</a:t>
            </a:r>
            <a:r>
              <a:rPr lang="ko-KR" altLang="en-US" dirty="0"/>
              <a:t>을 방어할 수 있는 방법을 서술</a:t>
            </a:r>
            <a:endParaRPr lang="en-US" altLang="ko-KR" dirty="0"/>
          </a:p>
          <a:p>
            <a:pPr lvl="3"/>
            <a:r>
              <a:rPr lang="ko-KR" altLang="en-US" dirty="0"/>
              <a:t>보호 기법</a:t>
            </a:r>
            <a:r>
              <a:rPr lang="en-US" altLang="ko-KR" dirty="0"/>
              <a:t>, </a:t>
            </a:r>
            <a:r>
              <a:rPr lang="ko-KR" altLang="en-US" dirty="0"/>
              <a:t>코드 상에서 보완해야할 부분 각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개씩</a:t>
            </a:r>
            <a:r>
              <a:rPr lang="ko-KR" altLang="en-US" dirty="0"/>
              <a:t> 이상</a:t>
            </a:r>
            <a:endParaRPr lang="en-US" altLang="ko-KR" dirty="0"/>
          </a:p>
          <a:p>
            <a:pPr lvl="2"/>
            <a:r>
              <a:rPr lang="en-US" altLang="ko-KR" dirty="0"/>
              <a:t>retlib.txt </a:t>
            </a:r>
            <a:r>
              <a:rPr lang="ko-KR" altLang="en-US" dirty="0"/>
              <a:t>코드 상에서 </a:t>
            </a:r>
            <a:r>
              <a:rPr lang="ko-KR" altLang="en-US" dirty="0" err="1"/>
              <a:t>보완시</a:t>
            </a:r>
            <a:r>
              <a:rPr lang="ko-KR" altLang="en-US" dirty="0"/>
              <a:t> 공격이 </a:t>
            </a:r>
            <a:r>
              <a:rPr lang="ko-KR" altLang="en-US" dirty="0" err="1"/>
              <a:t>실패되는</a:t>
            </a:r>
            <a:r>
              <a:rPr lang="ko-KR" altLang="en-US" dirty="0"/>
              <a:t> 결과 캡처</a:t>
            </a:r>
            <a:r>
              <a:rPr lang="en-US" altLang="ko-KR" dirty="0"/>
              <a:t> </a:t>
            </a:r>
            <a:r>
              <a:rPr lang="ko-KR" altLang="en-US" dirty="0"/>
              <a:t>및 소스코드 첨부</a:t>
            </a:r>
            <a:endParaRPr lang="en-US" altLang="ko-KR" dirty="0"/>
          </a:p>
          <a:p>
            <a:pPr lvl="3"/>
            <a:r>
              <a:rPr lang="en-US" altLang="ko-KR" dirty="0"/>
              <a:t>retlib.txt </a:t>
            </a:r>
            <a:r>
              <a:rPr lang="ko-KR" altLang="en-US" dirty="0"/>
              <a:t>파일을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명령어를 통해 </a:t>
            </a:r>
            <a:r>
              <a:rPr lang="en-US" altLang="ko-KR" dirty="0"/>
              <a:t>[</a:t>
            </a:r>
            <a:r>
              <a:rPr lang="ko-KR" altLang="en-US" dirty="0"/>
              <a:t>파일이름</a:t>
            </a:r>
            <a:r>
              <a:rPr lang="en-US" altLang="ko-KR" dirty="0"/>
              <a:t>].c </a:t>
            </a:r>
            <a:r>
              <a:rPr lang="ko-KR" altLang="en-US" dirty="0"/>
              <a:t>복사 후 사용</a:t>
            </a:r>
            <a:endParaRPr lang="en-US" altLang="ko-KR" dirty="0"/>
          </a:p>
          <a:p>
            <a:pPr lvl="3"/>
            <a:r>
              <a:rPr lang="ko-KR" altLang="en-US" dirty="0"/>
              <a:t>컴파일 </a:t>
            </a:r>
            <a:r>
              <a:rPr lang="en-US" altLang="ko-KR" dirty="0"/>
              <a:t>: </a:t>
            </a:r>
            <a:r>
              <a:rPr lang="en-US" altLang="ko-KR" dirty="0" err="1"/>
              <a:t>gcc</a:t>
            </a:r>
            <a:r>
              <a:rPr lang="en-US" altLang="ko-KR" dirty="0"/>
              <a:t> -</a:t>
            </a:r>
            <a:r>
              <a:rPr lang="en-US" altLang="ko-KR" dirty="0" err="1"/>
              <a:t>fno</a:t>
            </a:r>
            <a:r>
              <a:rPr lang="en-US" altLang="ko-KR" dirty="0"/>
              <a:t>-stack-protector -z </a:t>
            </a:r>
            <a:r>
              <a:rPr lang="en-US" altLang="ko-KR" dirty="0" err="1"/>
              <a:t>noexecstack</a:t>
            </a:r>
            <a:r>
              <a:rPr lang="en-US" altLang="ko-KR" dirty="0"/>
              <a:t> –o [</a:t>
            </a:r>
            <a:r>
              <a:rPr lang="ko-KR" altLang="en-US" dirty="0"/>
              <a:t>실행파일이름</a:t>
            </a:r>
            <a:r>
              <a:rPr lang="en-US" altLang="ko-KR" dirty="0"/>
              <a:t>] [</a:t>
            </a:r>
            <a:r>
              <a:rPr lang="ko-KR" altLang="en-US" dirty="0"/>
              <a:t>파일이름</a:t>
            </a:r>
            <a:r>
              <a:rPr lang="en-US" altLang="ko-KR" dirty="0"/>
              <a:t>].c</a:t>
            </a:r>
          </a:p>
          <a:p>
            <a:pPr lvl="4"/>
            <a:r>
              <a:rPr lang="ko-KR" altLang="en-US" dirty="0"/>
              <a:t>강의자료 </a:t>
            </a:r>
            <a:r>
              <a:rPr lang="en-US" altLang="ko-KR" dirty="0"/>
              <a:t>18p </a:t>
            </a:r>
            <a:r>
              <a:rPr lang="ko-KR" altLang="en-US" dirty="0"/>
              <a:t>참고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39569-65DF-4825-B07E-299F989D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93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HW_BONUS Return-to-</a:t>
            </a:r>
            <a:r>
              <a:rPr lang="en-US" altLang="ko-KR" sz="2400" spc="50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libc</a:t>
            </a:r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-chain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2019.10.28</a:t>
            </a:r>
          </a:p>
          <a:p>
            <a:pPr algn="r">
              <a:defRPr/>
            </a:pP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googgkstmdwo@gmail.com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/>
              <a:t>Return-to-</a:t>
            </a:r>
            <a:r>
              <a:rPr lang="en-US" altLang="ko-KR" sz="1600" b="0" kern="0" dirty="0" err="1"/>
              <a:t>libc</a:t>
            </a:r>
            <a:r>
              <a:rPr lang="en-US" altLang="ko-KR" sz="1600" b="0" kern="0" dirty="0"/>
              <a:t>-chain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4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HW_BONUS -</a:t>
            </a:r>
            <a:r>
              <a:rPr lang="ko-KR" altLang="en-US" dirty="0"/>
              <a:t> </a:t>
            </a:r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-chain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chain 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chain Attack </a:t>
            </a:r>
            <a:r>
              <a:rPr lang="ko-KR" altLang="en-US" dirty="0"/>
              <a:t>실습 및 분석</a:t>
            </a:r>
            <a:endParaRPr lang="en-US" altLang="ko-KR" dirty="0"/>
          </a:p>
          <a:p>
            <a:pPr lvl="1"/>
            <a:r>
              <a:rPr lang="en-US" altLang="ko-KR" dirty="0"/>
              <a:t>CSOS -&gt; HW-BONUS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(</a:t>
            </a:r>
            <a:r>
              <a:rPr lang="en-US" altLang="ko-KR" i="1" dirty="0"/>
              <a:t>RTL.txt</a:t>
            </a:r>
            <a:r>
              <a:rPr lang="en-US" altLang="ko-KR" dirty="0"/>
              <a:t>, </a:t>
            </a:r>
            <a:r>
              <a:rPr lang="en-US" altLang="ko-KR" i="1" dirty="0" err="1"/>
              <a:t>rtl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exploit.py </a:t>
            </a:r>
            <a:r>
              <a:rPr lang="ko-KR" altLang="en-US" dirty="0"/>
              <a:t>파일을 실행하면 </a:t>
            </a:r>
            <a:r>
              <a:rPr lang="en-US" altLang="ko-KR" dirty="0"/>
              <a:t>root </a:t>
            </a:r>
            <a:r>
              <a:rPr lang="ko-KR" altLang="en-US" dirty="0"/>
              <a:t>권한 상승</a:t>
            </a:r>
            <a:endParaRPr lang="en-US" altLang="ko-KR" dirty="0"/>
          </a:p>
          <a:p>
            <a:r>
              <a:rPr lang="en-US" altLang="ko-KR" dirty="0"/>
              <a:t>HW-BONUS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샷</a:t>
            </a:r>
            <a:endParaRPr lang="en-US" altLang="ko-KR" dirty="0"/>
          </a:p>
          <a:p>
            <a:pPr lvl="2"/>
            <a:r>
              <a:rPr lang="ko-KR" altLang="en-US" dirty="0"/>
              <a:t>공격 성공 후</a:t>
            </a:r>
            <a:r>
              <a:rPr lang="en-US" altLang="ko-KR" dirty="0"/>
              <a:t>, id </a:t>
            </a:r>
            <a:r>
              <a:rPr lang="ko-KR" altLang="en-US" dirty="0"/>
              <a:t>명령어를 통해 </a:t>
            </a:r>
            <a:r>
              <a:rPr lang="en-US" altLang="ko-KR" dirty="0" err="1"/>
              <a:t>euid</a:t>
            </a:r>
            <a:r>
              <a:rPr lang="en-US" altLang="ko-KR" dirty="0"/>
              <a:t> = 0 (root)</a:t>
            </a:r>
            <a:r>
              <a:rPr lang="ko-KR" altLang="en-US" dirty="0"/>
              <a:t>임을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프로그램 동작 분석</a:t>
            </a:r>
            <a:endParaRPr lang="en-US" altLang="ko-KR" dirty="0"/>
          </a:p>
          <a:p>
            <a:pPr lvl="2"/>
            <a:r>
              <a:rPr lang="en-US" altLang="ko-KR" dirty="0"/>
              <a:t>RTL.txt, exploit.py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pPr lvl="2"/>
            <a:r>
              <a:rPr lang="en-US" altLang="ko-KR" dirty="0" err="1"/>
              <a:t>gdb</a:t>
            </a:r>
            <a:r>
              <a:rPr lang="ko-KR" altLang="en-US" dirty="0"/>
              <a:t>를 통해  </a:t>
            </a:r>
            <a:r>
              <a:rPr lang="en-US" altLang="ko-KR" dirty="0"/>
              <a:t>RTL </a:t>
            </a:r>
            <a:r>
              <a:rPr lang="ko-KR" altLang="en-US" dirty="0"/>
              <a:t>프로그램 스택 메모리 구조 분석</a:t>
            </a:r>
            <a:r>
              <a:rPr lang="en-US" altLang="ko-KR" dirty="0"/>
              <a:t>(</a:t>
            </a:r>
            <a:r>
              <a:rPr lang="ko-KR" altLang="en-US" dirty="0"/>
              <a:t>그림 및 서술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exploit.py </a:t>
            </a:r>
            <a:r>
              <a:rPr lang="ko-KR" altLang="en-US" dirty="0"/>
              <a:t>실행 후  </a:t>
            </a:r>
            <a:r>
              <a:rPr lang="en-US" altLang="ko-KR" dirty="0"/>
              <a:t>RTL </a:t>
            </a:r>
            <a:r>
              <a:rPr lang="ko-KR" altLang="en-US" dirty="0"/>
              <a:t>프로그램 스택 메모리 변화 분석</a:t>
            </a:r>
            <a:r>
              <a:rPr lang="en-US" altLang="ko-KR" dirty="0"/>
              <a:t>(</a:t>
            </a:r>
            <a:r>
              <a:rPr lang="ko-KR" altLang="en-US" dirty="0"/>
              <a:t>그림 및 서술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9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pwntools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/>
              <a:t>Pwntools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Pwnable</a:t>
            </a:r>
            <a:r>
              <a:rPr lang="en-US" altLang="ko-KR" dirty="0"/>
              <a:t> tool kits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으로 작성</a:t>
            </a:r>
            <a:r>
              <a:rPr lang="en-US" altLang="ko-KR" dirty="0"/>
              <a:t>, Exploit</a:t>
            </a:r>
            <a:r>
              <a:rPr lang="ko-KR" altLang="en-US" dirty="0"/>
              <a:t>을 편하게 하기 위해서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http://docs.pwntools.com/en/stable/index.html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159533" y="3140968"/>
            <a:ext cx="4367734" cy="2842177"/>
            <a:chOff x="2376536" y="3392546"/>
            <a:chExt cx="4367734" cy="2842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9729" y="3392546"/>
              <a:ext cx="4344541" cy="284217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 bwMode="auto">
            <a:xfrm>
              <a:off x="2376536" y="5229200"/>
              <a:ext cx="1979439" cy="1440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28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/>
              <a:t>gdb-peda</a:t>
            </a:r>
            <a:r>
              <a:rPr lang="en-US" altLang="ko-KR" dirty="0"/>
              <a:t> command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/>
              <a:t>ni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함수 주소 출력</a:t>
            </a:r>
            <a:r>
              <a:rPr lang="en-US" altLang="ko-KR" dirty="0">
                <a:solidFill>
                  <a:schemeClr val="tx1"/>
                </a:solidFill>
              </a:rPr>
              <a:t>(print)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p [</a:t>
            </a:r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메모리상에 특정 값 찾기</a:t>
            </a:r>
            <a:r>
              <a:rPr lang="en-US" altLang="ko-KR" dirty="0">
                <a:solidFill>
                  <a:schemeClr val="tx1"/>
                </a:solidFill>
              </a:rPr>
              <a:t> : find [“</a:t>
            </a:r>
            <a:r>
              <a:rPr lang="ko-KR" altLang="en-US" dirty="0">
                <a:solidFill>
                  <a:schemeClr val="tx1"/>
                </a:solidFill>
              </a:rPr>
              <a:t>찾고자 하는 값 또는 문자</a:t>
            </a:r>
            <a:r>
              <a:rPr lang="en-US" altLang="ko-KR" dirty="0">
                <a:solidFill>
                  <a:schemeClr val="tx1"/>
                </a:solidFill>
              </a:rPr>
              <a:t>”]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Gadget </a:t>
            </a:r>
            <a:r>
              <a:rPr lang="ko-KR" altLang="en-US" dirty="0">
                <a:solidFill>
                  <a:srgbClr val="0070C0"/>
                </a:solidFill>
              </a:rPr>
              <a:t>찾기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en-US" altLang="ko-KR" dirty="0" err="1">
                <a:solidFill>
                  <a:srgbClr val="0070C0"/>
                </a:solidFill>
              </a:rPr>
              <a:t>ropgadget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디버깅 중인 바이너리의 헤더 정보 </a:t>
            </a:r>
            <a:r>
              <a:rPr lang="en-US" altLang="ko-KR" dirty="0">
                <a:solidFill>
                  <a:srgbClr val="0070C0"/>
                </a:solidFill>
              </a:rPr>
              <a:t>– </a:t>
            </a:r>
            <a:r>
              <a:rPr lang="en-US" altLang="ko-KR" dirty="0" err="1">
                <a:solidFill>
                  <a:srgbClr val="0070C0"/>
                </a:solidFill>
              </a:rPr>
              <a:t>elfheader</a:t>
            </a:r>
            <a:r>
              <a:rPr lang="en-US" altLang="ko-KR" dirty="0">
                <a:solidFill>
                  <a:srgbClr val="0070C0"/>
                </a:solidFill>
              </a:rPr>
              <a:t> [.</a:t>
            </a:r>
            <a:r>
              <a:rPr lang="ko-KR" altLang="en-US" dirty="0">
                <a:solidFill>
                  <a:srgbClr val="0070C0"/>
                </a:solidFill>
              </a:rPr>
              <a:t>영역 이름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30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-chain</a:t>
            </a:r>
            <a:endParaRPr lang="en-US" altLang="ko-KR" sz="1200" dirty="0"/>
          </a:p>
          <a:p>
            <a:pPr lvl="1"/>
            <a:r>
              <a:rPr lang="en-US" altLang="ko-KR" dirty="0"/>
              <a:t>NX bit</a:t>
            </a:r>
            <a:r>
              <a:rPr lang="ko-KR" altLang="en-US" dirty="0"/>
              <a:t>를 우회하기 위해 사용되는 공격 기법</a:t>
            </a:r>
            <a:endParaRPr lang="en-US" altLang="ko-KR" dirty="0"/>
          </a:p>
          <a:p>
            <a:pPr lvl="2"/>
            <a:r>
              <a:rPr lang="en-US" altLang="ko-KR" dirty="0"/>
              <a:t>Stack Segment</a:t>
            </a:r>
            <a:r>
              <a:rPr lang="ko-KR" altLang="en-US" dirty="0"/>
              <a:t>의 </a:t>
            </a:r>
            <a:r>
              <a:rPr lang="en-US" altLang="ko-KR" dirty="0"/>
              <a:t>Execute </a:t>
            </a:r>
            <a:r>
              <a:rPr lang="ko-KR" altLang="en-US" dirty="0"/>
              <a:t>권한을 제한함으로써</a:t>
            </a:r>
            <a:r>
              <a:rPr lang="en-US" altLang="ko-KR" dirty="0"/>
              <a:t>, Stack</a:t>
            </a:r>
            <a:r>
              <a:rPr lang="ko-KR" altLang="en-US" dirty="0"/>
              <a:t>에 쉘 코드 실행 방지</a:t>
            </a:r>
            <a:endParaRPr lang="en-US" altLang="ko-KR" dirty="0"/>
          </a:p>
          <a:p>
            <a:pPr lvl="1"/>
            <a:r>
              <a:rPr lang="ko-KR" altLang="en-US" dirty="0"/>
              <a:t>메모리에 미리 적재되어 있는 공유 라이브러리에서 원하는 함수 호출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Return-to-</a:t>
            </a:r>
            <a:r>
              <a:rPr lang="en-US" altLang="ko-KR" dirty="0" err="1">
                <a:solidFill>
                  <a:srgbClr val="0070C0"/>
                </a:solidFill>
              </a:rPr>
              <a:t>libc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기법을 응용하여 라이브러리 함수의 호출을 연계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bit, NX bit</a:t>
            </a:r>
            <a:r>
              <a:rPr lang="ko-KR" altLang="en-US" dirty="0"/>
              <a:t>가 설정되어 있는 프로그램 취약점을 악용</a:t>
            </a:r>
            <a:endParaRPr lang="en-US" altLang="ko-KR" dirty="0"/>
          </a:p>
          <a:p>
            <a:pPr lvl="1"/>
            <a:r>
              <a:rPr lang="en-US" altLang="ko-KR" dirty="0"/>
              <a:t>BOF</a:t>
            </a:r>
            <a:r>
              <a:rPr lang="ko-KR" altLang="en-US" dirty="0"/>
              <a:t>를 일으켜 </a:t>
            </a:r>
            <a:r>
              <a:rPr lang="en-US" altLang="ko-KR" dirty="0"/>
              <a:t>root</a:t>
            </a:r>
            <a:r>
              <a:rPr lang="ko-KR" altLang="en-US" dirty="0"/>
              <a:t>권한을 획득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261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RTL.txt</a:t>
            </a:r>
          </a:p>
          <a:p>
            <a:pPr lvl="1"/>
            <a:r>
              <a:rPr lang="en-US" altLang="ko-KR" dirty="0"/>
              <a:t>BOF </a:t>
            </a:r>
            <a:r>
              <a:rPr lang="ko-KR" altLang="en-US" dirty="0"/>
              <a:t>취약점이 존재</a:t>
            </a:r>
            <a:endParaRPr lang="en-US" altLang="ko-KR" dirty="0"/>
          </a:p>
          <a:p>
            <a:endParaRPr lang="en-US" altLang="ko-KR" sz="12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758585"/>
            <a:ext cx="4810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exploit.py</a:t>
            </a:r>
            <a:endParaRPr lang="en-US" altLang="ko-KR" sz="1200" dirty="0"/>
          </a:p>
          <a:p>
            <a:pPr lvl="1"/>
            <a:r>
              <a:rPr lang="en-US" altLang="ko-KR" dirty="0" err="1"/>
              <a:t>read_addr</a:t>
            </a:r>
            <a:r>
              <a:rPr lang="en-US" altLang="ko-KR" dirty="0"/>
              <a:t>, </a:t>
            </a:r>
            <a:r>
              <a:rPr lang="en-US" altLang="ko-KR" dirty="0" err="1"/>
              <a:t>system_addr</a:t>
            </a:r>
            <a:r>
              <a:rPr lang="en-US" altLang="ko-KR" dirty="0"/>
              <a:t>, </a:t>
            </a:r>
            <a:r>
              <a:rPr lang="en-US" altLang="ko-KR" dirty="0" err="1"/>
              <a:t>exit_addr</a:t>
            </a:r>
            <a:r>
              <a:rPr lang="en-US" altLang="ko-KR" dirty="0"/>
              <a:t>, </a:t>
            </a:r>
            <a:r>
              <a:rPr lang="en-US" altLang="ko-KR" dirty="0" err="1"/>
              <a:t>pr</a:t>
            </a:r>
            <a:r>
              <a:rPr lang="en-US" altLang="ko-KR" dirty="0"/>
              <a:t>, </a:t>
            </a:r>
            <a:r>
              <a:rPr lang="en-US" altLang="ko-KR" dirty="0" err="1"/>
              <a:t>pppr</a:t>
            </a:r>
            <a:r>
              <a:rPr lang="en-US" altLang="ko-KR" dirty="0"/>
              <a:t>, </a:t>
            </a:r>
            <a:r>
              <a:rPr lang="en-US" altLang="ko-KR" dirty="0" err="1"/>
              <a:t>bss</a:t>
            </a:r>
            <a:r>
              <a:rPr lang="ko-KR" altLang="en-US" dirty="0"/>
              <a:t>에 알맞은 주소 입력</a:t>
            </a:r>
            <a:endParaRPr lang="en-US" altLang="ko-KR" dirty="0"/>
          </a:p>
          <a:p>
            <a:pPr lvl="1"/>
            <a:r>
              <a:rPr lang="en-US" altLang="ko-KR" dirty="0"/>
              <a:t>payload = ‘A’ * ??,  BOF</a:t>
            </a:r>
            <a:r>
              <a:rPr lang="ko-KR" altLang="en-US" dirty="0"/>
              <a:t>를 하기 위한 개수 입력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1214" y="2388884"/>
            <a:ext cx="3856782" cy="3955863"/>
            <a:chOff x="2411214" y="2388884"/>
            <a:chExt cx="3856782" cy="39558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8804" y="2388884"/>
              <a:ext cx="3849192" cy="395586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2411214" y="3429000"/>
              <a:ext cx="1872208" cy="100811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983731" y="4526259"/>
              <a:ext cx="391295" cy="2518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22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샷 </a:t>
            </a:r>
            <a:r>
              <a:rPr lang="en-US" altLang="ko-KR" dirty="0"/>
              <a:t>(2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공격 성공 후</a:t>
            </a:r>
            <a:r>
              <a:rPr lang="en-US" altLang="ko-KR" dirty="0"/>
              <a:t>, id </a:t>
            </a:r>
            <a:r>
              <a:rPr lang="ko-KR" altLang="en-US" dirty="0"/>
              <a:t>명령어를 통해 </a:t>
            </a:r>
            <a:r>
              <a:rPr lang="en-US" altLang="ko-KR" dirty="0" err="1"/>
              <a:t>euid</a:t>
            </a:r>
            <a:r>
              <a:rPr lang="en-US" altLang="ko-KR" dirty="0"/>
              <a:t> = 0 (root)</a:t>
            </a:r>
            <a:r>
              <a:rPr lang="ko-KR" altLang="en-US" dirty="0"/>
              <a:t>임을 확인</a:t>
            </a:r>
            <a:endParaRPr lang="en-US" altLang="ko-KR" dirty="0"/>
          </a:p>
          <a:p>
            <a:pPr lvl="1"/>
            <a:r>
              <a:rPr lang="ko-KR" altLang="en-US" dirty="0"/>
              <a:t>자신의 학번 입력 후 캡처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프로그램 동작 분석 </a:t>
            </a:r>
            <a:r>
              <a:rPr lang="en-US" altLang="ko-KR" dirty="0"/>
              <a:t>(8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r>
              <a:rPr lang="ko-KR" altLang="en-US" dirty="0"/>
              <a:t>를 통해  </a:t>
            </a:r>
            <a:r>
              <a:rPr lang="en-US" altLang="ko-KR" dirty="0"/>
              <a:t>RTL </a:t>
            </a:r>
            <a:r>
              <a:rPr lang="ko-KR" altLang="en-US" dirty="0"/>
              <a:t>프로그램 스택 메모리 </a:t>
            </a:r>
            <a:r>
              <a:rPr lang="ko-KR" altLang="en-US" dirty="0">
                <a:solidFill>
                  <a:schemeClr val="tx1"/>
                </a:solidFill>
              </a:rPr>
              <a:t>구조 분석</a:t>
            </a:r>
            <a:r>
              <a:rPr lang="en-US" altLang="ko-KR" b="1" dirty="0"/>
              <a:t>(2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RTL.txt, exploit.py </a:t>
            </a:r>
            <a:r>
              <a:rPr lang="ko-KR" altLang="en-US" dirty="0"/>
              <a:t>코드 분석 </a:t>
            </a:r>
            <a:r>
              <a:rPr lang="en-US" altLang="ko-KR" b="1" dirty="0">
                <a:cs typeface="+mn-cs"/>
              </a:rPr>
              <a:t>(6</a:t>
            </a:r>
            <a:r>
              <a:rPr lang="ko-KR" altLang="en-US" b="1" dirty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</a:p>
          <a:p>
            <a:pPr lvl="2"/>
            <a:r>
              <a:rPr lang="ko-KR" altLang="en-US" dirty="0"/>
              <a:t>취약점 공격의 동작 과정과 결과를 논리적으로 분석</a:t>
            </a:r>
            <a:endParaRPr lang="en-US" altLang="ko-KR" dirty="0"/>
          </a:p>
          <a:p>
            <a:pPr lvl="2"/>
            <a:r>
              <a:rPr lang="en-US" altLang="ko-KR" dirty="0"/>
              <a:t>exploit.py</a:t>
            </a:r>
            <a:r>
              <a:rPr lang="ko-KR" altLang="en-US" dirty="0"/>
              <a:t>의 </a:t>
            </a:r>
            <a:r>
              <a:rPr lang="en-US" altLang="ko-KR" dirty="0"/>
              <a:t>payload </a:t>
            </a:r>
            <a:r>
              <a:rPr lang="ko-KR" altLang="en-US" dirty="0"/>
              <a:t>분석이 포함되어 있어야함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exploit.py </a:t>
            </a:r>
            <a:r>
              <a:rPr lang="ko-KR" altLang="en-US" dirty="0">
                <a:solidFill>
                  <a:schemeClr val="tx1"/>
                </a:solidFill>
              </a:rPr>
              <a:t>실행 후  </a:t>
            </a:r>
            <a:r>
              <a:rPr lang="en-US" altLang="ko-KR" dirty="0">
                <a:solidFill>
                  <a:schemeClr val="tx1"/>
                </a:solidFill>
              </a:rPr>
              <a:t>RTL </a:t>
            </a:r>
            <a:r>
              <a:rPr lang="ko-KR" altLang="en-US" dirty="0">
                <a:solidFill>
                  <a:schemeClr val="tx1"/>
                </a:solidFill>
              </a:rPr>
              <a:t>프로그램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스택 메모리 변화 분석</a:t>
            </a:r>
            <a:endParaRPr lang="en-US" altLang="ko-KR" b="1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>
                <a:solidFill>
                  <a:schemeClr val="tx1"/>
                </a:solidFill>
              </a:rPr>
              <a:t>와 같이 그림이 포함되어 있어야 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HW-BONUS_</a:t>
            </a:r>
            <a:r>
              <a:rPr lang="ko-KR" altLang="en-US" dirty="0"/>
              <a:t>평가기준 </a:t>
            </a:r>
            <a:r>
              <a:rPr lang="en-US" altLang="ko-KR" sz="1800" dirty="0"/>
              <a:t>( </a:t>
            </a:r>
            <a:r>
              <a:rPr lang="ko-KR" altLang="en-US" sz="1800" dirty="0"/>
              <a:t>총 </a:t>
            </a:r>
            <a:r>
              <a:rPr lang="en-US" altLang="ko-KR" sz="1800" dirty="0"/>
              <a:t>10</a:t>
            </a:r>
            <a:r>
              <a:rPr lang="ko-KR" altLang="en-US" sz="1800" dirty="0"/>
              <a:t>점</a:t>
            </a:r>
            <a:r>
              <a:rPr lang="en-US" altLang="ko-KR" sz="1800" dirty="0"/>
              <a:t> 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0525" y="2060848"/>
            <a:ext cx="8362950" cy="1497078"/>
            <a:chOff x="319608" y="2107879"/>
            <a:chExt cx="8362950" cy="149707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08" y="2107879"/>
              <a:ext cx="8362950" cy="149707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19608" y="2107879"/>
              <a:ext cx="5385470" cy="1497078"/>
              <a:chOff x="319608" y="4902680"/>
              <a:chExt cx="5385470" cy="149707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832870" y="4902680"/>
                <a:ext cx="1872208" cy="241001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406155" y="5822156"/>
                <a:ext cx="1296144" cy="1910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19608" y="6172118"/>
                <a:ext cx="1296144" cy="2276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82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A9A78-0578-4638-9EFC-9495F66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D27C3-9B72-478D-B6BE-4AA66654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제출기간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수업시간에 제출 </a:t>
            </a:r>
            <a:r>
              <a:rPr lang="en-US" altLang="ko-KR" dirty="0"/>
              <a:t>or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호로 방문하여 제출</a:t>
            </a:r>
            <a:endParaRPr lang="en-US" altLang="ko-KR" dirty="0"/>
          </a:p>
          <a:p>
            <a:pPr lvl="1"/>
            <a:r>
              <a:rPr lang="ko-KR" altLang="en-US" dirty="0" err="1"/>
              <a:t>부재시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r>
              <a:rPr lang="ko-KR" altLang="en-US" dirty="0"/>
              <a:t>호 제출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endParaRPr lang="en-US" altLang="ko-KR" dirty="0"/>
          </a:p>
          <a:p>
            <a:pPr lvl="2"/>
            <a:r>
              <a:rPr lang="ko-KR" altLang="en-US" dirty="0"/>
              <a:t>과제명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/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제출일 반드시 포함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문의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한승재</a:t>
            </a:r>
            <a:endParaRPr lang="en-US" altLang="ko-KR" dirty="0"/>
          </a:p>
          <a:p>
            <a:pPr lvl="1"/>
            <a:r>
              <a:rPr lang="ko-KR" altLang="en-US" dirty="0"/>
              <a:t>연락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googgkstmdwo@gmail.com</a:t>
            </a:r>
            <a:endParaRPr lang="en-US" altLang="ko-KR" dirty="0"/>
          </a:p>
          <a:p>
            <a:pPr lvl="2"/>
            <a:r>
              <a:rPr lang="ko-KR" altLang="en-US" dirty="0"/>
              <a:t>메일 제목 앞에 </a:t>
            </a:r>
            <a:r>
              <a:rPr lang="en-US" altLang="ko-KR" dirty="0"/>
              <a:t>[RTL], [RTL-BONUS]</a:t>
            </a:r>
            <a:r>
              <a:rPr lang="ko-KR" altLang="en-US" dirty="0"/>
              <a:t>이라고 붙여서 보내주시면 감사하겠습니다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</a:t>
            </a:r>
            <a:r>
              <a:rPr lang="ko-KR" altLang="en-US" dirty="0"/>
              <a:t>미디어센터 </a:t>
            </a:r>
            <a:r>
              <a:rPr lang="en-US" altLang="ko-KR" dirty="0"/>
              <a:t>505</a:t>
            </a:r>
            <a:r>
              <a:rPr lang="ko-KR" altLang="en-US" dirty="0"/>
              <a:t>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75DAF-5EC4-4750-807B-40794A6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D2D249D-5341-425A-A8B7-D10448F0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66754"/>
              </p:ext>
            </p:extLst>
          </p:nvPr>
        </p:nvGraphicFramePr>
        <p:xfrm>
          <a:off x="1619672" y="4992905"/>
          <a:ext cx="1416496" cy="137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1885792995"/>
                    </a:ext>
                  </a:extLst>
                </a:gridCol>
              </a:tblGrid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0981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68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44889"/>
                  </a:ext>
                </a:extLst>
              </a:tr>
              <a:tr h="34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solidFill>
                            <a:schemeClr val="bg1"/>
                          </a:solidFill>
                        </a:rPr>
                        <a:t>한승재</a:t>
                      </a:r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04847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B8C3A18-1204-431A-90BA-E276689B4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05495"/>
              </p:ext>
            </p:extLst>
          </p:nvPr>
        </p:nvGraphicFramePr>
        <p:xfrm>
          <a:off x="3053705" y="5002375"/>
          <a:ext cx="1416496" cy="136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6">
                  <a:extLst>
                    <a:ext uri="{9D8B030D-6E8A-4147-A177-3AD203B41FA5}">
                      <a16:colId xmlns:a16="http://schemas.microsoft.com/office/drawing/2014/main" val="24362573"/>
                    </a:ext>
                  </a:extLst>
                </a:gridCol>
              </a:tblGrid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0413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335" marR="84335" marT="42167" marB="4216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13374"/>
                  </a:ext>
                </a:extLst>
              </a:tr>
              <a:tr h="45603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84335" marR="84335" marT="42167" marB="4216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4674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0402BB4F-CB8A-4F75-94BF-AD5DDE6F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2047"/>
              </p:ext>
            </p:extLst>
          </p:nvPr>
        </p:nvGraphicFramePr>
        <p:xfrm>
          <a:off x="1619671" y="4662874"/>
          <a:ext cx="2850529" cy="34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529">
                  <a:extLst>
                    <a:ext uri="{9D8B030D-6E8A-4147-A177-3AD203B41FA5}">
                      <a16:colId xmlns:a16="http://schemas.microsoft.com/office/drawing/2014/main" val="3613157185"/>
                    </a:ext>
                  </a:extLst>
                </a:gridCol>
              </a:tblGrid>
              <a:tr h="342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505</a:t>
                      </a:r>
                      <a:r>
                        <a:rPr lang="ko-KR" altLang="en-US" sz="1400" dirty="0"/>
                        <a:t>호 출입문</a:t>
                      </a:r>
                    </a:p>
                  </a:txBody>
                  <a:tcPr marL="84335" marR="84335" marT="42168" marB="42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9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469AB-4A78-4DD0-9881-5E2AA3C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8551-72D8-49BA-B464-048F82B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HW2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Attack</a:t>
            </a:r>
          </a:p>
          <a:p>
            <a:r>
              <a:rPr lang="en-US" altLang="ko-KR" dirty="0"/>
              <a:t>HW2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/>
              <a:t>HW2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HW-Bonus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chain Attack</a:t>
            </a:r>
          </a:p>
          <a:p>
            <a:r>
              <a:rPr lang="en-US" altLang="ko-KR" dirty="0"/>
              <a:t>HW-Bonus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chain Attack </a:t>
            </a:r>
            <a:r>
              <a:rPr lang="ko-KR" altLang="en-US" dirty="0"/>
              <a:t>실습</a:t>
            </a:r>
            <a:endParaRPr lang="en-US" altLang="ko-KR" dirty="0"/>
          </a:p>
          <a:p>
            <a:r>
              <a:rPr lang="en-US" altLang="ko-KR" dirty="0"/>
              <a:t>HW-Bonus 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평가기준</a:t>
            </a:r>
            <a:endParaRPr lang="en-US" altLang="ko-KR" dirty="0"/>
          </a:p>
          <a:p>
            <a:pPr lvl="1"/>
            <a:r>
              <a:rPr lang="ko-KR" altLang="en-US" dirty="0"/>
              <a:t>제출</a:t>
            </a:r>
            <a:r>
              <a:rPr lang="en-US" altLang="ko-KR" dirty="0"/>
              <a:t>/</a:t>
            </a:r>
            <a:r>
              <a:rPr lang="ko-KR" altLang="en-US" dirty="0"/>
              <a:t>문의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C2B72-DFAC-4E12-87F6-43FD88CC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60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8724-AB6A-488A-8B27-8DBAF98C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Overflow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6E86-8423-4085-BA74-188C986B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공간을 초과한 입력을 허용하여 발생하는 취약점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취약점을 악용해 임의 파일을 읽거나</a:t>
            </a:r>
            <a:r>
              <a:rPr lang="en-US" altLang="ko-KR" dirty="0"/>
              <a:t> </a:t>
            </a:r>
            <a:r>
              <a:rPr lang="ko-KR" altLang="en-US" dirty="0"/>
              <a:t>쉘</a:t>
            </a:r>
            <a:r>
              <a:rPr lang="en-US" altLang="ko-KR" dirty="0"/>
              <a:t>(/bin/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을 띄우는 것을 목표로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exploit</a:t>
            </a:r>
            <a:r>
              <a:rPr lang="ko-KR" altLang="en-US" dirty="0"/>
              <a:t>으로 </a:t>
            </a:r>
            <a:r>
              <a:rPr lang="en-US" altLang="ko-KR" dirty="0"/>
              <a:t>BOF</a:t>
            </a:r>
            <a:r>
              <a:rPr lang="ko-KR" altLang="en-US" dirty="0"/>
              <a:t>를 발생시킴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DD471-063F-4015-ABF1-C169F651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8EAA72-3639-46E8-B85C-ECAD5C701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1" b="5199"/>
          <a:stretch/>
        </p:blipFill>
        <p:spPr>
          <a:xfrm>
            <a:off x="0" y="2924944"/>
            <a:ext cx="9144000" cy="36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52B3-1123-467B-B204-67869878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err="1"/>
              <a:t>Overflow_example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97D75-5A3C-46B3-B62E-4789EE06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BOF(Buffer Overflow)</a:t>
            </a:r>
          </a:p>
          <a:p>
            <a:pPr lvl="1"/>
            <a:r>
              <a:rPr lang="ko-KR" altLang="en-US" dirty="0"/>
              <a:t>메모리 분석</a:t>
            </a:r>
            <a:r>
              <a:rPr lang="en-US" altLang="ko-KR" dirty="0"/>
              <a:t>(</a:t>
            </a:r>
            <a:r>
              <a:rPr lang="en-US" altLang="ko-KR" dirty="0" err="1"/>
              <a:t>gdb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F2066-9815-4554-93FB-C07F252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D4047-754E-42DC-A5F5-13E537D3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1" y="1999954"/>
            <a:ext cx="7811938" cy="4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2889" y="2636912"/>
            <a:ext cx="9159631" cy="669925"/>
          </a:xfrm>
        </p:spPr>
        <p:txBody>
          <a:bodyPr anchor="ctr" anchorCtr="0"/>
          <a:lstStyle/>
          <a:p>
            <a:pPr algn="ctr"/>
            <a:r>
              <a:rPr lang="en-US" altLang="ko-KR" sz="24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HW2_Return-to-libc Attack</a:t>
            </a:r>
            <a:endParaRPr lang="ko-KR" altLang="en-US" sz="24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9C5C-D9A4-4221-8D3C-F814E285D7EA}"/>
              </a:ext>
            </a:extLst>
          </p:cNvPr>
          <p:cNvSpPr txBox="1"/>
          <p:nvPr/>
        </p:nvSpPr>
        <p:spPr>
          <a:xfrm>
            <a:off x="4860032" y="5437673"/>
            <a:ext cx="4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2019.10.28</a:t>
            </a:r>
          </a:p>
          <a:p>
            <a:pPr algn="r">
              <a:defRPr/>
            </a:pPr>
            <a:r>
              <a:rPr lang="ko-KR" altLang="en-US" sz="2000" dirty="0" err="1">
                <a:latin typeface="HY헤드라인M" pitchFamily="18" charset="-127"/>
                <a:ea typeface="HY헤드라인M" pitchFamily="18" charset="-127"/>
              </a:rPr>
              <a:t>한승재</a:t>
            </a:r>
            <a:endParaRPr lang="en-US" altLang="ko-KR" sz="2000" dirty="0">
              <a:latin typeface="HY헤드라인M" pitchFamily="18" charset="-127"/>
              <a:ea typeface="HY헤드라인M" pitchFamily="18" charset="-127"/>
            </a:endParaRPr>
          </a:p>
          <a:p>
            <a:pPr algn="r">
              <a:defRPr/>
            </a:pP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googgkstmdwo@gmail.com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028277A-6342-49B3-A134-813D875A6097}"/>
              </a:ext>
            </a:extLst>
          </p:cNvPr>
          <p:cNvSpPr txBox="1">
            <a:spLocks/>
          </p:cNvSpPr>
          <p:nvPr/>
        </p:nvSpPr>
        <p:spPr>
          <a:xfrm>
            <a:off x="0" y="3933056"/>
            <a:ext cx="9144000" cy="2088232"/>
          </a:xfrm>
          <a:prstGeom prst="rect">
            <a:avLst/>
          </a:prstGeo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1600" b="0" kern="0" dirty="0"/>
              <a:t>공격 실습을 통한 </a:t>
            </a:r>
            <a:r>
              <a:rPr lang="en-US" altLang="ko-KR" sz="1600" b="0" kern="0" dirty="0"/>
              <a:t>Return-to-</a:t>
            </a:r>
            <a:r>
              <a:rPr lang="en-US" altLang="ko-KR" sz="1600" b="0" kern="0" dirty="0" err="1"/>
              <a:t>libc</a:t>
            </a:r>
            <a:r>
              <a:rPr lang="en-US" altLang="ko-KR" sz="1600" b="0" kern="0" dirty="0"/>
              <a:t> </a:t>
            </a:r>
            <a:r>
              <a:rPr lang="ko-KR" altLang="en-US" sz="1600" b="0" kern="0" dirty="0"/>
              <a:t>이해</a:t>
            </a:r>
            <a:endParaRPr lang="ko-KR" altLang="en-US" sz="1100" b="0" kern="0" dirty="0"/>
          </a:p>
        </p:txBody>
      </p:sp>
    </p:spTree>
    <p:extLst>
      <p:ext uri="{BB962C8B-B14F-4D97-AF65-F5344CB8AC3E}">
        <p14:creationId xmlns:p14="http://schemas.microsoft.com/office/powerpoint/2010/main" val="387461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Attack</a:t>
            </a:r>
          </a:p>
          <a:p>
            <a:pPr lvl="1"/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r>
              <a:rPr lang="en-US" altLang="ko-KR" dirty="0"/>
              <a:t> Attack </a:t>
            </a:r>
            <a:r>
              <a:rPr lang="ko-KR" altLang="en-US" dirty="0"/>
              <a:t>실습 및 분석</a:t>
            </a:r>
            <a:endParaRPr lang="en-US" altLang="ko-KR" dirty="0"/>
          </a:p>
          <a:p>
            <a:pPr lvl="1"/>
            <a:r>
              <a:rPr lang="en-US" altLang="ko-KR" dirty="0"/>
              <a:t>CSOS -&gt; HW2</a:t>
            </a:r>
          </a:p>
          <a:p>
            <a:pPr lvl="2"/>
            <a:r>
              <a:rPr lang="en-US" altLang="ko-KR" dirty="0"/>
              <a:t>BOF </a:t>
            </a:r>
            <a:r>
              <a:rPr lang="ko-KR" altLang="en-US" dirty="0"/>
              <a:t>취약점이 존재하는 소스코드와 실행파일 제공</a:t>
            </a:r>
            <a:r>
              <a:rPr lang="en-US" altLang="ko-KR" dirty="0"/>
              <a:t> (</a:t>
            </a:r>
            <a:r>
              <a:rPr lang="en-US" altLang="ko-KR" i="1" dirty="0"/>
              <a:t>retlibc.txt</a:t>
            </a:r>
            <a:r>
              <a:rPr lang="en-US" altLang="ko-KR" dirty="0"/>
              <a:t>, </a:t>
            </a:r>
            <a:r>
              <a:rPr lang="en-US" altLang="ko-KR" i="1" dirty="0" err="1"/>
              <a:t>retlibc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exploit.c</a:t>
            </a:r>
            <a:r>
              <a:rPr lang="en-US" altLang="ko-KR" dirty="0"/>
              <a:t> </a:t>
            </a:r>
            <a:r>
              <a:rPr lang="ko-KR" altLang="en-US" dirty="0"/>
              <a:t>파일을 이용하여 </a:t>
            </a:r>
            <a:r>
              <a:rPr lang="en-US" altLang="ko-KR" dirty="0" err="1"/>
              <a:t>retlibc</a:t>
            </a:r>
            <a:r>
              <a:rPr lang="en-US" altLang="ko-KR" dirty="0"/>
              <a:t> </a:t>
            </a:r>
            <a:r>
              <a:rPr lang="ko-KR" altLang="en-US" dirty="0"/>
              <a:t>실행 시 권한 상승</a:t>
            </a:r>
            <a:endParaRPr lang="en-US" altLang="ko-KR" dirty="0"/>
          </a:p>
          <a:p>
            <a:r>
              <a:rPr lang="en-US" altLang="ko-KR" dirty="0"/>
              <a:t>HW2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샷</a:t>
            </a:r>
            <a:endParaRPr lang="en-US" altLang="ko-KR" dirty="0"/>
          </a:p>
          <a:p>
            <a:pPr lvl="2"/>
            <a:r>
              <a:rPr lang="ko-KR" altLang="en-US" dirty="0"/>
              <a:t>공격 성공 후</a:t>
            </a:r>
            <a:r>
              <a:rPr lang="en-US" altLang="ko-KR" dirty="0"/>
              <a:t>, id </a:t>
            </a:r>
            <a:r>
              <a:rPr lang="ko-KR" altLang="en-US" dirty="0"/>
              <a:t>명령어를 통해 </a:t>
            </a:r>
            <a:r>
              <a:rPr lang="en-US" altLang="ko-KR" dirty="0" err="1"/>
              <a:t>euid</a:t>
            </a:r>
            <a:r>
              <a:rPr lang="en-US" altLang="ko-KR" dirty="0"/>
              <a:t> = 0 (root)</a:t>
            </a:r>
            <a:r>
              <a:rPr lang="ko-KR" altLang="en-US" dirty="0"/>
              <a:t>임을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프로그램 동작 분석</a:t>
            </a:r>
            <a:endParaRPr lang="en-US" altLang="ko-KR" dirty="0"/>
          </a:p>
          <a:p>
            <a:pPr lvl="2"/>
            <a:r>
              <a:rPr lang="en-US" altLang="ko-KR" dirty="0"/>
              <a:t>retlib.txt, </a:t>
            </a:r>
            <a:r>
              <a:rPr lang="en-US" altLang="ko-KR" dirty="0" err="1"/>
              <a:t>exploit.c</a:t>
            </a:r>
            <a:r>
              <a:rPr lang="en-US" altLang="ko-KR" dirty="0"/>
              <a:t> </a:t>
            </a:r>
            <a:r>
              <a:rPr lang="ko-KR" altLang="en-US" dirty="0"/>
              <a:t>동작 분석</a:t>
            </a:r>
            <a:endParaRPr lang="en-US" altLang="ko-KR" dirty="0"/>
          </a:p>
          <a:p>
            <a:pPr lvl="2"/>
            <a:r>
              <a:rPr lang="en-US" altLang="ko-KR" dirty="0" err="1"/>
              <a:t>gdb</a:t>
            </a:r>
            <a:r>
              <a:rPr lang="ko-KR" altLang="en-US" dirty="0"/>
              <a:t>를 통해  취약점이 존재하는 함수의 스택 메모리 구조 분석</a:t>
            </a:r>
            <a:r>
              <a:rPr lang="en-US" altLang="ko-KR" dirty="0"/>
              <a:t>(</a:t>
            </a:r>
            <a:r>
              <a:rPr lang="ko-KR" altLang="en-US" dirty="0"/>
              <a:t>그림 및 서술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Exploit </a:t>
            </a:r>
            <a:r>
              <a:rPr lang="ko-KR" altLang="en-US" dirty="0"/>
              <a:t>실행 후  취약점이 존재하는 함수의</a:t>
            </a:r>
            <a:r>
              <a:rPr lang="en-US" altLang="ko-KR" dirty="0"/>
              <a:t> </a:t>
            </a:r>
            <a:r>
              <a:rPr lang="ko-KR" altLang="en-US" dirty="0"/>
              <a:t>스택 메모리 변화 분석</a:t>
            </a:r>
            <a:r>
              <a:rPr lang="en-US" altLang="ko-KR" dirty="0"/>
              <a:t>(</a:t>
            </a:r>
            <a:r>
              <a:rPr lang="ko-KR" altLang="en-US" dirty="0"/>
              <a:t>그림 및 서술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취약점 보완</a:t>
            </a:r>
            <a:endParaRPr lang="en-US" altLang="ko-KR" dirty="0"/>
          </a:p>
          <a:p>
            <a:pPr lvl="2"/>
            <a:r>
              <a:rPr lang="ko-KR" altLang="en-US" dirty="0"/>
              <a:t>보호 기법</a:t>
            </a:r>
            <a:r>
              <a:rPr lang="en-US" altLang="ko-KR" dirty="0"/>
              <a:t>, Retlib.txt </a:t>
            </a:r>
            <a:r>
              <a:rPr lang="ko-KR" altLang="en-US" dirty="0" err="1"/>
              <a:t>코드상에서</a:t>
            </a:r>
            <a:r>
              <a:rPr lang="ko-KR" altLang="en-US" dirty="0"/>
              <a:t> 보완점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ko-KR" altLang="en-US" dirty="0"/>
              <a:t>실습 및 과제 내용을 보고서로 제출</a:t>
            </a:r>
            <a:endParaRPr lang="en-US" altLang="ko-KR" dirty="0"/>
          </a:p>
          <a:p>
            <a:pPr lvl="1"/>
            <a:r>
              <a:rPr lang="ko-KR" altLang="en-US" dirty="0"/>
              <a:t>제출기간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~ 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6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D530D-CBB8-4AAD-AEC9-BE1373C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D43BA-2459-4A14-A653-71B9EB3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GDB(GNU</a:t>
            </a:r>
            <a:r>
              <a:rPr lang="ko-KR" altLang="en-US" dirty="0"/>
              <a:t> </a:t>
            </a:r>
            <a:r>
              <a:rPr lang="en-US" altLang="ko-KR" dirty="0"/>
              <a:t>Debugger)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debugger : </a:t>
            </a:r>
            <a:r>
              <a:rPr lang="ko-KR" altLang="en-US" dirty="0"/>
              <a:t>프로그램을 테스트하고 </a:t>
            </a:r>
            <a:r>
              <a:rPr lang="ko-KR" altLang="en-US" dirty="0" err="1"/>
              <a:t>디버그하는</a:t>
            </a:r>
            <a:r>
              <a:rPr lang="ko-KR" altLang="en-US" dirty="0"/>
              <a:t> 일종의 프로그램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프로그램의 실행흐름 추적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및 변수의 값 확인 및 변경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F81E8-01E2-4968-A8CA-F703F457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1026" name="Picture 2" descr="https://upload.wikimedia.org/wikipedia/commons/8/80/GDB_Screenshot.png">
            <a:extLst>
              <a:ext uri="{FF2B5EF4-FFF2-40B4-BE49-F238E27FC236}">
                <a16:creationId xmlns:a16="http://schemas.microsoft.com/office/drawing/2014/main" id="{837E2343-BE0F-44B0-A4B4-05F04A89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15" y="3212976"/>
            <a:ext cx="5431962" cy="2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6562-31A7-418D-B8BE-0C0F86B5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6ED6-898C-4914-981E-D3B11D00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en-US" altLang="ko-KR" dirty="0" err="1"/>
              <a:t>gdb</a:t>
            </a:r>
            <a:r>
              <a:rPr lang="en-US" altLang="ko-KR" dirty="0"/>
              <a:t> [file]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disassemble : </a:t>
            </a:r>
            <a:r>
              <a:rPr lang="en-US" altLang="ko-KR" dirty="0" err="1"/>
              <a:t>disas</a:t>
            </a:r>
            <a:r>
              <a:rPr lang="en-US" altLang="ko-KR" dirty="0"/>
              <a:t> [function name]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</a:t>
            </a:r>
            <a:r>
              <a:rPr lang="en-US" altLang="ko-KR" dirty="0" err="1"/>
              <a:t>disas</a:t>
            </a:r>
            <a:r>
              <a:rPr lang="en-US" altLang="ko-KR" dirty="0"/>
              <a:t> [</a:t>
            </a:r>
            <a:r>
              <a:rPr lang="en-US" altLang="ko-KR" dirty="0" err="1"/>
              <a:t>function_name</a:t>
            </a:r>
            <a:r>
              <a:rPr lang="en-US" altLang="ko-KR" dirty="0"/>
              <a:t>]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/>
              <a:t>             info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DF3B3-81D5-47F1-8D0D-C7B4E08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776861" y="1027766"/>
            <a:ext cx="5218646" cy="1316835"/>
            <a:chOff x="3776861" y="1027766"/>
            <a:chExt cx="5218646" cy="1316835"/>
          </a:xfrm>
        </p:grpSpPr>
        <p:grpSp>
          <p:nvGrpSpPr>
            <p:cNvPr id="17" name="그룹 16"/>
            <p:cNvGrpSpPr/>
            <p:nvPr/>
          </p:nvGrpSpPr>
          <p:grpSpPr>
            <a:xfrm>
              <a:off x="3779974" y="1027766"/>
              <a:ext cx="5215533" cy="456320"/>
              <a:chOff x="3779974" y="1027766"/>
              <a:chExt cx="5215533" cy="45632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79974" y="1045936"/>
                <a:ext cx="5215533" cy="43815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7092280" y="1027766"/>
                <a:ext cx="1152128" cy="22194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776861" y="1696901"/>
              <a:ext cx="5211599" cy="647700"/>
              <a:chOff x="3776861" y="1696901"/>
              <a:chExt cx="5211599" cy="647700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974" y="1696901"/>
                <a:ext cx="5208486" cy="64770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471EBC-DDF4-4DA8-9E94-5C10BD1AB462}"/>
                  </a:ext>
                </a:extLst>
              </p:cNvPr>
              <p:cNvSpPr/>
              <p:nvPr/>
            </p:nvSpPr>
            <p:spPr bwMode="auto">
              <a:xfrm>
                <a:off x="3776861" y="2091811"/>
                <a:ext cx="948680" cy="25279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74" y="3541832"/>
            <a:ext cx="5208485" cy="28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D5925-42D1-4D09-9DAB-6BD7ADA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1D5-C223-4C69-AA13-0B9660CE7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그 밖의 </a:t>
            </a:r>
            <a:r>
              <a:rPr lang="en-US" altLang="ko-KR" dirty="0"/>
              <a:t>GDB</a:t>
            </a:r>
            <a:r>
              <a:rPr lang="ko-KR" altLang="en-US" dirty="0"/>
              <a:t> 커맨드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Breakpoint </a:t>
            </a:r>
            <a:r>
              <a:rPr lang="ko-KR" altLang="en-US" dirty="0"/>
              <a:t>설정 </a:t>
            </a:r>
            <a:r>
              <a:rPr lang="en-US" altLang="ko-KR" dirty="0"/>
              <a:t>: b *[address]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e.g</a:t>
            </a:r>
            <a:r>
              <a:rPr lang="en-US" altLang="ko-KR" dirty="0"/>
              <a:t>) b *0x80010203</a:t>
            </a:r>
            <a:br>
              <a:rPr lang="en-US" altLang="ko-KR" dirty="0"/>
            </a:br>
            <a:r>
              <a:rPr lang="en-US" altLang="ko-KR" dirty="0"/>
              <a:t>        b *main+4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</a:t>
            </a:r>
            <a:r>
              <a:rPr lang="en-US" altLang="ko-KR" dirty="0"/>
              <a:t>(run) : 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중단된 프로그램 실행 </a:t>
            </a:r>
            <a:r>
              <a:rPr lang="en-US" altLang="ko-KR" dirty="0"/>
              <a:t>: 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breakpoint</a:t>
            </a:r>
            <a:r>
              <a:rPr lang="ko-KR" altLang="en-US" dirty="0"/>
              <a:t>로 중단된 시점부터 실행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어셈블리 단위 실행 </a:t>
            </a:r>
            <a:r>
              <a:rPr lang="en-US" altLang="ko-KR" dirty="0"/>
              <a:t>: </a:t>
            </a:r>
            <a:r>
              <a:rPr lang="en-US" altLang="ko-KR" dirty="0" err="1"/>
              <a:t>ni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함수 주소 출력</a:t>
            </a:r>
            <a:r>
              <a:rPr lang="en-US" altLang="ko-KR" dirty="0">
                <a:solidFill>
                  <a:srgbClr val="0070C0"/>
                </a:solidFill>
              </a:rPr>
              <a:t>(print)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: p [</a:t>
            </a:r>
            <a:r>
              <a:rPr lang="ko-KR" altLang="en-US" dirty="0" err="1">
                <a:solidFill>
                  <a:srgbClr val="0070C0"/>
                </a:solidFill>
              </a:rPr>
              <a:t>함수명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메모리상에 특정 값 찾기</a:t>
            </a:r>
            <a:r>
              <a:rPr lang="en-US" altLang="ko-KR" dirty="0">
                <a:solidFill>
                  <a:srgbClr val="0070C0"/>
                </a:solidFill>
              </a:rPr>
              <a:t> : find [“</a:t>
            </a:r>
            <a:r>
              <a:rPr lang="ko-KR" altLang="en-US" dirty="0">
                <a:solidFill>
                  <a:srgbClr val="0070C0"/>
                </a:solidFill>
              </a:rPr>
              <a:t>찾고자 하는 값 또는 문자</a:t>
            </a:r>
            <a:r>
              <a:rPr lang="en-US" altLang="ko-KR" dirty="0">
                <a:solidFill>
                  <a:srgbClr val="0070C0"/>
                </a:solidFill>
              </a:rPr>
              <a:t>”]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84C3A-7CB3-4C16-87AB-70951AF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41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7253-AE55-4054-AD97-2F1BC8B6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CA21E-E0FA-48F1-B5A6-E53C3FA9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Return-to-</a:t>
            </a:r>
            <a:r>
              <a:rPr lang="en-US" altLang="ko-KR" dirty="0" err="1"/>
              <a:t>libc</a:t>
            </a:r>
            <a:endParaRPr lang="en-US" altLang="ko-KR" sz="1200" dirty="0"/>
          </a:p>
          <a:p>
            <a:pPr lvl="1"/>
            <a:r>
              <a:rPr lang="en-US" altLang="ko-KR" dirty="0"/>
              <a:t>NX bit</a:t>
            </a:r>
            <a:r>
              <a:rPr lang="ko-KR" altLang="en-US" dirty="0"/>
              <a:t>를 우회하기 위해 사용되는 공격 기법</a:t>
            </a:r>
            <a:endParaRPr lang="en-US" altLang="ko-KR" dirty="0"/>
          </a:p>
          <a:p>
            <a:pPr lvl="2"/>
            <a:r>
              <a:rPr lang="en-US" altLang="ko-KR" dirty="0"/>
              <a:t>Stack Segment</a:t>
            </a:r>
            <a:r>
              <a:rPr lang="ko-KR" altLang="en-US" dirty="0"/>
              <a:t>의 </a:t>
            </a:r>
            <a:r>
              <a:rPr lang="en-US" altLang="ko-KR" dirty="0"/>
              <a:t>Execute </a:t>
            </a:r>
            <a:r>
              <a:rPr lang="ko-KR" altLang="en-US" dirty="0"/>
              <a:t>권한을 제한함으로써</a:t>
            </a:r>
            <a:r>
              <a:rPr lang="en-US" altLang="ko-KR" dirty="0"/>
              <a:t>, Stack</a:t>
            </a:r>
            <a:r>
              <a:rPr lang="ko-KR" altLang="en-US" dirty="0"/>
              <a:t>에 쉘 코드 실행 방지</a:t>
            </a:r>
            <a:endParaRPr lang="en-US" altLang="ko-KR" dirty="0"/>
          </a:p>
          <a:p>
            <a:pPr lvl="1"/>
            <a:r>
              <a:rPr lang="ko-KR" altLang="en-US" dirty="0"/>
              <a:t>메모리에 미리 적재되어 있는 공유 라이브러리에서 원하는 함수 호출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bit, NX bit</a:t>
            </a:r>
            <a:r>
              <a:rPr lang="ko-KR" altLang="en-US" dirty="0"/>
              <a:t>가 설정되어 있는 프로그램 취약점을 악용</a:t>
            </a:r>
            <a:endParaRPr lang="en-US" altLang="ko-KR" dirty="0"/>
          </a:p>
          <a:p>
            <a:pPr lvl="1"/>
            <a:r>
              <a:rPr lang="en-US" altLang="ko-KR" dirty="0"/>
              <a:t>BOF</a:t>
            </a:r>
            <a:r>
              <a:rPr lang="ko-KR" altLang="en-US" dirty="0"/>
              <a:t>를 일으켜 </a:t>
            </a:r>
            <a:r>
              <a:rPr lang="en-US" altLang="ko-KR" dirty="0"/>
              <a:t>root</a:t>
            </a:r>
            <a:r>
              <a:rPr lang="ko-KR" altLang="en-US" dirty="0"/>
              <a:t>권한을 획득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CB5C7-988F-4C0C-8710-80E341B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3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B120-35CC-4D43-B6F3-1B994F44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HW2_</a:t>
            </a:r>
            <a:r>
              <a:rPr lang="ko-KR" altLang="en-US" dirty="0"/>
              <a:t>평가기준</a:t>
            </a:r>
            <a:r>
              <a:rPr lang="en-US" altLang="ko-KR" sz="1800" dirty="0"/>
              <a:t>( 15</a:t>
            </a:r>
            <a:r>
              <a:rPr lang="ko-KR" altLang="en-US" sz="1800" dirty="0"/>
              <a:t>점 만점 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5DAD-7968-4083-9F13-4AD4300E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 err="1"/>
              <a:t>수행결과</a:t>
            </a:r>
            <a:r>
              <a:rPr lang="ko-KR" altLang="en-US" dirty="0"/>
              <a:t> 스크린 샷 </a:t>
            </a:r>
            <a:r>
              <a:rPr lang="en-US" altLang="ko-KR" dirty="0"/>
              <a:t>(3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공격 성공 후</a:t>
            </a:r>
            <a:r>
              <a:rPr lang="en-US" altLang="ko-KR" dirty="0"/>
              <a:t>, id </a:t>
            </a:r>
            <a:r>
              <a:rPr lang="ko-KR" altLang="en-US" dirty="0"/>
              <a:t>명령어를 통해 </a:t>
            </a:r>
            <a:r>
              <a:rPr lang="en-US" altLang="ko-KR" dirty="0" err="1"/>
              <a:t>euid</a:t>
            </a:r>
            <a:r>
              <a:rPr lang="en-US" altLang="ko-KR" dirty="0"/>
              <a:t> = 0 (root)</a:t>
            </a:r>
            <a:r>
              <a:rPr lang="ko-KR" altLang="en-US" dirty="0"/>
              <a:t>임을 확인</a:t>
            </a:r>
            <a:endParaRPr lang="en-US" altLang="ko-KR" dirty="0"/>
          </a:p>
          <a:p>
            <a:pPr lvl="1"/>
            <a:r>
              <a:rPr lang="ko-KR" altLang="en-US" dirty="0"/>
              <a:t>자신의 학번 입력 후 캡처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프로그램 동작 분석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스크린 샷과 함께 상세한 실습 보고서를 제출</a:t>
            </a:r>
            <a:endParaRPr lang="en-US" altLang="ko-KR" dirty="0"/>
          </a:p>
          <a:p>
            <a:pPr lvl="1"/>
            <a:r>
              <a:rPr lang="en-US" altLang="ko-KR" dirty="0"/>
              <a:t>retlib.txt, </a:t>
            </a:r>
            <a:r>
              <a:rPr lang="en-US" altLang="ko-KR" dirty="0" err="1"/>
              <a:t>exploit.c</a:t>
            </a:r>
            <a:r>
              <a:rPr lang="en-US" altLang="ko-KR" dirty="0"/>
              <a:t> </a:t>
            </a:r>
            <a:r>
              <a:rPr lang="ko-KR" altLang="en-US" dirty="0"/>
              <a:t>동작 분석 </a:t>
            </a:r>
            <a:r>
              <a:rPr lang="en-US" altLang="ko-KR" b="1" dirty="0">
                <a:cs typeface="+mn-cs"/>
              </a:rPr>
              <a:t>(2</a:t>
            </a:r>
            <a:r>
              <a:rPr lang="ko-KR" altLang="en-US" b="1" dirty="0">
                <a:cs typeface="+mn-cs"/>
              </a:rPr>
              <a:t>점</a:t>
            </a:r>
            <a:r>
              <a:rPr lang="en-US" altLang="ko-KR" b="1" dirty="0">
                <a:cs typeface="+mn-cs"/>
              </a:rPr>
              <a:t>)</a:t>
            </a:r>
            <a:endParaRPr lang="en-US" altLang="ko-KR" sz="2000" b="1" dirty="0">
              <a:cs typeface="+mn-cs"/>
            </a:endParaRPr>
          </a:p>
          <a:p>
            <a:pPr lvl="2"/>
            <a:r>
              <a:rPr lang="ko-KR" altLang="en-US" dirty="0"/>
              <a:t>취약점 공격의 동작 과정과 결과를 논리적으로 분석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r>
              <a:rPr lang="ko-KR" altLang="en-US" dirty="0"/>
              <a:t>를 통해 취약점이 존재하는 함수의 스택 메모리 구조 분석 </a:t>
            </a:r>
            <a:r>
              <a:rPr lang="en-US" altLang="ko-KR" sz="1600" b="1" dirty="0"/>
              <a:t>(4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/>
              <a:t>와 같이 그림이 포함되어 있어야 함</a:t>
            </a:r>
            <a:endParaRPr lang="en-US" altLang="ko-KR" dirty="0"/>
          </a:p>
          <a:p>
            <a:pPr lvl="1"/>
            <a:r>
              <a:rPr lang="en-US" altLang="ko-KR" dirty="0"/>
              <a:t>exploit.</a:t>
            </a:r>
            <a:r>
              <a:rPr lang="ko-KR" altLang="en-US" dirty="0"/>
              <a:t>실행 후 취약점이 존재하는 함수의</a:t>
            </a:r>
            <a:r>
              <a:rPr lang="en-US" altLang="ko-KR" dirty="0"/>
              <a:t> </a:t>
            </a:r>
            <a:r>
              <a:rPr lang="ko-KR" altLang="en-US" dirty="0"/>
              <a:t>스택 메모리 구조 분석 </a:t>
            </a:r>
            <a:r>
              <a:rPr lang="en-US" altLang="ko-KR" sz="1600" b="1" dirty="0"/>
              <a:t>(4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21p</a:t>
            </a:r>
            <a:r>
              <a:rPr lang="ko-KR" altLang="en-US" dirty="0"/>
              <a:t>와 같이 그림이 포함되어 있어야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DD271-7038-4FB6-9766-741C19BA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1475" y="2204864"/>
            <a:ext cx="8401050" cy="1095376"/>
            <a:chOff x="371475" y="4999665"/>
            <a:chExt cx="8401050" cy="10953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4999665"/>
              <a:ext cx="8401050" cy="1095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348955" y="5047316"/>
              <a:ext cx="1152128" cy="22194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491880" y="5460206"/>
              <a:ext cx="1296144" cy="1910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471EBC-DDF4-4DA8-9E94-5C10BD1AB462}"/>
                </a:ext>
              </a:extLst>
            </p:cNvPr>
            <p:cNvSpPr/>
            <p:nvPr/>
          </p:nvSpPr>
          <p:spPr bwMode="auto">
            <a:xfrm>
              <a:off x="371475" y="5867401"/>
              <a:ext cx="1296144" cy="2276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244293"/>
      </p:ext>
    </p:extLst>
  </p:cSld>
  <p:clrMapOvr>
    <a:masterClrMapping/>
  </p:clrMapOvr>
</p:sld>
</file>

<file path=ppt/theme/theme1.xml><?xml version="1.0" encoding="utf-8"?>
<a:theme xmlns:a="http://schemas.openxmlformats.org/drawingml/2006/main" name="009TGp_Computer_new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10191</TotalTime>
  <Words>1124</Words>
  <Application>Microsoft Office PowerPoint</Application>
  <PresentationFormat>화면 슬라이드 쇼(4:3)</PresentationFormat>
  <Paragraphs>224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HY헤드라인M</vt:lpstr>
      <vt:lpstr>맑은 고딕</vt:lpstr>
      <vt:lpstr>Arial</vt:lpstr>
      <vt:lpstr>Calibri</vt:lpstr>
      <vt:lpstr>Times New Roman</vt:lpstr>
      <vt:lpstr>Verdana</vt:lpstr>
      <vt:lpstr>Wingdings</vt:lpstr>
      <vt:lpstr>009TGp_Computer_new_v2</vt:lpstr>
      <vt:lpstr>HW2, HW_Bonus 과제설명</vt:lpstr>
      <vt:lpstr>요약</vt:lpstr>
      <vt:lpstr>HW2_Return-to-libc Attack</vt:lpstr>
      <vt:lpstr>HW2 – Return-to-libc Attack</vt:lpstr>
      <vt:lpstr>GDB</vt:lpstr>
      <vt:lpstr>GDB</vt:lpstr>
      <vt:lpstr>GDB</vt:lpstr>
      <vt:lpstr>실습</vt:lpstr>
      <vt:lpstr>HW2_평가기준( 15점 만점 )</vt:lpstr>
      <vt:lpstr>HW2_평가기준</vt:lpstr>
      <vt:lpstr>HW_BONUS Return-to-libc-chain</vt:lpstr>
      <vt:lpstr>HW_BONUS - Return-to-libc-chain Attack</vt:lpstr>
      <vt:lpstr>pwntools</vt:lpstr>
      <vt:lpstr>GDB</vt:lpstr>
      <vt:lpstr>실습</vt:lpstr>
      <vt:lpstr>실습</vt:lpstr>
      <vt:lpstr>실습</vt:lpstr>
      <vt:lpstr>HW-BONUS_평가기준 ( 총 10점 )</vt:lpstr>
      <vt:lpstr>제출</vt:lpstr>
      <vt:lpstr>PowerPoint 프레젠테이션</vt:lpstr>
      <vt:lpstr>Buffer Overflow example</vt:lpstr>
      <vt:lpstr>Buffer Overflow_example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창연 조</cp:lastModifiedBy>
  <cp:revision>1167</cp:revision>
  <dcterms:created xsi:type="dcterms:W3CDTF">2013-07-02T11:59:48Z</dcterms:created>
  <dcterms:modified xsi:type="dcterms:W3CDTF">2019-11-06T15:28:27Z</dcterms:modified>
</cp:coreProperties>
</file>