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359" r:id="rId2"/>
    <p:sldId id="361" r:id="rId3"/>
    <p:sldId id="397" r:id="rId4"/>
    <p:sldId id="371" r:id="rId5"/>
    <p:sldId id="399" r:id="rId6"/>
    <p:sldId id="362" r:id="rId7"/>
    <p:sldId id="364" r:id="rId8"/>
    <p:sldId id="398" r:id="rId9"/>
    <p:sldId id="365" r:id="rId10"/>
    <p:sldId id="366" r:id="rId11"/>
    <p:sldId id="382" r:id="rId12"/>
    <p:sldId id="368" r:id="rId13"/>
    <p:sldId id="369" r:id="rId14"/>
    <p:sldId id="370" r:id="rId15"/>
    <p:sldId id="292" r:id="rId16"/>
  </p:sldIdLst>
  <p:sldSz cx="9144000" cy="6858000" type="screen4x3"/>
  <p:notesSz cx="6888163" cy="10018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 autoAdjust="0"/>
    <p:restoredTop sz="96469" autoAdjust="0"/>
  </p:normalViewPr>
  <p:slideViewPr>
    <p:cSldViewPr>
      <p:cViewPr varScale="1">
        <p:scale>
          <a:sx n="87" d="100"/>
          <a:sy n="87" d="100"/>
        </p:scale>
        <p:origin x="6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6038"/>
            <a:ext cx="2984870" cy="50093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9" y="9516038"/>
            <a:ext cx="2984870" cy="500936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9" y="0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1737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8889"/>
            <a:ext cx="551053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6038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9" y="9516038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en-US" altLang="ko-KR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 2: Cryptography</a:t>
            </a:r>
            <a:endParaRPr lang="ko-KR" altLang="en-US" sz="28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27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A3592-E7BE-4ABE-BDA3-0401BB3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FF90-68A9-4142-9E5A-EBF0D2EB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/>
              <a:t>MD5 hash</a:t>
            </a:r>
            <a:r>
              <a:rPr lang="ko-KR" altLang="en-US" sz="2400" dirty="0"/>
              <a:t>의 충돌을 확인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/>
            </a:pPr>
            <a:r>
              <a:rPr lang="ko-KR" altLang="en-US" sz="2000" dirty="0"/>
              <a:t>동일한 두 파일의 비교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T3 </a:t>
            </a:r>
            <a:r>
              <a:rPr lang="ko-KR" altLang="en-US" sz="1800" dirty="0"/>
              <a:t>폴더 내 </a:t>
            </a:r>
            <a:r>
              <a:rPr lang="en-US" altLang="ko-KR" sz="1800" i="1" dirty="0"/>
              <a:t>1.bin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i="1" dirty="0"/>
              <a:t>2.bin</a:t>
            </a:r>
            <a:r>
              <a:rPr lang="ko-KR" altLang="en-US" sz="1800" dirty="0"/>
              <a:t>을 바이트 단위로 비교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r>
              <a:rPr lang="en-US" altLang="ko-KR" sz="1600" dirty="0" err="1"/>
              <a:t>vbindiff</a:t>
            </a:r>
            <a:r>
              <a:rPr lang="en-US" altLang="ko-KR" sz="1600" dirty="0"/>
              <a:t> [input_file1] [input_file2]</a:t>
            </a:r>
          </a:p>
          <a:p>
            <a:pPr lvl="3">
              <a:lnSpc>
                <a:spcPct val="150000"/>
              </a:lnSpc>
            </a:pPr>
            <a:endParaRPr lang="en-US" altLang="ko-KR" sz="1600" dirty="0"/>
          </a:p>
          <a:p>
            <a:pPr lvl="3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800" i="1" dirty="0"/>
              <a:t>1.bin</a:t>
            </a:r>
            <a:r>
              <a:rPr lang="en-US" altLang="ko-KR" sz="1800" dirty="0"/>
              <a:t>, </a:t>
            </a:r>
            <a:r>
              <a:rPr lang="en-US" altLang="ko-KR" sz="1800" i="1" dirty="0"/>
              <a:t>2.bin</a:t>
            </a:r>
            <a:r>
              <a:rPr lang="ko-KR" altLang="en-US" sz="1800" dirty="0"/>
              <a:t>의 </a:t>
            </a:r>
            <a:r>
              <a:rPr lang="en-US" altLang="ko-KR" sz="1800" dirty="0"/>
              <a:t>hash</a:t>
            </a:r>
            <a:r>
              <a:rPr lang="ko-KR" altLang="en-US" sz="1800" dirty="0"/>
              <a:t>를 비교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r>
              <a:rPr lang="en-US" altLang="ko-KR" sz="1600" dirty="0"/>
              <a:t>md5sum </a:t>
            </a:r>
            <a:r>
              <a:rPr lang="ko-KR" altLang="en-US" sz="1600" dirty="0"/>
              <a:t>명령어로 </a:t>
            </a:r>
            <a:r>
              <a:rPr lang="en-US" altLang="ko-KR" sz="1600" dirty="0"/>
              <a:t>MD5 hash </a:t>
            </a:r>
            <a:r>
              <a:rPr lang="ko-KR" altLang="en-US" sz="1600" dirty="0"/>
              <a:t>생성 가능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600" dirty="0"/>
              <a:t>md5sum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input_file</a:t>
            </a:r>
            <a:r>
              <a:rPr lang="en-US" altLang="ko-KR" sz="1600" dirty="0"/>
              <a:t>]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i="1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834AB-E226-4F1A-AA78-3F6B1BB8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81A8C7-BA28-4D6C-8B14-FFB99A476BD3}"/>
              </a:ext>
            </a:extLst>
          </p:cNvPr>
          <p:cNvGrpSpPr/>
          <p:nvPr/>
        </p:nvGrpSpPr>
        <p:grpSpPr>
          <a:xfrm>
            <a:off x="1685096" y="2924944"/>
            <a:ext cx="5701800" cy="413736"/>
            <a:chOff x="1721100" y="5215467"/>
            <a:chExt cx="5701800" cy="4137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CFFD52-89E9-485B-B6A7-0B4E9C69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1100" y="5215467"/>
              <a:ext cx="5701800" cy="41373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25B3A3-58E8-45B7-A9BC-6311F49CF09E}"/>
                </a:ext>
              </a:extLst>
            </p:cNvPr>
            <p:cNvSpPr/>
            <p:nvPr/>
          </p:nvSpPr>
          <p:spPr bwMode="auto">
            <a:xfrm>
              <a:off x="4339609" y="5229224"/>
              <a:ext cx="1899896" cy="2113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95517E-AFE0-46A3-86E2-48B4DDCE2BCF}"/>
              </a:ext>
            </a:extLst>
          </p:cNvPr>
          <p:cNvGrpSpPr/>
          <p:nvPr/>
        </p:nvGrpSpPr>
        <p:grpSpPr>
          <a:xfrm>
            <a:off x="2195736" y="5013176"/>
            <a:ext cx="4752528" cy="400775"/>
            <a:chOff x="2195736" y="3442946"/>
            <a:chExt cx="4752528" cy="4007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9450C6-7DEC-4A64-8006-CD8F133DC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39"/>
            <a:stretch/>
          </p:blipFill>
          <p:spPr>
            <a:xfrm>
              <a:off x="2195736" y="3442946"/>
              <a:ext cx="4752528" cy="4007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EA7E82-6573-49D0-92D7-47E9199376CB}"/>
                </a:ext>
              </a:extLst>
            </p:cNvPr>
            <p:cNvSpPr/>
            <p:nvPr/>
          </p:nvSpPr>
          <p:spPr bwMode="auto">
            <a:xfrm>
              <a:off x="5196859" y="3448049"/>
              <a:ext cx="1618279" cy="2113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8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A3592-E7BE-4ABE-BDA3-0401BB3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FF90-68A9-4142-9E5A-EBF0D2EB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/>
              <a:t>MD5 hash</a:t>
            </a:r>
            <a:r>
              <a:rPr lang="ko-KR" altLang="en-US" sz="2400" dirty="0"/>
              <a:t>의 충돌을 확인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 startAt="2"/>
            </a:pPr>
            <a:r>
              <a:rPr lang="en-US" altLang="ko-KR" sz="2000" dirty="0"/>
              <a:t>1bit</a:t>
            </a:r>
            <a:r>
              <a:rPr lang="ko-KR" altLang="en-US" sz="2000" dirty="0"/>
              <a:t>가 차이나는 두 파일의 비교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T3 </a:t>
            </a:r>
            <a:r>
              <a:rPr lang="ko-KR" altLang="en-US" sz="1800" dirty="0"/>
              <a:t>폴더 내 </a:t>
            </a:r>
            <a:r>
              <a:rPr lang="en-US" altLang="ko-KR" sz="1800" i="1" dirty="0"/>
              <a:t>1.bin</a:t>
            </a:r>
            <a:r>
              <a:rPr lang="en-US" altLang="ko-KR" sz="1800" dirty="0"/>
              <a:t>, </a:t>
            </a:r>
            <a:r>
              <a:rPr lang="en-US" altLang="ko-KR" sz="1800" i="1" dirty="0"/>
              <a:t>3.bin</a:t>
            </a:r>
            <a:r>
              <a:rPr lang="ko-KR" altLang="en-US" sz="1800" dirty="0"/>
              <a:t>에 대하여 </a:t>
            </a:r>
            <a:r>
              <a:rPr lang="ko-KR" altLang="ko-KR" sz="1800" dirty="0"/>
              <a:t>①</a:t>
            </a:r>
            <a:r>
              <a:rPr lang="ko-KR" altLang="en-US" sz="1800" dirty="0"/>
              <a:t>을 반복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i="1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834AB-E226-4F1A-AA78-3F6B1BB8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70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3F2D-5A97-4FA4-BA0B-929D4C75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98984-2A6D-481C-9DAB-830A47A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/>
              <a:t>MD5 hash</a:t>
            </a:r>
            <a:r>
              <a:rPr lang="ko-KR" altLang="en-US" sz="2400" dirty="0"/>
              <a:t>의 충돌을 확인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SzPct val="100000"/>
              <a:buFont typeface="+mj-ea"/>
              <a:buAutoNum type="circleNumDbPlain" startAt="3"/>
            </a:pPr>
            <a:r>
              <a:rPr lang="en-US" altLang="ko-KR" sz="2000" dirty="0"/>
              <a:t>MD5 </a:t>
            </a:r>
            <a:r>
              <a:rPr lang="ko-KR" altLang="en-US" sz="2000" dirty="0"/>
              <a:t>충돌이 일어나는 서로 다른 </a:t>
            </a:r>
            <a:r>
              <a:rPr lang="en-US" altLang="ko-KR" sz="2000" dirty="0"/>
              <a:t>binary</a:t>
            </a:r>
            <a:r>
              <a:rPr lang="ko-KR" altLang="en-US" sz="2000" dirty="0"/>
              <a:t>의 생성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md5collgen : </a:t>
            </a:r>
            <a:r>
              <a:rPr lang="ko-KR" altLang="en-US" sz="1800" dirty="0"/>
              <a:t>고의로 </a:t>
            </a:r>
            <a:r>
              <a:rPr lang="en-US" altLang="ko-KR" sz="1800" dirty="0"/>
              <a:t>MD5 </a:t>
            </a:r>
            <a:r>
              <a:rPr lang="ko-KR" altLang="en-US" sz="1800" dirty="0"/>
              <a:t>충돌이 발생하는 두 </a:t>
            </a:r>
            <a:r>
              <a:rPr lang="en-US" altLang="ko-KR" sz="1800" dirty="0"/>
              <a:t>binary</a:t>
            </a:r>
            <a:r>
              <a:rPr lang="ko-KR" altLang="en-US" sz="1800" dirty="0"/>
              <a:t>를 생성하는 프로그램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md5collgen –o [filename1] [filename2]</a:t>
            </a:r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생성된 두 파일에 대하여 </a:t>
            </a:r>
            <a:r>
              <a:rPr lang="ko-KR" altLang="ko-KR" sz="1800" dirty="0"/>
              <a:t>①</a:t>
            </a:r>
            <a:r>
              <a:rPr lang="ko-KR" altLang="en-US" sz="1800" dirty="0"/>
              <a:t>을 반복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514350" lvl="1" indent="0">
              <a:lnSpc>
                <a:spcPct val="150000"/>
              </a:lnSpc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ko-KR" sz="2000" dirty="0"/>
              <a:t>①</a:t>
            </a:r>
            <a:r>
              <a:rPr lang="en-US" altLang="ko-KR" sz="2000" dirty="0"/>
              <a:t>,</a:t>
            </a:r>
            <a:r>
              <a:rPr lang="ko-KR" altLang="en-US" sz="2000" dirty="0"/>
              <a:t> ②와 ③ </a:t>
            </a:r>
            <a:r>
              <a:rPr lang="ko-KR" altLang="en-US" sz="2000" dirty="0">
                <a:sym typeface="Wingdings" panose="05000000000000000000" pitchFamily="2" charset="2"/>
              </a:rPr>
              <a:t>과정을 통해 도출되는 결과를 보고서에 포함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ECF21-810B-432C-A507-AD803F70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4E2173-EC27-4744-ADE0-090A0F7079F0}"/>
              </a:ext>
            </a:extLst>
          </p:cNvPr>
          <p:cNvGrpSpPr/>
          <p:nvPr/>
        </p:nvGrpSpPr>
        <p:grpSpPr>
          <a:xfrm>
            <a:off x="2161233" y="3068960"/>
            <a:ext cx="4821534" cy="1627118"/>
            <a:chOff x="2161233" y="2002151"/>
            <a:chExt cx="4821534" cy="16271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CAD36F-9F2B-41CC-B7F3-6CFCB2AA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33" y="2002151"/>
              <a:ext cx="4821534" cy="162711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55A857-45B2-4193-A8FE-C4039EF29DD1}"/>
                </a:ext>
              </a:extLst>
            </p:cNvPr>
            <p:cNvSpPr/>
            <p:nvPr/>
          </p:nvSpPr>
          <p:spPr bwMode="auto">
            <a:xfrm>
              <a:off x="4552968" y="2005964"/>
              <a:ext cx="2373611" cy="2113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3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F0047-2291-40D4-A896-FB0A941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F2F0C-9B3A-40DF-90B5-6E20732E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보고서는 다음을 포함하여야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과제 </a:t>
            </a:r>
            <a:r>
              <a:rPr lang="en-US" altLang="ko-KR" dirty="0"/>
              <a:t>1~3</a:t>
            </a:r>
            <a:r>
              <a:rPr lang="ko-KR" altLang="en-US" dirty="0"/>
              <a:t>의 수행 과정 및 결과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수행 과정 및 분석에 대한 논리적인 서술과 스크린샷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제출 기간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</a:t>
            </a:r>
            <a:r>
              <a:rPr lang="en-US" altLang="ko-KR" dirty="0"/>
              <a:t>~ 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수업시간에 제출하거나 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 제출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부재 시 </a:t>
            </a:r>
            <a:r>
              <a:rPr lang="en-US" altLang="ko-KR" dirty="0"/>
              <a:t>504</a:t>
            </a:r>
            <a:r>
              <a:rPr lang="ko-KR" altLang="en-US" dirty="0"/>
              <a:t>호로 제출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30B29-869B-4312-B488-32E82374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53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2BCE7-8862-461E-98D9-161B06BA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6A46-FB43-498F-A14E-8AEAFDE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조교 이름 </a:t>
            </a:r>
            <a:r>
              <a:rPr lang="en-US" altLang="ko-KR" dirty="0"/>
              <a:t>: </a:t>
            </a:r>
            <a:r>
              <a:rPr lang="ko-KR" altLang="en-US" dirty="0"/>
              <a:t>정재민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연락처 </a:t>
            </a:r>
            <a:r>
              <a:rPr lang="en-US" altLang="ko-KR" dirty="0"/>
              <a:t>: s17orlax@gmail.com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AB07A-D290-4792-BBFD-208BAAC3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65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5D063-3B2E-4032-AFD1-63BCFD4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3BE94-B050-4400-A99F-41CEB3BB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8CA4F1-7C48-4D2A-BFFC-E475AC2AF571}"/>
              </a:ext>
            </a:extLst>
          </p:cNvPr>
          <p:cNvSpPr txBox="1">
            <a:spLocks/>
          </p:cNvSpPr>
          <p:nvPr/>
        </p:nvSpPr>
        <p:spPr>
          <a:xfrm>
            <a:off x="581236" y="1556792"/>
            <a:ext cx="4824536" cy="3600400"/>
          </a:xfrm>
          <a:prstGeom prst="rect">
            <a:avLst/>
          </a:prstGeom>
        </p:spPr>
        <p:txBody>
          <a:bodyPr anchor="ctr"/>
          <a:lstStyle>
            <a:lvl1pPr marL="342890" indent="-34289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28" indent="-28574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965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151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337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522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708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894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080" indent="-22859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6000" kern="0" dirty="0">
                <a:latin typeface="Arial Black" panose="020B0A04020102020204" pitchFamily="34" charset="0"/>
              </a:rPr>
              <a:t>Thank you!</a:t>
            </a:r>
          </a:p>
          <a:p>
            <a:pPr marL="0" indent="0">
              <a:lnSpc>
                <a:spcPts val="10000"/>
              </a:lnSpc>
              <a:buFont typeface="Wingdings" pitchFamily="2" charset="2"/>
              <a:buNone/>
            </a:pPr>
            <a:r>
              <a:rPr lang="en-US" altLang="ko-KR" sz="11500" kern="0" dirty="0">
                <a:latin typeface="Arial Black" panose="020B0A04020102020204" pitchFamily="34" charset="0"/>
              </a:rPr>
              <a:t>Q &amp; A</a:t>
            </a:r>
            <a:endParaRPr lang="ko-KR" altLang="en-US" sz="11500" kern="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E78E9-A6D9-4B67-BE31-4B398955A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7" t="27687" r="33863" b="40813"/>
          <a:stretch/>
        </p:blipFill>
        <p:spPr>
          <a:xfrm>
            <a:off x="5148064" y="787616"/>
            <a:ext cx="3874030" cy="52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2A9B9-8B94-4384-9B70-E2BFF60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3EAB6-4018-4FBA-8C9E-B31D027E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Substitution</a:t>
            </a:r>
            <a:r>
              <a:rPr lang="ko-KR" altLang="en-US" dirty="0"/>
              <a:t> </a:t>
            </a:r>
            <a:r>
              <a:rPr lang="en-US" altLang="ko-KR" dirty="0"/>
              <a:t>cipher?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과제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8830F-7BF0-4603-89D6-A277C39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643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861B-0B58-4709-B151-70DF1D2C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8819C-A5CD-49CF-B07A-34BCE47A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암호화 관련 실습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ko-KR" altLang="en-US" dirty="0" err="1"/>
              <a:t>암복호화</a:t>
            </a:r>
            <a:r>
              <a:rPr lang="ko-KR" altLang="en-US" dirty="0"/>
              <a:t> 수행 및 </a:t>
            </a:r>
            <a:r>
              <a:rPr lang="en-US" altLang="ko-KR" dirty="0"/>
              <a:t>MD5</a:t>
            </a:r>
            <a:r>
              <a:rPr lang="ko-KR" altLang="en-US" dirty="0"/>
              <a:t>의 충돌 실습</a:t>
            </a:r>
            <a:endParaRPr lang="en-US" altLang="ko-KR" dirty="0"/>
          </a:p>
          <a:p>
            <a:pPr lvl="1"/>
            <a:r>
              <a:rPr lang="en-US" altLang="ko-KR" dirty="0"/>
              <a:t>HW2_Crypto </a:t>
            </a:r>
            <a:r>
              <a:rPr lang="ko-KR" altLang="en-US" dirty="0"/>
              <a:t>폴더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과제</a:t>
            </a:r>
            <a:endParaRPr lang="en-US" altLang="ko-KR" dirty="0"/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ko-KR" altLang="en-US" dirty="0"/>
              <a:t>치환 암호 기법으로 작성된 파일</a:t>
            </a:r>
            <a:r>
              <a:rPr lang="en-US" altLang="ko-KR" sz="1600" dirty="0"/>
              <a:t>(</a:t>
            </a:r>
            <a:r>
              <a:rPr lang="en-US" altLang="ko-KR" sz="1400" i="1" dirty="0"/>
              <a:t>ciphertext.txt</a:t>
            </a:r>
            <a:r>
              <a:rPr lang="en-US" altLang="ko-KR" sz="1600" dirty="0"/>
              <a:t>)</a:t>
            </a:r>
            <a:r>
              <a:rPr lang="ko-KR" altLang="en-US" sz="1600" dirty="0"/>
              <a:t>을 복호화</a:t>
            </a:r>
            <a:endParaRPr lang="en-US" altLang="ko-KR" dirty="0"/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ko-KR" altLang="en-US" dirty="0" err="1"/>
              <a:t>복호화된</a:t>
            </a:r>
            <a:r>
              <a:rPr lang="en-US" altLang="ko-KR" i="1" dirty="0"/>
              <a:t> </a:t>
            </a:r>
            <a:r>
              <a:rPr lang="en-US" altLang="ko-KR" sz="1400" i="1" dirty="0"/>
              <a:t>ciphertext.txt</a:t>
            </a:r>
            <a:r>
              <a:rPr lang="ko-KR" altLang="en-US" dirty="0"/>
              <a:t>에서 확인할 수 있는 </a:t>
            </a:r>
            <a:r>
              <a:rPr lang="en-US" altLang="ko-KR" dirty="0"/>
              <a:t>key</a:t>
            </a:r>
            <a:r>
              <a:rPr lang="ko-KR" altLang="en-US" dirty="0"/>
              <a:t>로 암호화된 이미지를 복호화</a:t>
            </a:r>
            <a:endParaRPr lang="en-US" altLang="ko-KR" dirty="0"/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altLang="ko-KR" dirty="0"/>
              <a:t>MD5 hash</a:t>
            </a:r>
            <a:r>
              <a:rPr lang="ko-KR" altLang="en-US" dirty="0"/>
              <a:t> 생성 및 충돌을 확인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SzPct val="80000"/>
              <a:buFont typeface="+mj-lt"/>
              <a:buAutoNum type="arabicPeriod"/>
            </a:pPr>
            <a:endParaRPr lang="en-US" altLang="ko-KR" dirty="0"/>
          </a:p>
          <a:p>
            <a:pPr marL="400050">
              <a:buSzPct val="100000"/>
              <a:buFont typeface="Wingdings" panose="05000000000000000000" pitchFamily="2" charset="2"/>
              <a:buChar char="v"/>
            </a:pP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과제 및 실습 수행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복호화한</a:t>
            </a:r>
            <a:r>
              <a:rPr lang="ko-KR" altLang="en-US" dirty="0"/>
              <a:t> 이미지가 반드시 보고서에 포함되어야 함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</a:t>
            </a:r>
            <a:r>
              <a:rPr lang="en-US" altLang="ko-KR" dirty="0"/>
              <a:t>~ 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3446E-23C2-4951-AA21-12FF5C11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8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530C-04AA-41E9-A271-75E17E3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476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Substitution Cipher?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401CF-CE64-439E-AB28-D04E952E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치환 암호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평문의</a:t>
            </a:r>
            <a:r>
              <a:rPr lang="ko-KR" altLang="en-US" dirty="0"/>
              <a:t> 알파벳을 다른 알파벳으로 변환하는 고전 암호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치환 방식에 따라 다양한 방식이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단일 치환 </a:t>
            </a:r>
            <a:r>
              <a:rPr lang="en-US" altLang="ko-KR" dirty="0"/>
              <a:t>(</a:t>
            </a:r>
            <a:r>
              <a:rPr lang="ko-KR" altLang="en-US" dirty="0"/>
              <a:t>알파벳의 일대일</a:t>
            </a:r>
            <a:r>
              <a:rPr lang="en-US" altLang="ko-KR" dirty="0"/>
              <a:t> </a:t>
            </a:r>
            <a:r>
              <a:rPr lang="ko-KR" altLang="en-US" dirty="0"/>
              <a:t>대응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다중 치환 </a:t>
            </a:r>
            <a:r>
              <a:rPr lang="en-US" altLang="ko-KR" dirty="0"/>
              <a:t>(</a:t>
            </a:r>
            <a:r>
              <a:rPr lang="ko-KR" altLang="en-US" dirty="0"/>
              <a:t>알파벳의 일대다 대응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암호공격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bruteforce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카지스키</a:t>
            </a:r>
            <a:r>
              <a:rPr lang="ko-KR" altLang="en-US" dirty="0"/>
              <a:t> 공격 </a:t>
            </a:r>
            <a:r>
              <a:rPr lang="en-US" altLang="ko-KR" dirty="0"/>
              <a:t>(</a:t>
            </a:r>
            <a:r>
              <a:rPr lang="en-US" altLang="ko-KR" dirty="0" err="1"/>
              <a:t>Kasiski</a:t>
            </a:r>
            <a:r>
              <a:rPr lang="en-US" altLang="ko-KR" dirty="0"/>
              <a:t> attack)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프리드만</a:t>
            </a:r>
            <a:r>
              <a:rPr lang="ko-KR" altLang="en-US" dirty="0"/>
              <a:t> 공격 </a:t>
            </a:r>
            <a:r>
              <a:rPr lang="en-US" altLang="ko-KR" dirty="0"/>
              <a:t>(Friedman attack)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1F516-FE61-4A02-8B0A-7A389B68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498C03E2-3821-464F-81E8-82E5B5943B09}" type="slidenum">
              <a:rPr lang="ko-KR" altLang="en-US" smtClean="0"/>
              <a:pPr>
                <a:lnSpc>
                  <a:spcPct val="150000"/>
                </a:lnSpc>
              </a:pPr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5E79E-E21A-424B-9CDE-A14CD111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10" y="2924944"/>
            <a:ext cx="4484232" cy="3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41045A-5442-4D21-BC4B-2750D68A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65" y="3501008"/>
            <a:ext cx="4985370" cy="31310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8087D0-D48D-495F-9FD9-22C6C666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Cipher?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AD42A-D10F-4530-B376-7A2C8402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시저</a:t>
            </a:r>
            <a:r>
              <a:rPr lang="ko-KR" altLang="en-US" dirty="0"/>
              <a:t> 암호</a:t>
            </a:r>
            <a:r>
              <a:rPr lang="en-US" altLang="ko-KR" dirty="0"/>
              <a:t>(Caesar cipher)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단일 치환 암호의 일종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줄리어스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</a:t>
            </a:r>
            <a:r>
              <a:rPr lang="ko-KR" altLang="en-US" dirty="0" err="1"/>
              <a:t>유리우스</a:t>
            </a:r>
            <a:r>
              <a:rPr lang="ko-KR" altLang="en-US" dirty="0"/>
              <a:t> </a:t>
            </a:r>
            <a:r>
              <a:rPr lang="ko-KR" altLang="en-US" dirty="0" err="1"/>
              <a:t>케사르</a:t>
            </a:r>
            <a:r>
              <a:rPr lang="en-US" altLang="ko-KR" dirty="0"/>
              <a:t>)</a:t>
            </a:r>
            <a:r>
              <a:rPr lang="ko-KR" altLang="en-US" dirty="0"/>
              <a:t>가 사용한 암호방식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평문의</a:t>
            </a:r>
            <a:r>
              <a:rPr lang="ko-KR" altLang="en-US" dirty="0"/>
              <a:t> 알파벳을 일정 문자 수만큼 순차적으로 이동</a:t>
            </a:r>
            <a:r>
              <a:rPr lang="en-US" altLang="ko-KR" dirty="0"/>
              <a:t>(</a:t>
            </a:r>
            <a:r>
              <a:rPr lang="en-US" altLang="ko-KR" b="1" dirty="0"/>
              <a:t>Key</a:t>
            </a:r>
            <a:r>
              <a:rPr lang="en-US" altLang="ko-KR" dirty="0"/>
              <a:t>)</a:t>
            </a:r>
            <a:r>
              <a:rPr lang="ko-KR" altLang="en-US" dirty="0"/>
              <a:t>시켜 암호화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예시의 </a:t>
            </a:r>
            <a:r>
              <a:rPr lang="en-US" altLang="ko-KR" dirty="0"/>
              <a:t>key</a:t>
            </a:r>
            <a:r>
              <a:rPr lang="ko-KR" altLang="en-US" dirty="0"/>
              <a:t>는 </a:t>
            </a:r>
            <a:r>
              <a:rPr lang="en-US" altLang="ko-KR" dirty="0"/>
              <a:t>13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‘HELLO’</a:t>
            </a:r>
            <a:r>
              <a:rPr lang="ko-KR" altLang="en-US" dirty="0"/>
              <a:t>는 </a:t>
            </a:r>
            <a:r>
              <a:rPr lang="en-US" altLang="ko-KR" dirty="0"/>
              <a:t>URYYB</a:t>
            </a:r>
            <a:r>
              <a:rPr lang="ko-KR" altLang="en-US" dirty="0"/>
              <a:t>로 암호화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9CF29-19C6-4BBE-98D8-16F91FE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89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CDC2-D432-495D-AE5B-0ACD9B7D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2C0CB-EF8C-450C-92CE-1C2F2B83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ko-KR" altLang="en-US" dirty="0"/>
              <a:t>치환 암호 기법으로 작성된 파일</a:t>
            </a:r>
            <a:r>
              <a:rPr lang="en-US" altLang="ko-KR" sz="1800" dirty="0"/>
              <a:t>(</a:t>
            </a:r>
            <a:r>
              <a:rPr lang="en-US" altLang="ko-KR" sz="1600" i="1" dirty="0"/>
              <a:t>ciphertext.txt</a:t>
            </a:r>
            <a:r>
              <a:rPr lang="en-US" altLang="ko-KR" sz="1800" dirty="0"/>
              <a:t>)</a:t>
            </a:r>
            <a:r>
              <a:rPr lang="ko-KR" altLang="en-US" dirty="0"/>
              <a:t>을 복호화</a:t>
            </a:r>
            <a:endParaRPr lang="en-US" altLang="ko-KR" dirty="0"/>
          </a:p>
          <a:p>
            <a:pPr marL="40005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ko-KR" altLang="en-US" dirty="0"/>
              <a:t>암호화된 이미지 복호화</a:t>
            </a:r>
            <a:endParaRPr lang="en-US" altLang="ko-KR" dirty="0"/>
          </a:p>
          <a:p>
            <a:pPr marL="400050">
              <a:lnSpc>
                <a:spcPct val="150000"/>
              </a:lnSpc>
              <a:buSzPct val="80000"/>
              <a:buFont typeface="+mj-lt"/>
              <a:buAutoNum type="arabicPeriod"/>
            </a:pPr>
            <a:r>
              <a:rPr lang="en-US" altLang="ko-KR" dirty="0"/>
              <a:t>MD5 hash</a:t>
            </a:r>
            <a:r>
              <a:rPr lang="ko-KR" altLang="en-US" dirty="0"/>
              <a:t>의 충돌을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0AC9D-D669-4595-B849-C97F2C9C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0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20A9F-96EE-420F-A4EE-22BAD9B5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E18D1-3A9E-46AA-80B1-4E4BF6BA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/>
              <a:t>치환 암호 기법으로 작성된 파일</a:t>
            </a:r>
            <a:r>
              <a:rPr lang="en-US" altLang="ko-KR" dirty="0"/>
              <a:t>(</a:t>
            </a:r>
            <a:r>
              <a:rPr lang="en-US" altLang="ko-KR" sz="1800" i="1" dirty="0"/>
              <a:t>ciphertext.txt</a:t>
            </a:r>
            <a:r>
              <a:rPr lang="en-US" altLang="ko-KR" dirty="0"/>
              <a:t>)</a:t>
            </a:r>
            <a:r>
              <a:rPr lang="ko-KR" altLang="en-US" dirty="0"/>
              <a:t>을 복호화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T1 </a:t>
            </a:r>
            <a:r>
              <a:rPr lang="ko-KR" altLang="en-US" dirty="0"/>
              <a:t>폴더 내 카이사르 암호기법으로 암호화된 문서인 </a:t>
            </a:r>
            <a:r>
              <a:rPr lang="en-US" altLang="ko-KR" sz="1600" i="1" dirty="0"/>
              <a:t>ciphertext.txt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숫자는 암호화되지 않음</a:t>
            </a:r>
            <a:r>
              <a:rPr lang="en-US" altLang="ko-KR" dirty="0"/>
              <a:t>, </a:t>
            </a:r>
            <a:r>
              <a:rPr lang="ko-KR" altLang="en-US" dirty="0"/>
              <a:t>알파벳의 대소문자는 유지됨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암호화된 파일을 </a:t>
            </a:r>
            <a:r>
              <a:rPr lang="ko-KR" altLang="en-US" dirty="0" err="1"/>
              <a:t>복호화하며</a:t>
            </a:r>
            <a:r>
              <a:rPr lang="ko-KR" altLang="en-US" dirty="0"/>
              <a:t> 다음을 만족하는 프로그램을 작성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i="1" dirty="0"/>
              <a:t>ciphertext.txt</a:t>
            </a:r>
            <a:r>
              <a:rPr lang="ko-KR" altLang="en-US" b="1" dirty="0"/>
              <a:t>를 </a:t>
            </a:r>
            <a:r>
              <a:rPr lang="ko-KR" altLang="en-US" b="1" dirty="0" err="1"/>
              <a:t>복호화하여</a:t>
            </a:r>
            <a:r>
              <a:rPr lang="ko-KR" altLang="en-US" b="1" dirty="0"/>
              <a:t> </a:t>
            </a:r>
            <a:r>
              <a:rPr lang="en-US" altLang="ko-KR" b="1" i="1" dirty="0"/>
              <a:t>decrypted.txt</a:t>
            </a:r>
            <a:r>
              <a:rPr lang="ko-KR" altLang="en-US" b="1" dirty="0"/>
              <a:t>를 생성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언어는 </a:t>
            </a:r>
            <a:r>
              <a:rPr lang="en-US" altLang="ko-KR" dirty="0"/>
              <a:t>c, java, python </a:t>
            </a:r>
            <a:r>
              <a:rPr lang="ko-KR" altLang="en-US" dirty="0"/>
              <a:t>중 하나를 선택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861FC-22D9-460B-B1F5-F16876C0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09EB7B-E1D4-4D4B-BC11-3FF9B7F504DC}"/>
              </a:ext>
            </a:extLst>
          </p:cNvPr>
          <p:cNvGrpSpPr/>
          <p:nvPr/>
        </p:nvGrpSpPr>
        <p:grpSpPr>
          <a:xfrm>
            <a:off x="4110208" y="5255787"/>
            <a:ext cx="4730304" cy="1597934"/>
            <a:chOff x="3922818" y="5018109"/>
            <a:chExt cx="5221182" cy="17637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FF16C6-A99B-4E56-9A0C-229F5680156A}"/>
                </a:ext>
              </a:extLst>
            </p:cNvPr>
            <p:cNvSpPr txBox="1"/>
            <p:nvPr/>
          </p:nvSpPr>
          <p:spPr>
            <a:xfrm>
              <a:off x="5561301" y="6504867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decrypted.txt</a:t>
              </a:r>
              <a:endParaRPr lang="ko-KR" altLang="en-US" sz="1200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F9D8C6-6051-4341-88F6-3677247A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2818" y="5018109"/>
              <a:ext cx="5221182" cy="1517602"/>
            </a:xfrm>
            <a:prstGeom prst="rect">
              <a:avLst/>
            </a:prstGeom>
          </p:spPr>
        </p:pic>
      </p:grp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B6143B50-1DBC-4610-B6B1-15D8C9469611}"/>
              </a:ext>
            </a:extLst>
          </p:cNvPr>
          <p:cNvSpPr/>
          <p:nvPr/>
        </p:nvSpPr>
        <p:spPr bwMode="auto">
          <a:xfrm rot="5400000">
            <a:off x="5560759" y="4261854"/>
            <a:ext cx="913332" cy="832192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BF03D1-D337-41FE-9B2D-67AF98A03BD8}"/>
              </a:ext>
            </a:extLst>
          </p:cNvPr>
          <p:cNvGrpSpPr/>
          <p:nvPr/>
        </p:nvGrpSpPr>
        <p:grpSpPr>
          <a:xfrm>
            <a:off x="539552" y="3707901"/>
            <a:ext cx="4733458" cy="1625880"/>
            <a:chOff x="169003" y="3121519"/>
            <a:chExt cx="5224664" cy="17946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8EE1A-12E3-4194-804A-EA120940E127}"/>
                </a:ext>
              </a:extLst>
            </p:cNvPr>
            <p:cNvSpPr txBox="1"/>
            <p:nvPr/>
          </p:nvSpPr>
          <p:spPr>
            <a:xfrm>
              <a:off x="1806119" y="4639122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ciphertext.txt</a:t>
              </a:r>
              <a:endParaRPr lang="ko-KR" altLang="en-US" sz="1200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373A21-2E2F-4BDE-A402-B6888728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03" y="3121519"/>
              <a:ext cx="5224664" cy="1517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9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3DA7-0221-4DE0-92D0-9E9AEC8E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3231-9325-4ACE-8AA1-FF7F6C79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/>
              <a:t>치환 암호 기법으로 작성된 파일</a:t>
            </a:r>
            <a:r>
              <a:rPr lang="en-US" altLang="ko-KR" dirty="0"/>
              <a:t>(</a:t>
            </a:r>
            <a:r>
              <a:rPr lang="en-US" altLang="ko-KR" sz="1800" i="1" dirty="0"/>
              <a:t>ciphertext.txt</a:t>
            </a:r>
            <a:r>
              <a:rPr lang="en-US" altLang="ko-KR" dirty="0"/>
              <a:t>)</a:t>
            </a:r>
            <a:r>
              <a:rPr lang="ko-KR" altLang="en-US" dirty="0"/>
              <a:t>을 복호화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보고서는 다음을 포함하여야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프로그램의 소스코드와 설명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복호화된</a:t>
            </a:r>
            <a:r>
              <a:rPr lang="ko-KR" altLang="en-US" dirty="0"/>
              <a:t> 문서의 일부 </a:t>
            </a:r>
            <a:r>
              <a:rPr lang="en-US" altLang="ko-KR" dirty="0"/>
              <a:t>(</a:t>
            </a:r>
            <a:r>
              <a:rPr lang="ko-KR" altLang="en-US" dirty="0"/>
              <a:t>스크린샷 첨부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암호화 시 몇 글자를 밀어내어 암호문을 형성하였는지</a:t>
            </a:r>
            <a:r>
              <a:rPr lang="en-US" altLang="ko-KR" dirty="0"/>
              <a:t>?(</a:t>
            </a:r>
            <a:r>
              <a:rPr lang="en-US" altLang="ko-KR" b="1" dirty="0"/>
              <a:t>Key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6FBBD-53B7-4925-A19E-2D28CC32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362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EEBB1-F868-473B-8C51-740A4B8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E92D1-DDC9-4A9D-89EA-D6B23296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/>
              <a:t>암호화된 이미지 복호화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T2 </a:t>
            </a:r>
            <a:r>
              <a:rPr lang="ko-KR" altLang="en-US" sz="2000" dirty="0"/>
              <a:t>폴더 내 암호화된 이미지</a:t>
            </a:r>
            <a:r>
              <a:rPr lang="en-US" altLang="ko-KR" sz="2000" dirty="0"/>
              <a:t>(</a:t>
            </a:r>
            <a:r>
              <a:rPr lang="en-US" altLang="ko-KR" i="1" dirty="0"/>
              <a:t>p1.bmp</a:t>
            </a:r>
            <a:r>
              <a:rPr lang="en-US" altLang="ko-KR" sz="2000" dirty="0"/>
              <a:t>)</a:t>
            </a:r>
            <a:r>
              <a:rPr lang="ko-KR" altLang="en-US" sz="2000" dirty="0"/>
              <a:t>를 복호화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복호화 시 </a:t>
            </a:r>
            <a:r>
              <a:rPr lang="ko-KR" altLang="en-US" sz="1800" b="1" dirty="0"/>
              <a:t>암호화 유형</a:t>
            </a:r>
            <a:r>
              <a:rPr lang="en-US" altLang="ko-KR" sz="1800" dirty="0"/>
              <a:t>(cipher type)</a:t>
            </a:r>
            <a:r>
              <a:rPr lang="ko-KR" altLang="en-US" sz="1800" dirty="0"/>
              <a:t>과 </a:t>
            </a:r>
            <a:r>
              <a:rPr lang="ko-KR" altLang="en-US" sz="1800" b="1" dirty="0"/>
              <a:t>암호화 키</a:t>
            </a:r>
            <a:r>
              <a:rPr lang="en-US" altLang="ko-KR" sz="1800" dirty="0"/>
              <a:t>(crypto key)</a:t>
            </a:r>
            <a:r>
              <a:rPr lang="ko-KR" altLang="en-US" sz="1800" dirty="0"/>
              <a:t>를 알아야 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필요한 암호화 유형과 암호화 키는 </a:t>
            </a:r>
            <a:r>
              <a:rPr lang="ko-KR" altLang="en-US" sz="1800" b="1" dirty="0"/>
              <a:t>과제 </a:t>
            </a:r>
            <a:r>
              <a:rPr lang="en-US" altLang="ko-KR" sz="1800" b="1" dirty="0"/>
              <a:t>- 1</a:t>
            </a:r>
            <a:r>
              <a:rPr lang="ko-KR" altLang="en-US" sz="1800" b="1" dirty="0"/>
              <a:t>의 </a:t>
            </a:r>
            <a:r>
              <a:rPr lang="ko-KR" altLang="en-US" sz="1800" b="1" dirty="0" err="1"/>
              <a:t>복호화된</a:t>
            </a:r>
            <a:r>
              <a:rPr lang="en-US" altLang="ko-KR" sz="1800" b="1" i="1" dirty="0"/>
              <a:t> </a:t>
            </a:r>
            <a:r>
              <a:rPr lang="en-US" altLang="ko-KR" b="1" i="1" dirty="0"/>
              <a:t>ciphertext.txt</a:t>
            </a:r>
            <a:r>
              <a:rPr lang="ko-KR" altLang="en-US" sz="1800" b="1" dirty="0"/>
              <a:t>에서 확인 가능</a:t>
            </a:r>
            <a:endParaRPr lang="en-US" altLang="ko-KR" sz="1800" b="1" i="1" dirty="0"/>
          </a:p>
          <a:p>
            <a:pPr lvl="2">
              <a:lnSpc>
                <a:spcPct val="150000"/>
              </a:lnSpc>
            </a:pPr>
            <a:r>
              <a:rPr lang="en-US" altLang="ko-KR" sz="1800" dirty="0" err="1"/>
              <a:t>openssl</a:t>
            </a:r>
            <a:r>
              <a:rPr lang="en-US" altLang="ko-KR" sz="1800" dirty="0"/>
              <a:t> enc </a:t>
            </a:r>
            <a:r>
              <a:rPr lang="ko-KR" altLang="en-US" sz="1800" dirty="0"/>
              <a:t>명령어로 복호화가 가능</a:t>
            </a:r>
            <a:endParaRPr lang="en-US" altLang="ko-KR" sz="1800" dirty="0"/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openssl</a:t>
            </a:r>
            <a:r>
              <a:rPr lang="en-US" altLang="ko-KR" dirty="0"/>
              <a:t> enc -d [</a:t>
            </a:r>
            <a:r>
              <a:rPr lang="en-US" altLang="ko-KR" dirty="0" err="1"/>
              <a:t>cipher_type</a:t>
            </a:r>
            <a:r>
              <a:rPr lang="en-US" altLang="ko-KR" dirty="0"/>
              <a:t>] -in [</a:t>
            </a:r>
            <a:r>
              <a:rPr lang="en-US" altLang="ko-KR" dirty="0" err="1"/>
              <a:t>input_filename</a:t>
            </a:r>
            <a:r>
              <a:rPr lang="en-US" altLang="ko-KR" dirty="0"/>
              <a:t>] -out [</a:t>
            </a:r>
            <a:r>
              <a:rPr lang="en-US" altLang="ko-KR" dirty="0" err="1"/>
              <a:t>output_filename</a:t>
            </a:r>
            <a:r>
              <a:rPr lang="en-US" altLang="ko-KR" dirty="0"/>
              <a:t>] -k [crypto-key]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lvl="3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ym typeface="Wingdings" panose="05000000000000000000" pitchFamily="2" charset="2"/>
              </a:rPr>
              <a:t>복호화된</a:t>
            </a:r>
            <a:r>
              <a:rPr lang="ko-KR" altLang="en-US" sz="2000" b="1" dirty="0">
                <a:sym typeface="Wingdings" panose="05000000000000000000" pitchFamily="2" charset="2"/>
              </a:rPr>
              <a:t> 이미지를 보고서에 포함</a:t>
            </a:r>
            <a:endParaRPr lang="ko-KR" altLang="en-US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EAF06-E8A5-4A6A-B4BA-F75D59C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9F57E-0A89-49DB-8BCB-6939AAD17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1" r="2094"/>
          <a:stretch/>
        </p:blipFill>
        <p:spPr>
          <a:xfrm>
            <a:off x="286345" y="4365104"/>
            <a:ext cx="8571309" cy="3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7501"/>
      </p:ext>
    </p:extLst>
  </p:cSld>
  <p:clrMapOvr>
    <a:masterClrMapping/>
  </p:clrMapOvr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20220</TotalTime>
  <Words>611</Words>
  <Application>Microsoft Office PowerPoint</Application>
  <PresentationFormat>화면 슬라이드 쇼(4:3)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맑은 고딕</vt:lpstr>
      <vt:lpstr>Arial</vt:lpstr>
      <vt:lpstr>Arial Black</vt:lpstr>
      <vt:lpstr>Calibri</vt:lpstr>
      <vt:lpstr>Times New Roman</vt:lpstr>
      <vt:lpstr>Verdana</vt:lpstr>
      <vt:lpstr>Wingdings</vt:lpstr>
      <vt:lpstr>ysjeong</vt:lpstr>
      <vt:lpstr>HW 2: Cryptography</vt:lpstr>
      <vt:lpstr>Index</vt:lpstr>
      <vt:lpstr>HW2</vt:lpstr>
      <vt:lpstr>Substitution Cipher?</vt:lpstr>
      <vt:lpstr>Substitution Cipher?</vt:lpstr>
      <vt:lpstr>과제</vt:lpstr>
      <vt:lpstr>과제 - 1</vt:lpstr>
      <vt:lpstr>과제 - 1</vt:lpstr>
      <vt:lpstr>과제 - 2</vt:lpstr>
      <vt:lpstr>과제 - 3</vt:lpstr>
      <vt:lpstr>과제 - 3</vt:lpstr>
      <vt:lpstr>과제 - 3</vt:lpstr>
      <vt:lpstr>제출</vt:lpstr>
      <vt:lpstr>문의사항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Jung Jaemin</cp:lastModifiedBy>
  <cp:revision>428</cp:revision>
  <cp:lastPrinted>2019-04-08T07:31:37Z</cp:lastPrinted>
  <dcterms:created xsi:type="dcterms:W3CDTF">2013-07-02T11:59:48Z</dcterms:created>
  <dcterms:modified xsi:type="dcterms:W3CDTF">2019-05-22T04:18:00Z</dcterms:modified>
</cp:coreProperties>
</file>