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84" r:id="rId2"/>
    <p:sldId id="372" r:id="rId3"/>
    <p:sldId id="362" r:id="rId4"/>
    <p:sldId id="363" r:id="rId5"/>
    <p:sldId id="369" r:id="rId6"/>
    <p:sldId id="370" r:id="rId7"/>
    <p:sldId id="375" r:id="rId8"/>
    <p:sldId id="377" r:id="rId9"/>
    <p:sldId id="371" r:id="rId10"/>
    <p:sldId id="376" r:id="rId11"/>
    <p:sldId id="294" r:id="rId12"/>
    <p:sldId id="326" r:id="rId13"/>
    <p:sldId id="327" r:id="rId14"/>
    <p:sldId id="328" r:id="rId15"/>
    <p:sldId id="382" r:id="rId16"/>
    <p:sldId id="378" r:id="rId17"/>
    <p:sldId id="379" r:id="rId18"/>
    <p:sldId id="381" r:id="rId19"/>
    <p:sldId id="380" r:id="rId20"/>
    <p:sldId id="373" r:id="rId21"/>
    <p:sldId id="368" r:id="rId22"/>
    <p:sldId id="35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7327" autoAdjust="0"/>
  </p:normalViewPr>
  <p:slideViewPr>
    <p:cSldViewPr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95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805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34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92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60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53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94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97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19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65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23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6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755576" y="4077072"/>
            <a:ext cx="7775575" cy="533400"/>
          </a:xfrm>
        </p:spPr>
        <p:txBody>
          <a:bodyPr/>
          <a:lstStyle/>
          <a:p>
            <a:r>
              <a:rPr lang="ko-KR" altLang="en-US" smtClean="0"/>
              <a:t>팀 기반의 설계 프로젝트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2636912"/>
            <a:ext cx="9159631" cy="669925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2800" kern="0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안드로이드 앱 분석</a:t>
            </a:r>
            <a:endParaRPr lang="ko-KR" altLang="en-US" sz="2800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869160"/>
            <a:ext cx="410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1600" smtClean="0">
                <a:latin typeface="HY헤드라인M" pitchFamily="18" charset="-127"/>
                <a:ea typeface="HY헤드라인M" pitchFamily="18" charset="-127"/>
              </a:rPr>
              <a:t>2019.03.27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박민재</a:t>
            </a:r>
            <a:endParaRPr lang="en-US" altLang="ko-KR" sz="160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1600" smtClean="0">
                <a:latin typeface="HY헤드라인M" pitchFamily="18" charset="-127"/>
                <a:ea typeface="HY헤드라인M" pitchFamily="18" charset="-127"/>
              </a:rPr>
              <a:t>souling4you@gmail.com</a:t>
            </a:r>
          </a:p>
        </p:txBody>
      </p:sp>
    </p:spTree>
    <p:extLst>
      <p:ext uri="{BB962C8B-B14F-4D97-AF65-F5344CB8AC3E}">
        <p14:creationId xmlns:p14="http://schemas.microsoft.com/office/powerpoint/2010/main" val="18471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제네릭 타입</a:t>
            </a:r>
            <a:r>
              <a:rPr lang="en-US" altLang="ko-KR" kern="0" smtClean="0"/>
              <a:t>(Generic type)</a:t>
            </a:r>
          </a:p>
          <a:p>
            <a:pPr lvl="1"/>
            <a:r>
              <a:rPr lang="ko-KR" altLang="en-US" kern="0" smtClean="0"/>
              <a:t>타입을 파라미터로 가지는 클래스와 인터페이스</a:t>
            </a:r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sp>
        <p:nvSpPr>
          <p:cNvPr id="3" name="TextBox 2"/>
          <p:cNvSpPr txBox="1"/>
          <p:nvPr/>
        </p:nvSpPr>
        <p:spPr>
          <a:xfrm>
            <a:off x="2051720" y="1847446"/>
            <a:ext cx="44799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public class Box&lt;T&gt; {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private T t;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public T get() { return t; }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public void set(T t) { this.t = t; }</a:t>
            </a:r>
          </a:p>
          <a:p>
            <a:r>
              <a:rPr lang="en-US" altLang="ko-KR" sz="2400" smtClean="0"/>
              <a:t>}</a:t>
            </a:r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051720" y="3762045"/>
            <a:ext cx="5152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Box&lt;String&gt; box = new Box&lt;String&gt;();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720" y="4442336"/>
            <a:ext cx="5049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public class Box&lt;String&gt; {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private String t;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public String get() { return t; }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public void set(String t) { this.t = t; }</a:t>
            </a:r>
          </a:p>
          <a:p>
            <a:r>
              <a:rPr lang="en-US" altLang="ko-KR" sz="2400" smtClean="0"/>
              <a:t>}</a:t>
            </a:r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 bwMode="auto">
          <a:xfrm>
            <a:off x="2000974" y="1841881"/>
            <a:ext cx="5151271" cy="237168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000973" y="4478065"/>
            <a:ext cx="5151271" cy="1897697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안드로이드 </a:t>
            </a:r>
            <a:r>
              <a:rPr lang="en-US" altLang="ko-KR" smtClean="0"/>
              <a:t>4</a:t>
            </a:r>
            <a:r>
              <a:rPr lang="ko-KR" altLang="en-US" smtClean="0"/>
              <a:t>대 컴포넌트</a:t>
            </a:r>
            <a:endParaRPr lang="en-US" altLang="ko-KR" smtClean="0"/>
          </a:p>
          <a:p>
            <a:pPr lvl="1"/>
            <a:r>
              <a:rPr lang="en-US" altLang="ko-KR" smtClean="0"/>
              <a:t>1. </a:t>
            </a:r>
            <a:r>
              <a:rPr lang="ko-KR" altLang="en-US" smtClean="0"/>
              <a:t>액티비티 </a:t>
            </a:r>
            <a:r>
              <a:rPr lang="en-US" altLang="ko-KR" smtClean="0"/>
              <a:t>(Activity)</a:t>
            </a:r>
          </a:p>
          <a:p>
            <a:pPr lvl="2"/>
            <a:r>
              <a:rPr lang="ko-KR" altLang="en-US"/>
              <a:t>하나의 화면을 하나의 액티비티로 </a:t>
            </a:r>
            <a:r>
              <a:rPr lang="ko-KR" altLang="en-US" smtClean="0"/>
              <a:t>생각</a:t>
            </a:r>
            <a:endParaRPr lang="en-US" altLang="ko-KR" smtClean="0"/>
          </a:p>
          <a:p>
            <a:pPr lvl="2"/>
            <a:r>
              <a:rPr lang="ko-KR" altLang="en-US" smtClean="0"/>
              <a:t>앱을 구성하는 화면을 액티비티로 구현하고 각각의 화면간에 이동하는 과정은 각각의 액티비티를 필요에 따라 열거나 닫거나 하는 과정</a:t>
            </a:r>
            <a:endParaRPr lang="en-US" altLang="ko-KR"/>
          </a:p>
          <a:p>
            <a:pPr lvl="1"/>
            <a:r>
              <a:rPr lang="en-US" altLang="ko-KR" smtClean="0"/>
              <a:t>2. </a:t>
            </a:r>
            <a:r>
              <a:rPr lang="ko-KR" altLang="en-US" smtClean="0"/>
              <a:t>서비스 </a:t>
            </a:r>
            <a:r>
              <a:rPr lang="en-US" altLang="ko-KR" smtClean="0"/>
              <a:t>(Service)</a:t>
            </a:r>
          </a:p>
          <a:p>
            <a:pPr lvl="2"/>
            <a:r>
              <a:rPr lang="ko-KR" altLang="en-US"/>
              <a:t>백그라운드에서 실행되는 </a:t>
            </a:r>
            <a:r>
              <a:rPr lang="ko-KR" altLang="en-US" smtClean="0"/>
              <a:t>프로세스</a:t>
            </a:r>
            <a:endParaRPr lang="en-US" altLang="ko-KR"/>
          </a:p>
          <a:p>
            <a:pPr lvl="1"/>
            <a:r>
              <a:rPr lang="en-US" altLang="ko-KR" smtClean="0"/>
              <a:t>3. </a:t>
            </a:r>
            <a:r>
              <a:rPr lang="ko-KR" altLang="en-US" smtClean="0"/>
              <a:t>브로드캐스트 수신자</a:t>
            </a:r>
            <a:r>
              <a:rPr lang="en-US" altLang="ko-KR" smtClean="0"/>
              <a:t>(Broadcast Receiver)</a:t>
            </a:r>
          </a:p>
          <a:p>
            <a:pPr lvl="2"/>
            <a:r>
              <a:rPr lang="ko-KR" altLang="en-US"/>
              <a:t>브로드캐스팅은 메시지를 여러 객체에서 전달하는 방법을 의미</a:t>
            </a:r>
            <a:endParaRPr lang="en-US" altLang="ko-KR"/>
          </a:p>
          <a:p>
            <a:pPr lvl="2"/>
            <a:r>
              <a:rPr lang="ko-KR" altLang="en-US"/>
              <a:t>전달된 브로드캐스팅 메시지는 브로드캐스트 수신자라는 앱 구성 요소를 이용해서 받을 수 </a:t>
            </a:r>
            <a:r>
              <a:rPr lang="ko-KR" altLang="en-US" smtClean="0"/>
              <a:t>있음</a:t>
            </a:r>
            <a:endParaRPr lang="en-US" altLang="ko-KR"/>
          </a:p>
          <a:p>
            <a:pPr lvl="1"/>
            <a:r>
              <a:rPr lang="en-US" altLang="ko-KR" smtClean="0"/>
              <a:t>4. </a:t>
            </a:r>
            <a:r>
              <a:rPr lang="ko-KR" altLang="en-US" smtClean="0"/>
              <a:t>콘텐츠 제공자 </a:t>
            </a:r>
            <a:r>
              <a:rPr lang="en-US" altLang="ko-KR" smtClean="0"/>
              <a:t>(Content Provider)</a:t>
            </a:r>
          </a:p>
          <a:p>
            <a:pPr lvl="2"/>
            <a:r>
              <a:rPr lang="ko-KR" altLang="en-US" smtClean="0"/>
              <a:t>콘텐츠 제공자는 한 프로세스의 데이터에 다른 프로세스에서 실행 중인 코드를 연결하는 표준 인터페이스</a:t>
            </a:r>
            <a:endParaRPr lang="en-US" altLang="ko-KR" smtClean="0"/>
          </a:p>
          <a:p>
            <a:pPr lvl="2"/>
            <a:r>
              <a:rPr lang="ko-KR" altLang="en-US" smtClean="0"/>
              <a:t>안드로이드 시스템에서 앱은 콘텐츠 제공자를 통해 제공하고자 설정한 공유 범위 내에서 네트워크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, </a:t>
            </a:r>
            <a:r>
              <a:rPr lang="ko-KR" altLang="en-US" smtClean="0"/>
              <a:t>파일시스템을 제공할 수 있고</a:t>
            </a:r>
            <a:r>
              <a:rPr lang="en-US" altLang="ko-KR" smtClean="0"/>
              <a:t>, </a:t>
            </a:r>
            <a:r>
              <a:rPr lang="ko-KR" altLang="en-US" smtClean="0"/>
              <a:t>다른 앱은 콘텐츠 해결자</a:t>
            </a:r>
            <a:r>
              <a:rPr lang="en-US" altLang="ko-KR" smtClean="0"/>
              <a:t>(Content Resolver)</a:t>
            </a:r>
            <a:r>
              <a:rPr lang="ko-KR" altLang="en-US" smtClean="0"/>
              <a:t>를 통해서 관련 정보를 얻을 수 있음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34417" y="6165304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책</a:t>
            </a:r>
            <a:r>
              <a:rPr lang="en-US" altLang="ko-KR" sz="1400" smtClean="0"/>
              <a:t>): </a:t>
            </a:r>
            <a:r>
              <a:rPr lang="ko-KR" altLang="en-US" sz="1400" smtClean="0"/>
              <a:t>안드로이드 애플리케이션 리버스 엔지니어링</a:t>
            </a:r>
            <a:r>
              <a:rPr lang="en-US" altLang="ko-KR" sz="1400" smtClean="0"/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932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안드로이드 앱 설정 파일</a:t>
            </a:r>
            <a:endParaRPr lang="en-US" altLang="ko-KR" smtClean="0"/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AndroidManifest.xml</a:t>
            </a: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package : </a:t>
            </a:r>
            <a:r>
              <a:rPr lang="ko-KR" altLang="en-US" smtClean="0">
                <a:solidFill>
                  <a:schemeClr val="tx1"/>
                </a:solidFill>
              </a:rPr>
              <a:t>앱을 구분하기 위한 이름</a:t>
            </a:r>
            <a:endParaRPr lang="en-US" altLang="ko-KR">
              <a:solidFill>
                <a:schemeClr val="tx1"/>
              </a:solidFill>
            </a:endParaRPr>
          </a:p>
          <a:p>
            <a:pPr lvl="1" latinLnBrk="0"/>
            <a:r>
              <a:rPr lang="ko-KR" altLang="en-US" smtClean="0">
                <a:solidFill>
                  <a:schemeClr val="tx1"/>
                </a:solidFill>
              </a:rPr>
              <a:t>동일한 디바이스에 동일한 패키지 이름을 갖는 앱은 설치될 수 없음</a:t>
            </a:r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b="0" smtClean="0"/>
          </a:p>
          <a:p>
            <a:pPr latinLnBrk="0"/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9"/>
            <a:ext cx="7456884" cy="38884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971600" y="2060848"/>
            <a:ext cx="3888432" cy="14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안드로이드 앱 설정 파일</a:t>
            </a:r>
            <a:endParaRPr lang="en-US" altLang="ko-KR" smtClean="0"/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AndroidManifest.xml</a:t>
            </a: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permission : </a:t>
            </a:r>
            <a:r>
              <a:rPr lang="ko-KR" altLang="en-US" smtClean="0">
                <a:solidFill>
                  <a:schemeClr val="tx1"/>
                </a:solidFill>
              </a:rPr>
              <a:t>앱의 기능 상 필요한 권한을 명시</a:t>
            </a:r>
            <a:endParaRPr lang="en-US" altLang="ko-KR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Android 6.0 </a:t>
            </a:r>
            <a:r>
              <a:rPr lang="ko-KR" altLang="en-US" smtClean="0">
                <a:solidFill>
                  <a:schemeClr val="tx1"/>
                </a:solidFill>
              </a:rPr>
              <a:t>이상에서 </a:t>
            </a:r>
            <a:r>
              <a:rPr lang="en-US" altLang="ko-KR" smtClean="0">
                <a:solidFill>
                  <a:schemeClr val="tx1"/>
                </a:solidFill>
              </a:rPr>
              <a:t>dangerous permission</a:t>
            </a:r>
            <a:r>
              <a:rPr lang="ko-KR" altLang="en-US" smtClean="0">
                <a:solidFill>
                  <a:schemeClr val="tx1"/>
                </a:solidFill>
              </a:rPr>
              <a:t>은 실행 중에 </a:t>
            </a:r>
            <a:r>
              <a:rPr lang="en-US" altLang="ko-KR" smtClean="0">
                <a:solidFill>
                  <a:schemeClr val="tx1"/>
                </a:solidFill>
              </a:rPr>
              <a:t>user</a:t>
            </a:r>
            <a:r>
              <a:rPr lang="ko-KR" altLang="en-US" smtClean="0">
                <a:solidFill>
                  <a:schemeClr val="tx1"/>
                </a:solidFill>
              </a:rPr>
              <a:t>에게 요청하도록 프로그래밍 해야함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9"/>
            <a:ext cx="7456884" cy="38884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971600" y="2420888"/>
            <a:ext cx="6912768" cy="14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안드로이드 앱 설정 파일</a:t>
            </a:r>
            <a:endParaRPr lang="en-US" altLang="ko-KR" smtClean="0"/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AndroidManifest.xml</a:t>
            </a: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application </a:t>
            </a:r>
            <a:r>
              <a:rPr lang="ko-KR" altLang="en-US" smtClean="0">
                <a:solidFill>
                  <a:schemeClr val="tx1"/>
                </a:solidFill>
              </a:rPr>
              <a:t>속성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앱에 필요한 컴포넌트 등을 명시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application </a:t>
            </a:r>
            <a:r>
              <a:rPr lang="ko-KR" altLang="en-US" smtClean="0">
                <a:solidFill>
                  <a:schemeClr val="tx1"/>
                </a:solidFill>
              </a:rPr>
              <a:t>속성 안에 있는 </a:t>
            </a:r>
            <a:r>
              <a:rPr lang="en-US" altLang="ko-KR" smtClean="0">
                <a:solidFill>
                  <a:schemeClr val="tx1"/>
                </a:solidFill>
              </a:rPr>
              <a:t>android:name</a:t>
            </a:r>
            <a:r>
              <a:rPr lang="ko-KR" altLang="en-US" smtClean="0">
                <a:solidFill>
                  <a:schemeClr val="tx1"/>
                </a:solidFill>
              </a:rPr>
              <a:t>은 처음 시작하는 클래스명을 의미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9"/>
            <a:ext cx="7456884" cy="38884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971600" y="2564904"/>
            <a:ext cx="7096844" cy="26642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332384" y="3789040"/>
            <a:ext cx="39596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안드로이드 </a:t>
            </a:r>
            <a:r>
              <a:rPr lang="en-US" altLang="ko-KR" smtClean="0"/>
              <a:t>Sdk </a:t>
            </a:r>
            <a:r>
              <a:rPr lang="ko-KR" altLang="en-US" smtClean="0"/>
              <a:t>버전</a:t>
            </a:r>
            <a:endParaRPr lang="en-US" altLang="ko-KR" smtClean="0"/>
          </a:p>
          <a:p>
            <a:pPr lvl="1" latinLnBrk="0"/>
            <a:r>
              <a:rPr lang="ko-KR" altLang="en-US" smtClean="0">
                <a:solidFill>
                  <a:schemeClr val="tx1"/>
                </a:solidFill>
              </a:rPr>
              <a:t>앱 개발 시에 최소 </a:t>
            </a:r>
            <a:r>
              <a:rPr lang="en-US" altLang="ko-KR" smtClean="0">
                <a:solidFill>
                  <a:schemeClr val="tx1"/>
                </a:solidFill>
              </a:rPr>
              <a:t>Sdk </a:t>
            </a:r>
            <a:r>
              <a:rPr lang="ko-KR" altLang="en-US" smtClean="0">
                <a:solidFill>
                  <a:schemeClr val="tx1"/>
                </a:solidFill>
              </a:rPr>
              <a:t>버전과 대상 </a:t>
            </a:r>
            <a:r>
              <a:rPr lang="en-US" altLang="ko-KR" smtClean="0">
                <a:solidFill>
                  <a:schemeClr val="tx1"/>
                </a:solidFill>
              </a:rPr>
              <a:t>Sdk </a:t>
            </a:r>
            <a:r>
              <a:rPr lang="ko-KR" altLang="en-US" smtClean="0">
                <a:solidFill>
                  <a:schemeClr val="tx1"/>
                </a:solidFill>
              </a:rPr>
              <a:t>버전을 설정할 수 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Apktool</a:t>
            </a:r>
            <a:r>
              <a:rPr lang="ko-KR" altLang="en-US" smtClean="0">
                <a:solidFill>
                  <a:schemeClr val="tx1"/>
                </a:solidFill>
              </a:rPr>
              <a:t>로 앱을 디스어셈블하면 </a:t>
            </a:r>
            <a:r>
              <a:rPr lang="en-US" altLang="ko-KR" smtClean="0">
                <a:solidFill>
                  <a:schemeClr val="tx1"/>
                </a:solidFill>
              </a:rPr>
              <a:t>"apktool.yml"</a:t>
            </a:r>
            <a:r>
              <a:rPr lang="ko-KR" altLang="en-US" smtClean="0">
                <a:solidFill>
                  <a:schemeClr val="tx1"/>
                </a:solidFill>
              </a:rPr>
              <a:t>이라는 파일이 생성되는데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그 파일을 열면 </a:t>
            </a:r>
            <a:r>
              <a:rPr lang="en-US" altLang="ko-KR" smtClean="0">
                <a:solidFill>
                  <a:schemeClr val="tx1"/>
                </a:solidFill>
              </a:rPr>
              <a:t>sdkInfo </a:t>
            </a:r>
            <a:r>
              <a:rPr lang="ko-KR" altLang="en-US" smtClean="0">
                <a:solidFill>
                  <a:schemeClr val="tx1"/>
                </a:solidFill>
              </a:rPr>
              <a:t>정보를 확인할 수 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3635999" cy="10081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1346" y="6208130"/>
            <a:ext cx="4480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웹사이트</a:t>
            </a:r>
            <a:r>
              <a:rPr lang="en-US" altLang="ko-KR" sz="1400" smtClean="0"/>
              <a:t>): https://mindster.in/blog/evolution-android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7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안드로이드 액티비티 수명 주기</a:t>
            </a:r>
            <a:endParaRPr lang="en-US" altLang="ko-KR" smtClean="0"/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main() </a:t>
            </a:r>
            <a:r>
              <a:rPr lang="ko-KR" altLang="en-US" smtClean="0">
                <a:solidFill>
                  <a:schemeClr val="tx1"/>
                </a:solidFill>
              </a:rPr>
              <a:t>메서드로 앱이 실행되는 다른 프로그래밍 패러다임과는 달리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안드로이드 시스템은 </a:t>
            </a:r>
            <a:r>
              <a:rPr lang="en-US" altLang="ko-KR" smtClean="0">
                <a:solidFill>
                  <a:schemeClr val="tx1"/>
                </a:solidFill>
              </a:rPr>
              <a:t>Activity </a:t>
            </a:r>
            <a:r>
              <a:rPr lang="ko-KR" altLang="en-US" smtClean="0">
                <a:solidFill>
                  <a:schemeClr val="tx1"/>
                </a:solidFill>
              </a:rPr>
              <a:t>인스턴스 수명 주기의 특정 단계에 부합하는 특정 콜백 메서드를 호출하여 해당 인스턴스 내 코드를 실행한다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https</a:t>
            </a:r>
            <a:r>
              <a:rPr lang="en-US" altLang="ko-KR">
                <a:solidFill>
                  <a:schemeClr val="tx1"/>
                </a:solidFill>
              </a:rPr>
              <a:t>://developer.android.com/training/basics/activity-lifecycle/starting?hl=ko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2" y="2204863"/>
            <a:ext cx="8528875" cy="40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안드로이드 디바이스 드라이버</a:t>
            </a:r>
            <a:endParaRPr lang="en-US" altLang="ko-KR" smtClean="0"/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Binder </a:t>
            </a:r>
          </a:p>
          <a:p>
            <a:pPr lvl="2" latinLnBrk="0"/>
            <a:r>
              <a:rPr lang="ko-KR" altLang="en-US" smtClean="0"/>
              <a:t>최대 </a:t>
            </a:r>
            <a:r>
              <a:rPr lang="ko-KR" altLang="en-US"/>
              <a:t>크기가 </a:t>
            </a:r>
            <a:r>
              <a:rPr lang="en-US" altLang="ko-KR"/>
              <a:t>512</a:t>
            </a:r>
            <a:r>
              <a:rPr lang="ko-KR" altLang="en-US"/>
              <a:t>바이트인 패킷까지만 전송할 수 있다</a:t>
            </a:r>
            <a:r>
              <a:rPr lang="en-US" altLang="ko-KR"/>
              <a:t>. </a:t>
            </a:r>
            <a:r>
              <a:rPr lang="ko-KR" altLang="en-US"/>
              <a:t>따라서 소용량 데이터 전송에 사용한다</a:t>
            </a:r>
            <a:r>
              <a:rPr lang="en-US" altLang="ko-KR"/>
              <a:t>.</a:t>
            </a:r>
            <a:endParaRPr lang="ko-KR" altLang="en-US"/>
          </a:p>
          <a:p>
            <a:pPr lvl="2"/>
            <a:r>
              <a:rPr lang="en-US" altLang="ko-KR"/>
              <a:t>string</a:t>
            </a:r>
            <a:r>
              <a:rPr lang="ko-KR" altLang="en-US"/>
              <a:t>을 쓸 때는 </a:t>
            </a:r>
            <a:r>
              <a:rPr lang="en-US" altLang="ko-KR"/>
              <a:t>Java</a:t>
            </a:r>
            <a:r>
              <a:rPr lang="ko-KR" altLang="en-US"/>
              <a:t>의 표준에 맞춰서 </a:t>
            </a:r>
            <a:r>
              <a:rPr lang="en-US" altLang="ko-KR"/>
              <a:t>length, unicode(2</a:t>
            </a:r>
            <a:r>
              <a:rPr lang="ko-KR" altLang="en-US"/>
              <a:t>바이트</a:t>
            </a:r>
            <a:r>
              <a:rPr lang="en-US" altLang="ko-KR"/>
              <a:t>)</a:t>
            </a:r>
            <a:r>
              <a:rPr lang="ko-KR" altLang="en-US"/>
              <a:t>의 형태로 맞춰준다</a:t>
            </a:r>
            <a:r>
              <a:rPr lang="en-US" altLang="ko-KR"/>
              <a:t>.</a:t>
            </a:r>
            <a:endParaRPr lang="ko-KR" altLang="en-US"/>
          </a:p>
          <a:p>
            <a:pPr lvl="2"/>
            <a:r>
              <a:rPr lang="ko-KR" altLang="en-US"/>
              <a:t>원격지에 있는 함수를 호출한다</a:t>
            </a:r>
            <a:r>
              <a:rPr lang="en-US" altLang="ko-KR"/>
              <a:t>. </a:t>
            </a:r>
            <a:r>
              <a:rPr lang="ko-KR" altLang="en-US"/>
              <a:t>그러기 위해선 객체를 보내주어야 하는데 이를 보통 객체 직렬화</a:t>
            </a:r>
            <a:r>
              <a:rPr lang="en-US" altLang="ko-KR"/>
              <a:t>(object serialization)</a:t>
            </a:r>
            <a:r>
              <a:rPr lang="ko-KR" altLang="en-US"/>
              <a:t>라고 하지만</a:t>
            </a:r>
            <a:r>
              <a:rPr lang="en-US" altLang="ko-KR"/>
              <a:t>, </a:t>
            </a:r>
            <a:r>
              <a:rPr lang="ko-KR" altLang="en-US"/>
              <a:t>안드로이드에서는 </a:t>
            </a:r>
            <a:r>
              <a:rPr lang="en-US" altLang="ko-KR"/>
              <a:t>flatten </a:t>
            </a:r>
            <a:r>
              <a:rPr lang="ko-KR" altLang="en-US"/>
              <a:t>이라는 용어를 쓴다</a:t>
            </a:r>
            <a:r>
              <a:rPr lang="en-US" altLang="ko-KR"/>
              <a:t>.</a:t>
            </a:r>
          </a:p>
          <a:p>
            <a:pPr lvl="2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https</a:t>
            </a:r>
            <a:r>
              <a:rPr lang="en-US" altLang="ko-KR">
                <a:solidFill>
                  <a:schemeClr val="tx1"/>
                </a:solidFill>
              </a:rPr>
              <a:t>://developer.android.com/training/basics/activity-lifecycle/starting?hl=ko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44361"/>
            <a:ext cx="6192688" cy="28903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1691680" y="5181014"/>
            <a:ext cx="5832648" cy="7444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6230258"/>
            <a:ext cx="6277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논문</a:t>
            </a:r>
            <a:r>
              <a:rPr lang="en-US" altLang="ko-KR" sz="1400"/>
              <a:t>): TaintDroid An Information-Flow Tracking System for Realtime Privacy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483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1371811"/>
            <a:ext cx="8845550" cy="481766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2843262" y="5325380"/>
            <a:ext cx="1440160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Binder driver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81293" y="6237312"/>
            <a:ext cx="3733800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기기의 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led</a:t>
            </a: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를 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</a:t>
            </a: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시키는 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device</a:t>
            </a:r>
            <a:r>
              <a:rPr kumimoji="0" lang="en-US" altLang="ko-KR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driver</a:t>
            </a: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331640" y="1371811"/>
            <a:ext cx="1296144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app process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2877108"/>
            <a:ext cx="1610072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service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process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</a:t>
            </a:r>
            <a:r>
              <a:rPr lang="en-US" altLang="ko-KR" kern="0" smtClean="0"/>
              <a:t>OS</a:t>
            </a:r>
          </a:p>
          <a:p>
            <a:pPr lvl="2"/>
            <a:endParaRPr lang="en-US" altLang="ko-KR" kern="0" smtClean="0"/>
          </a:p>
          <a:p>
            <a:pPr lvl="2"/>
            <a:endParaRPr lang="en-US" altLang="ko-KR" kern="0" smtClean="0"/>
          </a:p>
          <a:p>
            <a:pPr lvl="2"/>
            <a:endParaRPr lang="en-US" altLang="ko-KR" kern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4417" y="6165304"/>
            <a:ext cx="2956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강의</a:t>
            </a:r>
            <a:r>
              <a:rPr lang="en-US" altLang="ko-KR" sz="1400" smtClean="0"/>
              <a:t>): </a:t>
            </a:r>
            <a:r>
              <a:rPr lang="ko-KR" altLang="en-US" sz="1400" smtClean="0"/>
              <a:t>아임구루 김정인대표님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44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안드로이드 인텐트 및 인텐트 필터</a:t>
            </a:r>
            <a:endParaRPr lang="en-US" altLang="ko-KR" smtClean="0"/>
          </a:p>
          <a:p>
            <a:pPr lvl="1" latinLnBrk="0"/>
            <a:r>
              <a:rPr lang="ko-KR" altLang="en-US" smtClean="0">
                <a:solidFill>
                  <a:schemeClr val="tx1"/>
                </a:solidFill>
              </a:rPr>
              <a:t>인텐트</a:t>
            </a:r>
            <a:r>
              <a:rPr lang="en-US" altLang="ko-KR" smtClean="0">
                <a:solidFill>
                  <a:schemeClr val="tx1"/>
                </a:solidFill>
              </a:rPr>
              <a:t>(Intent)</a:t>
            </a:r>
          </a:p>
          <a:p>
            <a:pPr lvl="2" latinLnBrk="0"/>
            <a:r>
              <a:rPr lang="ko-KR" altLang="en-US">
                <a:solidFill>
                  <a:schemeClr val="tx1"/>
                </a:solidFill>
              </a:rPr>
              <a:t>일종의 매시지 객체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이것을 사용해 다른 앱 구성 요소로부터 작업을 요청할 수 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lvl="2" latinLnBrk="0"/>
            <a:r>
              <a:rPr lang="ko-KR" altLang="en-US" smtClean="0">
                <a:solidFill>
                  <a:schemeClr val="tx1"/>
                </a:solidFill>
              </a:rPr>
              <a:t>명시적 인텐트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시작할 구성 요소를 이름으로 지정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완전히 정규화된 클래스 이름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lvl="2" latinLnBrk="0"/>
            <a:r>
              <a:rPr lang="ko-KR" altLang="en-US" smtClean="0">
                <a:solidFill>
                  <a:schemeClr val="tx1"/>
                </a:solidFill>
              </a:rPr>
              <a:t>암시적 인텐트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특성 구성 요소의 이름을 대지 않지만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그 대신 수행할 일반적인 작업을 선언하여 또 다른 앱의 구성 요소가 이를 처리할 수 있도록 해준다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lvl="1" latinLnBrk="0"/>
            <a:r>
              <a:rPr lang="ko-KR" altLang="en-US" smtClean="0">
                <a:solidFill>
                  <a:schemeClr val="tx1"/>
                </a:solidFill>
              </a:rPr>
              <a:t>인텐트 필터</a:t>
            </a:r>
            <a:r>
              <a:rPr lang="en-US" altLang="ko-KR" smtClean="0">
                <a:solidFill>
                  <a:schemeClr val="tx1"/>
                </a:solidFill>
              </a:rPr>
              <a:t>(Intent filter)</a:t>
            </a:r>
          </a:p>
          <a:p>
            <a:pPr lvl="2" latinLnBrk="0"/>
            <a:r>
              <a:rPr lang="ko-KR" altLang="en-US">
                <a:solidFill>
                  <a:schemeClr val="tx1"/>
                </a:solidFill>
              </a:rPr>
              <a:t>앱의 매니페스트 파일에 들어 있는 표현으로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해당 구성 요소가 수신하고자 하는 인텐트의 유형을 나타낸 것</a:t>
            </a:r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lvl="1" latinLnBrk="0"/>
            <a:r>
              <a:rPr lang="en-US" altLang="ko-KR" smtClean="0">
                <a:solidFill>
                  <a:schemeClr val="tx1"/>
                </a:solidFill>
              </a:rPr>
              <a:t>https</a:t>
            </a:r>
            <a:r>
              <a:rPr lang="en-US" altLang="ko-KR">
                <a:solidFill>
                  <a:schemeClr val="tx1"/>
                </a:solidFill>
              </a:rPr>
              <a:t>://</a:t>
            </a:r>
            <a:r>
              <a:rPr lang="en-US" altLang="ko-KR" smtClean="0">
                <a:solidFill>
                  <a:schemeClr val="tx1"/>
                </a:solidFill>
              </a:rPr>
              <a:t>developer.android.com/guide/components/intents-filters?hl=ko</a:t>
            </a:r>
          </a:p>
          <a:p>
            <a:pPr lvl="2"/>
            <a:endParaRPr lang="en-US" altLang="ko-KR" smtClean="0"/>
          </a:p>
          <a:p>
            <a:pPr lvl="2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 smtClean="0">
              <a:solidFill>
                <a:schemeClr val="tx1"/>
              </a:solidFill>
            </a:endParaRPr>
          </a:p>
          <a:p>
            <a:pPr lvl="1" latinLnBrk="0"/>
            <a:endParaRPr lang="en-US" altLang="ko-KR">
              <a:solidFill>
                <a:schemeClr val="tx1"/>
              </a:solidFill>
            </a:endParaRPr>
          </a:p>
          <a:p>
            <a:pPr marL="457200" lvl="1" indent="0" latinLnBrk="0">
              <a:buNone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7032"/>
            <a:ext cx="6624736" cy="26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</a:t>
            </a:r>
            <a:r>
              <a:rPr lang="ko-KR" altLang="en-US" smtClean="0"/>
              <a:t>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빌드 과정</a:t>
            </a:r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pPr marL="457200" lvl="1" indent="0" latinLnBrk="0">
              <a:buNone/>
            </a:pPr>
            <a:endParaRPr lang="en-US" altLang="ko-KR" sz="1600" smtClean="0"/>
          </a:p>
          <a:p>
            <a:pPr lvl="1" latinLnBrk="0"/>
            <a:r>
              <a:rPr lang="ko-KR" altLang="en-US" sz="1600" smtClean="0"/>
              <a:t>개발자는 </a:t>
            </a:r>
            <a:r>
              <a:rPr lang="en-US" altLang="ko-KR" sz="1600"/>
              <a:t>Java</a:t>
            </a:r>
            <a:r>
              <a:rPr lang="ko-KR" altLang="en-US" sz="1600"/>
              <a:t>를 이용하여 앱을 빌드</a:t>
            </a:r>
            <a:endParaRPr lang="en-US" altLang="ko-KR" sz="1600"/>
          </a:p>
          <a:p>
            <a:pPr lvl="1" latinLnBrk="0"/>
            <a:r>
              <a:rPr lang="en-US" altLang="ko-KR" sz="1600"/>
              <a:t>Java source code</a:t>
            </a:r>
            <a:r>
              <a:rPr lang="ko-KR" altLang="en-US" sz="1600"/>
              <a:t>는 </a:t>
            </a:r>
            <a:r>
              <a:rPr lang="en-US" altLang="ko-KR" sz="1600"/>
              <a:t>Java compiler</a:t>
            </a:r>
            <a:r>
              <a:rPr lang="ko-KR" altLang="en-US" sz="1600"/>
              <a:t>에 의해 </a:t>
            </a:r>
            <a:r>
              <a:rPr lang="en-US" altLang="ko-KR" sz="1600"/>
              <a:t>.class </a:t>
            </a:r>
            <a:r>
              <a:rPr lang="ko-KR" altLang="en-US" sz="1600"/>
              <a:t>파일로 컴파일됨</a:t>
            </a:r>
            <a:endParaRPr lang="en-US" altLang="ko-KR" sz="1600"/>
          </a:p>
          <a:p>
            <a:pPr lvl="1" latinLnBrk="0"/>
            <a:r>
              <a:rPr lang="en-US" altLang="ko-KR" sz="1600"/>
              <a:t>.class </a:t>
            </a:r>
            <a:r>
              <a:rPr lang="ko-KR" altLang="en-US" sz="1600"/>
              <a:t>파일은 표준 </a:t>
            </a:r>
            <a:r>
              <a:rPr lang="en-US" altLang="ko-KR" sz="1600"/>
              <a:t>Java bytecode</a:t>
            </a:r>
            <a:r>
              <a:rPr lang="ko-KR" altLang="en-US" sz="1600"/>
              <a:t>를 포함</a:t>
            </a:r>
            <a:endParaRPr lang="en-US" altLang="ko-KR" sz="1600"/>
          </a:p>
          <a:p>
            <a:pPr lvl="1" latinLnBrk="0"/>
            <a:r>
              <a:rPr lang="en-US" altLang="ko-KR" sz="1600"/>
              <a:t>Java</a:t>
            </a:r>
            <a:r>
              <a:rPr lang="ko-KR" altLang="en-US" sz="1600"/>
              <a:t> </a:t>
            </a:r>
            <a:r>
              <a:rPr lang="en-US" altLang="ko-KR" sz="1600"/>
              <a:t>bytecode</a:t>
            </a:r>
            <a:r>
              <a:rPr lang="ko-KR" altLang="en-US" sz="1600"/>
              <a:t>는 </a:t>
            </a:r>
            <a:r>
              <a:rPr lang="en-US" altLang="ko-KR" sz="1600"/>
              <a:t>classes.dex</a:t>
            </a:r>
            <a:r>
              <a:rPr lang="ko-KR" altLang="en-US" sz="1600"/>
              <a:t>로 컴파일됨</a:t>
            </a:r>
            <a:endParaRPr lang="en-US" altLang="ko-KR" sz="1600"/>
          </a:p>
          <a:p>
            <a:pPr lvl="1" latinLnBrk="0"/>
            <a:r>
              <a:rPr lang="en-US" altLang="ko-KR" sz="1600"/>
              <a:t>classes.dex</a:t>
            </a:r>
            <a:r>
              <a:rPr lang="ko-KR" altLang="en-US" sz="1600"/>
              <a:t>는 모든 </a:t>
            </a:r>
            <a:r>
              <a:rPr lang="en-US" altLang="ko-KR" sz="1600"/>
              <a:t>Dalvik bytecode</a:t>
            </a:r>
            <a:r>
              <a:rPr lang="ko-KR" altLang="en-US" sz="1600"/>
              <a:t>와 </a:t>
            </a:r>
            <a:r>
              <a:rPr lang="en-US" altLang="ko-KR" sz="1600"/>
              <a:t>.jar file</a:t>
            </a:r>
            <a:r>
              <a:rPr lang="ko-KR" altLang="en-US" sz="1600"/>
              <a:t>을 포함</a:t>
            </a:r>
            <a:endParaRPr lang="en-US" altLang="ko-KR" sz="1600"/>
          </a:p>
          <a:p>
            <a:pPr lvl="1" latinLnBrk="0"/>
            <a:r>
              <a:rPr lang="ko-KR" altLang="en-US" sz="1600"/>
              <a:t>일반적인 경우</a:t>
            </a:r>
            <a:r>
              <a:rPr lang="en-US" altLang="ko-KR" sz="1600"/>
              <a:t> classes.dex </a:t>
            </a:r>
            <a:r>
              <a:rPr lang="ko-KR" altLang="en-US" sz="1600"/>
              <a:t>파일은 하나이지만 앱의 크기가 클 경우 여러 개의 </a:t>
            </a:r>
            <a:r>
              <a:rPr lang="en-US" altLang="ko-KR" sz="1600"/>
              <a:t>dex </a:t>
            </a:r>
            <a:r>
              <a:rPr lang="ko-KR" altLang="en-US" sz="1600"/>
              <a:t>파일로 분리됨</a:t>
            </a:r>
            <a:endParaRPr lang="en-US" altLang="ko-KR" sz="1600"/>
          </a:p>
          <a:p>
            <a:pPr lvl="1" latinLnBrk="0"/>
            <a:r>
              <a:rPr lang="ko-KR" altLang="en-US" sz="1600"/>
              <a:t>설치 시점에</a:t>
            </a:r>
            <a:r>
              <a:rPr lang="en-US" altLang="ko-KR" sz="1600"/>
              <a:t>, Android runtime</a:t>
            </a:r>
            <a:r>
              <a:rPr lang="ko-KR" altLang="en-US" sz="1600"/>
              <a:t>은 </a:t>
            </a:r>
            <a:r>
              <a:rPr lang="en-US" altLang="ko-KR" sz="1600"/>
              <a:t>dex2oat </a:t>
            </a:r>
            <a:r>
              <a:rPr lang="ko-KR" altLang="en-US" sz="1600"/>
              <a:t>도구를 이용하여 </a:t>
            </a:r>
            <a:r>
              <a:rPr lang="en-US" altLang="ko-KR" sz="1600"/>
              <a:t>classes.dex </a:t>
            </a:r>
            <a:r>
              <a:rPr lang="ko-KR" altLang="en-US" sz="1600"/>
              <a:t>파일을 컴파일</a:t>
            </a:r>
            <a:endParaRPr lang="en-US" altLang="ko-KR" sz="1600"/>
          </a:p>
          <a:p>
            <a:pPr lvl="2" latinLnBrk="0"/>
            <a:r>
              <a:rPr lang="ko-KR" altLang="en-US" sz="1400"/>
              <a:t>출력 결과는 실행 가능한 코드이며</a:t>
            </a:r>
            <a:r>
              <a:rPr lang="en-US" altLang="ko-KR" sz="1400"/>
              <a:t>, Dalvik bytecode</a:t>
            </a:r>
            <a:r>
              <a:rPr lang="ko-KR" altLang="en-US" sz="1400"/>
              <a:t>보다 성능이 뛰어남</a:t>
            </a:r>
            <a:endParaRPr lang="en-US" altLang="ko-KR" sz="1400"/>
          </a:p>
          <a:p>
            <a:pPr lvl="1" latinLnBrk="0"/>
            <a:r>
              <a:rPr lang="en-US" altLang="ko-KR" sz="1600"/>
              <a:t>.apk </a:t>
            </a:r>
            <a:r>
              <a:rPr lang="ko-KR" altLang="en-US" sz="1600"/>
              <a:t>파일은 </a:t>
            </a:r>
            <a:r>
              <a:rPr lang="en-US" altLang="ko-KR" sz="1600"/>
              <a:t>dex </a:t>
            </a:r>
            <a:r>
              <a:rPr lang="ko-KR" altLang="en-US" sz="1600"/>
              <a:t>파일과 </a:t>
            </a:r>
            <a:r>
              <a:rPr lang="en-US" altLang="ko-KR" sz="1600"/>
              <a:t>resource </a:t>
            </a:r>
            <a:r>
              <a:rPr lang="ko-KR" altLang="en-US" sz="1600"/>
              <a:t>파일을 포함</a:t>
            </a:r>
            <a:endParaRPr lang="en-US" altLang="ko-KR" sz="1600"/>
          </a:p>
          <a:p>
            <a:endParaRPr lang="en-US" altLang="ko-KR" kern="0" smtClean="0"/>
          </a:p>
          <a:p>
            <a:endParaRPr lang="en-US" altLang="ko-KR" kern="0" smtClean="0"/>
          </a:p>
          <a:p>
            <a:pPr lvl="2"/>
            <a:endParaRPr lang="en-US" altLang="ko-KR" b="1" kern="0" smtClean="0"/>
          </a:p>
          <a:p>
            <a:pPr lvl="2"/>
            <a:endParaRPr lang="en-US" altLang="ko-KR" kern="0" smtClean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F9E71C-81E4-4B26-A60A-DB135968B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1340768"/>
            <a:ext cx="7362825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8246" y="3108218"/>
            <a:ext cx="516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논문</a:t>
            </a:r>
            <a:r>
              <a:rPr lang="en-US" altLang="ko-KR" sz="1400" smtClean="0"/>
              <a:t>): Who Changed You Obfuscator Identificaton for Android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566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정적 분석</a:t>
            </a:r>
            <a:endParaRPr lang="en-US" altLang="ko-KR" kern="0" smtClean="0"/>
          </a:p>
          <a:p>
            <a:pPr lvl="1"/>
            <a:r>
              <a:rPr lang="en-US" altLang="ko-KR" b="0" smtClean="0"/>
              <a:t>Jadx</a:t>
            </a:r>
            <a:endParaRPr lang="ko-KR" altLang="en-US" b="0"/>
          </a:p>
          <a:p>
            <a:pPr lvl="2"/>
            <a:r>
              <a:rPr lang="ko-KR" altLang="en-US" b="0" smtClean="0"/>
              <a:t>디컴파일 도구</a:t>
            </a:r>
            <a:endParaRPr lang="en-US" altLang="ko-KR" b="0" smtClean="0"/>
          </a:p>
          <a:p>
            <a:pPr lvl="2"/>
            <a:r>
              <a:rPr lang="en-US" altLang="ko-KR"/>
              <a:t>https://github.com/skylot/jadx</a:t>
            </a:r>
          </a:p>
          <a:p>
            <a:pPr lvl="2"/>
            <a:r>
              <a:rPr lang="en-US" altLang="ko-KR" b="0" smtClean="0"/>
              <a:t>Gui</a:t>
            </a:r>
            <a:r>
              <a:rPr lang="ko-KR" altLang="en-US" b="0" smtClean="0"/>
              <a:t>와 </a:t>
            </a:r>
            <a:r>
              <a:rPr lang="en-US" altLang="ko-KR" b="0" smtClean="0"/>
              <a:t>Cli </a:t>
            </a:r>
            <a:r>
              <a:rPr lang="ko-KR" altLang="en-US" b="0" smtClean="0"/>
              <a:t>버전 모두 존재</a:t>
            </a:r>
            <a:endParaRPr lang="en-US" altLang="ko-KR" b="0" smtClean="0"/>
          </a:p>
          <a:p>
            <a:pPr lvl="2"/>
            <a:endParaRPr lang="en-US" altLang="ko-KR" b="0" smtClean="0"/>
          </a:p>
          <a:p>
            <a:pPr lvl="2"/>
            <a:endParaRPr lang="en-US" altLang="ko-KR"/>
          </a:p>
          <a:p>
            <a:pPr lvl="2"/>
            <a:endParaRPr lang="en-US" altLang="ko-KR" b="0" smtClean="0"/>
          </a:p>
          <a:p>
            <a:pPr lvl="2"/>
            <a:endParaRPr lang="en-US" altLang="ko-KR"/>
          </a:p>
          <a:p>
            <a:pPr lvl="2"/>
            <a:endParaRPr lang="en-US" altLang="ko-KR" b="0" smtClean="0"/>
          </a:p>
          <a:p>
            <a:pPr lvl="2"/>
            <a:endParaRPr lang="en-US" altLang="ko-KR"/>
          </a:p>
          <a:p>
            <a:pPr lvl="2"/>
            <a:endParaRPr lang="en-US" altLang="ko-KR" b="0" smtClean="0"/>
          </a:p>
          <a:p>
            <a:pPr lvl="2"/>
            <a:endParaRPr lang="en-US" altLang="ko-KR" b="0" smtClean="0"/>
          </a:p>
          <a:p>
            <a:pPr lvl="2"/>
            <a:endParaRPr lang="en-US" altLang="ko-KR" b="0" smtClean="0"/>
          </a:p>
          <a:p>
            <a:pPr lvl="2"/>
            <a:endParaRPr lang="en-US" altLang="ko-KR" b="0" smtClean="0"/>
          </a:p>
          <a:p>
            <a:pPr marL="457200" lvl="1" indent="0">
              <a:buNone/>
            </a:pP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en-US" altLang="ko-KR" kern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7" y="2661730"/>
            <a:ext cx="7776864" cy="3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mtClean="0"/>
              <a:t>Virus Total</a:t>
            </a:r>
          </a:p>
          <a:p>
            <a:pPr lvl="1"/>
            <a:r>
              <a:rPr lang="en-US" altLang="ko-KR"/>
              <a:t>https://www.virustotal.com/ko/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67414"/>
            <a:ext cx="7229475" cy="47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제임스 아서 고슬링 </a:t>
            </a:r>
            <a:r>
              <a:rPr lang="en-US" altLang="ko-KR" kern="0" smtClean="0"/>
              <a:t>(</a:t>
            </a:r>
            <a:r>
              <a:rPr lang="en-US" altLang="ko-KR" b="0"/>
              <a:t>James Arthur </a:t>
            </a:r>
            <a:r>
              <a:rPr lang="en-US" altLang="ko-KR" b="0" smtClean="0"/>
              <a:t>Gosling)</a:t>
            </a:r>
            <a:endParaRPr lang="en-US" altLang="ko-KR" kern="0" smtClean="0"/>
          </a:p>
          <a:p>
            <a:pPr lvl="1"/>
            <a:r>
              <a:rPr lang="ko-KR" altLang="en-US" kern="0" smtClean="0"/>
              <a:t>캐나다 출신의 소프트웨어 개발자</a:t>
            </a:r>
            <a:endParaRPr lang="en-US" altLang="ko-KR" kern="0"/>
          </a:p>
          <a:p>
            <a:pPr marL="0" indent="0">
              <a:buNone/>
            </a:pPr>
            <a:endParaRPr lang="en-US" altLang="ko-KR" kern="0"/>
          </a:p>
          <a:p>
            <a:r>
              <a:rPr lang="en-US" altLang="ko-KR" kern="0" smtClean="0"/>
              <a:t>Java</a:t>
            </a:r>
          </a:p>
          <a:p>
            <a:pPr lvl="1"/>
            <a:r>
              <a:rPr lang="en-US" altLang="ko-KR" kern="0" smtClean="0"/>
              <a:t>Write once, run anywhere.</a:t>
            </a:r>
            <a:endParaRPr lang="en-US" altLang="ko-KR" kern="0"/>
          </a:p>
          <a:p>
            <a:pPr lvl="1"/>
            <a:r>
              <a:rPr lang="ko-KR" altLang="en-US" kern="0" smtClean="0"/>
              <a:t>썬 마이크로시스템즈에서 자바</a:t>
            </a:r>
            <a:r>
              <a:rPr lang="en-US" altLang="ko-KR" kern="0" smtClean="0"/>
              <a:t>(Java)</a:t>
            </a:r>
            <a:r>
              <a:rPr lang="ko-KR" altLang="en-US" kern="0"/>
              <a:t> </a:t>
            </a:r>
            <a:r>
              <a:rPr lang="ko-KR" altLang="en-US" kern="0" smtClean="0"/>
              <a:t>언어를 발표했는데 오라클</a:t>
            </a:r>
            <a:r>
              <a:rPr lang="en-US" altLang="ko-KR" kern="0" smtClean="0"/>
              <a:t>(Oracle)</a:t>
            </a:r>
            <a:r>
              <a:rPr lang="ko-KR" altLang="en-US" kern="0" smtClean="0"/>
              <a:t>이 썬 마이크로시스템즈를 인수함에 따라 현재는 오라클에서 </a:t>
            </a:r>
            <a:r>
              <a:rPr lang="en-US" altLang="ko-KR" kern="0" smtClean="0"/>
              <a:t>documentation</a:t>
            </a:r>
            <a:r>
              <a:rPr lang="ko-KR" altLang="en-US" kern="0" smtClean="0"/>
              <a:t>을 제공</a:t>
            </a:r>
            <a:r>
              <a:rPr lang="en-US" altLang="ko-KR" kern="0" smtClean="0"/>
              <a:t>.</a:t>
            </a:r>
          </a:p>
          <a:p>
            <a:pPr lvl="1"/>
            <a:r>
              <a:rPr lang="ko-KR" altLang="en-US" kern="0" smtClean="0"/>
              <a:t>① 이식성이 높은 언어</a:t>
            </a:r>
            <a:endParaRPr lang="en-US" altLang="ko-KR" kern="0" smtClean="0"/>
          </a:p>
          <a:p>
            <a:pPr lvl="1"/>
            <a:r>
              <a:rPr lang="ko-KR" altLang="en-US" kern="0" smtClean="0"/>
              <a:t>② 객체 지향 언어</a:t>
            </a:r>
            <a:endParaRPr lang="en-US" altLang="ko-KR" kern="0" smtClean="0"/>
          </a:p>
          <a:p>
            <a:pPr lvl="1"/>
            <a:r>
              <a:rPr lang="ko-KR" altLang="en-US" kern="0" smtClean="0"/>
              <a:t>③ 함수적 스타일 코딩을 지원 </a:t>
            </a:r>
            <a:r>
              <a:rPr lang="en-US" altLang="ko-KR" kern="0" smtClean="0"/>
              <a:t>(ex. Lambda Expressions)</a:t>
            </a:r>
          </a:p>
          <a:p>
            <a:pPr lvl="1"/>
            <a:r>
              <a:rPr lang="ko-KR" altLang="en-US" kern="0" smtClean="0"/>
              <a:t>④ 메모리를 자동으로 관리</a:t>
            </a:r>
            <a:endParaRPr lang="en-US" altLang="ko-KR" kern="0" smtClean="0"/>
          </a:p>
          <a:p>
            <a:pPr lvl="1"/>
            <a:r>
              <a:rPr lang="ko-KR" altLang="en-US" kern="0" smtClean="0"/>
              <a:t>⑤ 다양한 운영체제에서 실행되는 프로그램을 개발</a:t>
            </a:r>
            <a:endParaRPr lang="en-US" altLang="ko-KR" kern="0" smtClean="0"/>
          </a:p>
          <a:p>
            <a:pPr lvl="1"/>
            <a:r>
              <a:rPr lang="ko-KR" altLang="en-US" kern="0" smtClean="0"/>
              <a:t>⑥ 멀티 스레드</a:t>
            </a:r>
            <a:r>
              <a:rPr lang="en-US" altLang="ko-KR" kern="0" smtClean="0"/>
              <a:t>(Multi-Thread)</a:t>
            </a:r>
            <a:r>
              <a:rPr lang="ko-KR" altLang="en-US" kern="0" smtClean="0"/>
              <a:t>를 쉽게 구현</a:t>
            </a:r>
            <a:endParaRPr lang="en-US" altLang="ko-KR" kern="0" smtClean="0"/>
          </a:p>
          <a:p>
            <a:pPr lvl="1"/>
            <a:r>
              <a:rPr lang="ko-KR" altLang="en-US" kern="0" smtClean="0"/>
              <a:t>⑦ 동적 로딩</a:t>
            </a:r>
            <a:r>
              <a:rPr lang="en-US" altLang="ko-KR" kern="0" smtClean="0"/>
              <a:t>(Dynamic Loading)</a:t>
            </a:r>
            <a:r>
              <a:rPr lang="ko-KR" altLang="en-US" kern="0" smtClean="0"/>
              <a:t>을 지원</a:t>
            </a:r>
            <a:endParaRPr lang="en-US" altLang="ko-KR" kern="0" smtClean="0"/>
          </a:p>
          <a:p>
            <a:pPr lvl="1"/>
            <a:r>
              <a:rPr lang="ko-KR" altLang="en-US" kern="0" smtClean="0"/>
              <a:t>⑧ 막강한 오픈소스 라이브러리가 풍부</a:t>
            </a:r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sp>
        <p:nvSpPr>
          <p:cNvPr id="7" name="TextBox 6"/>
          <p:cNvSpPr txBox="1"/>
          <p:nvPr/>
        </p:nvSpPr>
        <p:spPr>
          <a:xfrm>
            <a:off x="251520" y="6289575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</a:t>
            </a:r>
            <a:r>
              <a:rPr lang="ko-KR" altLang="en-US" sz="1400" smtClean="0"/>
              <a:t>이것이 자바다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476865"/>
            <a:ext cx="100811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자바 가상 기계</a:t>
            </a:r>
            <a:r>
              <a:rPr lang="en-US" altLang="ko-KR" kern="0" smtClean="0"/>
              <a:t>(JVM)</a:t>
            </a:r>
          </a:p>
          <a:p>
            <a:pPr lvl="1"/>
            <a:r>
              <a:rPr lang="ko-KR" altLang="en-US" kern="0"/>
              <a:t>운영체제는 자바 프로그램을 바로 실행할 수 없는데</a:t>
            </a:r>
            <a:r>
              <a:rPr lang="en-US" altLang="ko-KR" kern="0"/>
              <a:t>, </a:t>
            </a:r>
            <a:r>
              <a:rPr lang="ko-KR" altLang="en-US" kern="0"/>
              <a:t>그 이유는 자바 프로그램은 완전한 기계어가 아닌</a:t>
            </a:r>
            <a:r>
              <a:rPr lang="en-US" altLang="ko-KR" kern="0"/>
              <a:t>, </a:t>
            </a:r>
            <a:r>
              <a:rPr lang="ko-KR" altLang="en-US" kern="0"/>
              <a:t>중간 단계의 바이트 코드이기 때문에 이것을 해석하고 실행할 수 있는 가상의 운영체제가 필요하다</a:t>
            </a:r>
            <a:r>
              <a:rPr lang="en-US" altLang="ko-KR" kern="0"/>
              <a:t>. </a:t>
            </a:r>
            <a:r>
              <a:rPr lang="ko-KR" altLang="en-US" kern="0"/>
              <a:t>이것이 자바 가상 기계</a:t>
            </a:r>
            <a:r>
              <a:rPr lang="en-US" altLang="ko-KR" kern="0"/>
              <a:t>(JVM: Java Virtual Machine)</a:t>
            </a:r>
            <a:r>
              <a:rPr lang="ko-KR" altLang="en-US" kern="0"/>
              <a:t>이다</a:t>
            </a:r>
            <a:r>
              <a:rPr lang="en-US" altLang="ko-KR" kern="0"/>
              <a:t>.</a:t>
            </a:r>
          </a:p>
          <a:p>
            <a:pPr marL="0" indent="0">
              <a:buNone/>
            </a:pPr>
            <a:endParaRPr lang="en-US" altLang="ko-KR" kern="0"/>
          </a:p>
          <a:p>
            <a:r>
              <a:rPr lang="ko-KR" altLang="en-US" kern="0" smtClean="0"/>
              <a:t>클래스</a:t>
            </a:r>
            <a:endParaRPr lang="en-US" altLang="ko-KR" kern="0" smtClean="0"/>
          </a:p>
          <a:p>
            <a:pPr lvl="1"/>
            <a:r>
              <a:rPr lang="ko-KR" altLang="en-US" kern="0" smtClean="0"/>
              <a:t>클래스에는 객체가 가져야 할 구성 멤버가 선언된다</a:t>
            </a:r>
            <a:r>
              <a:rPr lang="en-US" altLang="ko-KR" kern="0" smtClean="0"/>
              <a:t>. </a:t>
            </a:r>
            <a:r>
              <a:rPr lang="ko-KR" altLang="en-US" kern="0" smtClean="0"/>
              <a:t>구성 멤버에는 필드</a:t>
            </a:r>
            <a:r>
              <a:rPr lang="en-US" altLang="ko-KR" kern="0" smtClean="0"/>
              <a:t>(Field), </a:t>
            </a:r>
            <a:r>
              <a:rPr lang="ko-KR" altLang="en-US" kern="0" smtClean="0"/>
              <a:t>생성자</a:t>
            </a:r>
            <a:r>
              <a:rPr lang="en-US" altLang="ko-KR" kern="0" smtClean="0"/>
              <a:t>(Constructor), </a:t>
            </a:r>
            <a:r>
              <a:rPr lang="ko-KR" altLang="en-US" kern="0" smtClean="0"/>
              <a:t>메소드</a:t>
            </a:r>
            <a:r>
              <a:rPr lang="en-US" altLang="ko-KR" kern="0" smtClean="0"/>
              <a:t>(Method)</a:t>
            </a:r>
            <a:r>
              <a:rPr lang="ko-KR" altLang="en-US" kern="0" smtClean="0"/>
              <a:t>가 있다</a:t>
            </a:r>
            <a:r>
              <a:rPr lang="en-US" altLang="ko-KR" kern="0" smtClean="0"/>
              <a:t>.</a:t>
            </a:r>
          </a:p>
          <a:p>
            <a:pPr lvl="1"/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sp>
        <p:nvSpPr>
          <p:cNvPr id="7" name="TextBox 6"/>
          <p:cNvSpPr txBox="1"/>
          <p:nvPr/>
        </p:nvSpPr>
        <p:spPr>
          <a:xfrm>
            <a:off x="251520" y="6289575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</a:t>
            </a:r>
            <a:r>
              <a:rPr lang="ko-KR" altLang="en-US" sz="1400" smtClean="0"/>
              <a:t>이것이 자바다</a:t>
            </a:r>
            <a:endParaRPr lang="ko-KR" altLang="en-US" sz="140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2951820" y="3887271"/>
            <a:ext cx="3240360" cy="25319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public class ClassName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           // </a:t>
            </a:r>
            <a:r>
              <a:rPr lang="ko-KR" altLang="en-US" smtClean="0"/>
              <a:t>필드</a:t>
            </a:r>
            <a:endParaRPr lang="en-US" altLang="ko-KR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</a:t>
            </a:r>
            <a:r>
              <a:rPr lang="en-US" altLang="ko-KR" smtClean="0"/>
              <a:t>          int fieldName;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</a:t>
            </a:r>
            <a:r>
              <a:rPr lang="en-US" altLang="ko-KR" smtClean="0"/>
              <a:t>          // </a:t>
            </a:r>
            <a:r>
              <a:rPr lang="ko-KR" altLang="en-US" smtClean="0"/>
              <a:t>생성자</a:t>
            </a:r>
            <a:endParaRPr lang="en-US" altLang="ko-KR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</a:t>
            </a:r>
            <a:r>
              <a:rPr lang="en-US" altLang="ko-KR" smtClean="0"/>
              <a:t>          ClassName() { }</a:t>
            </a:r>
            <a:endParaRPr lang="en-US" altLang="ko-KR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//</a:t>
            </a:r>
            <a:r>
              <a:rPr kumimoji="0" lang="en-US" altLang="ko-KR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ko-KR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메소드</a:t>
            </a:r>
            <a:endParaRPr kumimoji="0" lang="en-US" altLang="ko-KR" sz="18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aseline="0"/>
              <a:t> </a:t>
            </a:r>
            <a:r>
              <a:rPr lang="en-US" altLang="ko-KR" baseline="0" smtClean="0"/>
              <a:t>          void methodName()</a:t>
            </a:r>
            <a:r>
              <a:rPr lang="en-US" altLang="ko-KR" smtClean="0"/>
              <a:t> { }</a:t>
            </a:r>
            <a:endParaRPr lang="en-US" altLang="ko-KR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}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r>
              <a:rPr lang="ko-KR" altLang="en-US" kern="0" smtClean="0"/>
              <a:t>필드</a:t>
            </a:r>
            <a:endParaRPr lang="en-US" altLang="ko-KR" kern="0"/>
          </a:p>
          <a:p>
            <a:pPr lvl="1"/>
            <a:r>
              <a:rPr lang="ko-KR" altLang="en-US" kern="0" smtClean="0"/>
              <a:t>객체의 </a:t>
            </a:r>
            <a:r>
              <a:rPr lang="ko-KR" altLang="en-US" kern="0"/>
              <a:t>고유 데이터</a:t>
            </a:r>
            <a:r>
              <a:rPr lang="en-US" altLang="ko-KR" kern="0"/>
              <a:t>, </a:t>
            </a:r>
            <a:r>
              <a:rPr lang="ko-KR" altLang="en-US" kern="0"/>
              <a:t>부품 객체</a:t>
            </a:r>
            <a:r>
              <a:rPr lang="en-US" altLang="ko-KR" kern="0"/>
              <a:t>, </a:t>
            </a:r>
            <a:r>
              <a:rPr lang="ko-KR" altLang="en-US" kern="0"/>
              <a:t>상태 정보를 저장하는 </a:t>
            </a:r>
            <a:r>
              <a:rPr lang="ko-KR" altLang="en-US" kern="0" smtClean="0"/>
              <a:t>곳</a:t>
            </a:r>
            <a:endParaRPr lang="en-US" altLang="ko-KR" kern="0" smtClean="0"/>
          </a:p>
          <a:p>
            <a:r>
              <a:rPr lang="ko-KR" altLang="en-US" kern="0" smtClean="0"/>
              <a:t>생성자</a:t>
            </a:r>
            <a:endParaRPr lang="en-US" altLang="ko-KR" kern="0" smtClean="0"/>
          </a:p>
          <a:p>
            <a:pPr lvl="1"/>
            <a:r>
              <a:rPr lang="en-US" altLang="ko-KR" kern="0" smtClean="0"/>
              <a:t>new </a:t>
            </a:r>
            <a:r>
              <a:rPr lang="ko-KR" altLang="en-US" kern="0"/>
              <a:t>연산자로 호출되는 특별한 중괄호 </a:t>
            </a:r>
            <a:r>
              <a:rPr lang="en-US" altLang="ko-KR" kern="0"/>
              <a:t>{ } </a:t>
            </a:r>
            <a:r>
              <a:rPr lang="ko-KR" altLang="en-US" kern="0"/>
              <a:t>블록</a:t>
            </a:r>
            <a:endParaRPr lang="en-US" altLang="ko-KR" kern="0"/>
          </a:p>
          <a:p>
            <a:pPr lvl="1"/>
            <a:r>
              <a:rPr lang="ko-KR" altLang="en-US" kern="0" smtClean="0"/>
              <a:t>객체 </a:t>
            </a:r>
            <a:r>
              <a:rPr lang="ko-KR" altLang="en-US" kern="0"/>
              <a:t>생성 시 초기화를 </a:t>
            </a:r>
            <a:r>
              <a:rPr lang="ko-KR" altLang="en-US" kern="0" smtClean="0"/>
              <a:t>담당</a:t>
            </a:r>
            <a:endParaRPr lang="en-US" altLang="ko-KR" kern="0"/>
          </a:p>
          <a:p>
            <a:r>
              <a:rPr lang="ko-KR" altLang="en-US" kern="0" smtClean="0"/>
              <a:t>메소드</a:t>
            </a:r>
            <a:endParaRPr lang="en-US" altLang="ko-KR" kern="0" smtClean="0"/>
          </a:p>
          <a:p>
            <a:pPr lvl="1"/>
            <a:r>
              <a:rPr lang="ko-KR" altLang="en-US" kern="0" smtClean="0"/>
              <a:t>객체의 동작에 해당하는 중괄호 </a:t>
            </a:r>
            <a:r>
              <a:rPr lang="en-US" altLang="ko-KR" kern="0" smtClean="0"/>
              <a:t>{ } </a:t>
            </a:r>
            <a:r>
              <a:rPr lang="ko-KR" altLang="en-US" kern="0" smtClean="0"/>
              <a:t>블록</a:t>
            </a:r>
            <a:endParaRPr lang="en-US" altLang="ko-KR" kern="0" smtClean="0"/>
          </a:p>
          <a:p>
            <a:pPr lvl="1"/>
            <a:endParaRPr lang="en-US" altLang="ko-KR" kern="0" smtClean="0"/>
          </a:p>
          <a:p>
            <a:pPr lvl="1"/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sp>
        <p:nvSpPr>
          <p:cNvPr id="7" name="TextBox 6"/>
          <p:cNvSpPr txBox="1"/>
          <p:nvPr/>
        </p:nvSpPr>
        <p:spPr>
          <a:xfrm>
            <a:off x="251520" y="6289575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</a:t>
            </a:r>
            <a:r>
              <a:rPr lang="ko-KR" altLang="en-US" sz="1400" smtClean="0"/>
              <a:t>이것이 자바다</a:t>
            </a:r>
            <a:endParaRPr lang="ko-KR" altLang="en-US" sz="140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2951820" y="990737"/>
            <a:ext cx="3240360" cy="25319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public class ClassName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           // </a:t>
            </a:r>
            <a:r>
              <a:rPr lang="ko-KR" altLang="en-US" smtClean="0"/>
              <a:t>필드</a:t>
            </a:r>
            <a:endParaRPr lang="en-US" altLang="ko-KR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</a:t>
            </a:r>
            <a:r>
              <a:rPr lang="en-US" altLang="ko-KR" smtClean="0"/>
              <a:t>          int fieldName;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</a:t>
            </a:r>
            <a:r>
              <a:rPr lang="en-US" altLang="ko-KR" smtClean="0"/>
              <a:t>          // </a:t>
            </a:r>
            <a:r>
              <a:rPr lang="ko-KR" altLang="en-US" smtClean="0"/>
              <a:t>생성자</a:t>
            </a:r>
            <a:endParaRPr lang="en-US" altLang="ko-KR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</a:t>
            </a:r>
            <a:r>
              <a:rPr lang="en-US" altLang="ko-KR" smtClean="0"/>
              <a:t>          ClassName() { }</a:t>
            </a:r>
            <a:endParaRPr lang="en-US" altLang="ko-KR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//</a:t>
            </a:r>
            <a:r>
              <a:rPr kumimoji="0" lang="en-US" altLang="ko-KR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ko-KR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메소드</a:t>
            </a:r>
            <a:endParaRPr kumimoji="0" lang="en-US" altLang="ko-KR" sz="18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aseline="0"/>
              <a:t> </a:t>
            </a:r>
            <a:r>
              <a:rPr lang="en-US" altLang="ko-KR" baseline="0" smtClean="0"/>
              <a:t>          void methodName()</a:t>
            </a:r>
            <a:r>
              <a:rPr lang="en-US" altLang="ko-KR" smtClean="0"/>
              <a:t> { }</a:t>
            </a:r>
            <a:endParaRPr lang="en-US" altLang="ko-KR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}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메소드 오버로딩</a:t>
            </a:r>
            <a:r>
              <a:rPr lang="en-US" altLang="ko-KR" kern="0" smtClean="0"/>
              <a:t>(Method Overloading)</a:t>
            </a:r>
          </a:p>
          <a:p>
            <a:pPr lvl="1"/>
            <a:r>
              <a:rPr lang="ko-KR" altLang="en-US" kern="0" smtClean="0"/>
              <a:t>파라미터의 타입</a:t>
            </a:r>
            <a:r>
              <a:rPr lang="en-US" altLang="ko-KR" kern="0" smtClean="0"/>
              <a:t>, </a:t>
            </a:r>
            <a:r>
              <a:rPr lang="ko-KR" altLang="en-US" kern="0" smtClean="0"/>
              <a:t>개수</a:t>
            </a:r>
            <a:r>
              <a:rPr lang="en-US" altLang="ko-KR" kern="0" smtClean="0"/>
              <a:t>, </a:t>
            </a:r>
            <a:r>
              <a:rPr lang="ko-KR" altLang="en-US" kern="0" smtClean="0"/>
              <a:t>순서 중 하나라도 다르면 메소드 이름이 동일하더라도 다른 메소드로 인식</a:t>
            </a:r>
            <a:endParaRPr lang="en-US" altLang="ko-KR" kern="0"/>
          </a:p>
          <a:p>
            <a:endParaRPr lang="en-US" altLang="ko-KR" kern="0" smtClean="0"/>
          </a:p>
          <a:p>
            <a:pPr lvl="1"/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grpSp>
        <p:nvGrpSpPr>
          <p:cNvPr id="23" name="그룹 22"/>
          <p:cNvGrpSpPr/>
          <p:nvPr/>
        </p:nvGrpSpPr>
        <p:grpSpPr>
          <a:xfrm>
            <a:off x="77585" y="2057067"/>
            <a:ext cx="4710439" cy="4324261"/>
            <a:chOff x="123518" y="1280592"/>
            <a:chExt cx="4710439" cy="4324261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123518" y="1280592"/>
              <a:ext cx="4710439" cy="4324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class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Java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String</a:t>
              </a:r>
              <a:r>
                <a:rPr kumimoji="0" lang="en-US" altLang="ko-KR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stringFromJava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String hello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"Hello from Java"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return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hello;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String calculateDec(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int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a)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char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int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sum=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for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(i=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 i&lt;=a; i++)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    sum += i;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String output = String.</a:t>
              </a:r>
              <a:r>
                <a:rPr kumimoji="0" lang="ko-KR" altLang="ko-K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format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"add from 1 to 20: %d"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sum);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return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output;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String calculateDec2(</a:t>
              </a:r>
              <a:r>
                <a:rPr lang="en-US" altLang="ko-KR" sz="1100" b="1" smtClean="0">
                  <a:solidFill>
                    <a:srgbClr val="000080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double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b)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String output2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"?"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if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(b==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    output2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"zero"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}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else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    output2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"nonzero"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return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output2;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}</a:t>
              </a:r>
              <a:endParaRPr kumimoji="0" lang="ko-KR" altLang="ko-K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1087054" y="1308892"/>
              <a:ext cx="288032" cy="21748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1446906" y="1496616"/>
              <a:ext cx="1180878" cy="21319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1446906" y="2177472"/>
              <a:ext cx="1324894" cy="20885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1446906" y="3872880"/>
              <a:ext cx="1612926" cy="14904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오른쪽 화살표 28"/>
          <p:cNvSpPr/>
          <p:nvPr/>
        </p:nvSpPr>
        <p:spPr bwMode="auto">
          <a:xfrm>
            <a:off x="3400118" y="2129075"/>
            <a:ext cx="86335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484971" y="1993109"/>
            <a:ext cx="4479517" cy="4324261"/>
            <a:chOff x="4484971" y="1348818"/>
            <a:chExt cx="4479517" cy="432426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4484971" y="1348818"/>
              <a:ext cx="4479517" cy="4324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class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Java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String Java()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String hello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"Hello from Java"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return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hello;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String Java(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int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a)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char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int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sum=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for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(i=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 i&lt;=a; i++)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    sum += i;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String output = String.</a:t>
              </a:r>
              <a:r>
                <a:rPr kumimoji="0" lang="ko-KR" altLang="ko-K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format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"add from 1 to 20: %d"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sum);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return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output;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public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String Java(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double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b)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String output2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"?"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if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(b==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    output2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"zero"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}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else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{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    output2 =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"nonzero"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}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    </a:t>
              </a: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return </a:t>
              </a: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output2;</a:t>
              </a:r>
              <a:b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}</a:t>
              </a:r>
              <a:endParaRPr kumimoji="0" lang="ko-KR" altLang="ko-K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5456724" y="1376043"/>
              <a:ext cx="288032" cy="21748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5822240" y="1556063"/>
              <a:ext cx="436855" cy="20215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802645" y="2237649"/>
              <a:ext cx="785579" cy="20885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802645" y="3903151"/>
              <a:ext cx="1001603" cy="1789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6289575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</a:t>
            </a:r>
            <a:r>
              <a:rPr lang="ko-KR" altLang="en-US" sz="1400" smtClean="0"/>
              <a:t>이것이 자바다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586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메소드 오버라이딩</a:t>
            </a:r>
            <a:r>
              <a:rPr lang="en-US" altLang="ko-KR" kern="0" smtClean="0"/>
              <a:t>(Method Overriding)</a:t>
            </a:r>
          </a:p>
          <a:p>
            <a:pPr lvl="1"/>
            <a:r>
              <a:rPr lang="ko-KR" altLang="en-US" kern="0" smtClean="0"/>
              <a:t>상속된 메소드의 내용이 자식 클래스에 맞지 않을 경우</a:t>
            </a:r>
            <a:r>
              <a:rPr lang="en-US" altLang="ko-KR" kern="0" smtClean="0"/>
              <a:t>, </a:t>
            </a:r>
            <a:r>
              <a:rPr lang="ko-KR" altLang="en-US" kern="0" smtClean="0"/>
              <a:t>자식 클래스에서 동일한 메소드를 재정의하는 것</a:t>
            </a:r>
            <a:endParaRPr lang="en-US" altLang="ko-KR" kern="0" smtClean="0"/>
          </a:p>
          <a:p>
            <a:pPr lvl="1"/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sp>
        <p:nvSpPr>
          <p:cNvPr id="7" name="TextBox 6"/>
          <p:cNvSpPr txBox="1"/>
          <p:nvPr/>
        </p:nvSpPr>
        <p:spPr>
          <a:xfrm>
            <a:off x="251520" y="6289575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</a:t>
            </a:r>
            <a:r>
              <a:rPr lang="ko-KR" altLang="en-US" sz="1400" smtClean="0"/>
              <a:t>이것이 자바다</a:t>
            </a:r>
            <a:endParaRPr lang="ko-KR" altLang="en-US" sz="14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920880" cy="43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52" y="2552700"/>
            <a:ext cx="2486025" cy="1752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5" y="990737"/>
            <a:ext cx="4773663" cy="548626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5292080" y="3212976"/>
            <a:ext cx="720080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리플렉션</a:t>
            </a:r>
            <a:r>
              <a:rPr lang="en-US" altLang="ko-KR" kern="0" smtClean="0"/>
              <a:t>(Reflection)</a:t>
            </a:r>
          </a:p>
          <a:p>
            <a:pPr lvl="1"/>
            <a:r>
              <a:rPr lang="ko-KR" altLang="en-US" kern="0" smtClean="0"/>
              <a:t>리플렉션은 자바 코드가 필드</a:t>
            </a:r>
            <a:r>
              <a:rPr lang="en-US" altLang="ko-KR" kern="0" smtClean="0"/>
              <a:t>, </a:t>
            </a:r>
            <a:r>
              <a:rPr lang="ko-KR" altLang="en-US" kern="0" smtClean="0"/>
              <a:t>메소드</a:t>
            </a:r>
            <a:r>
              <a:rPr lang="en-US" altLang="ko-KR" kern="0" smtClean="0"/>
              <a:t>, </a:t>
            </a:r>
            <a:r>
              <a:rPr lang="ko-KR" altLang="en-US" kern="0" smtClean="0"/>
              <a:t>로드하는 클래스의 생성자에 대한 정보를 찾고</a:t>
            </a:r>
            <a:r>
              <a:rPr lang="en-US" altLang="ko-KR" kern="0"/>
              <a:t> </a:t>
            </a:r>
            <a:r>
              <a:rPr lang="ko-KR" altLang="en-US" kern="0" smtClean="0"/>
              <a:t>이용하기 위한 것</a:t>
            </a:r>
            <a:r>
              <a:rPr lang="en-US" altLang="ko-KR" kern="0" smtClean="0"/>
              <a:t>. </a:t>
            </a:r>
          </a:p>
          <a:p>
            <a:pPr lvl="1"/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</p:txBody>
      </p:sp>
      <p:sp>
        <p:nvSpPr>
          <p:cNvPr id="7" name="TextBox 6"/>
          <p:cNvSpPr txBox="1"/>
          <p:nvPr/>
        </p:nvSpPr>
        <p:spPr>
          <a:xfrm>
            <a:off x="4615382" y="6474023"/>
            <a:ext cx="18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논문</a:t>
            </a:r>
            <a:r>
              <a:rPr lang="en-US" altLang="ko-KR" sz="1400" smtClean="0"/>
              <a:t>): DroidRA</a:t>
            </a:r>
            <a:endParaRPr lang="ko-KR" altLang="en-US" sz="14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988840"/>
            <a:ext cx="7775774" cy="45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5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1901</TotalTime>
  <Words>1137</Words>
  <Application>Microsoft Office PowerPoint</Application>
  <PresentationFormat>화면 슬라이드 쇼(4:3)</PresentationFormat>
  <Paragraphs>299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HY헤드라인M</vt:lpstr>
      <vt:lpstr>굴림</vt:lpstr>
      <vt:lpstr>굴림체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PowerPoint 프레젠테이션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박민재</cp:lastModifiedBy>
  <cp:revision>849</cp:revision>
  <dcterms:created xsi:type="dcterms:W3CDTF">2013-07-02T11:59:48Z</dcterms:created>
  <dcterms:modified xsi:type="dcterms:W3CDTF">2019-03-26T06:05:00Z</dcterms:modified>
</cp:coreProperties>
</file>