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115568"/>
            <a:ext cx="8791575" cy="1425130"/>
          </a:xfrm>
        </p:spPr>
        <p:txBody>
          <a:bodyPr>
            <a:normAutofit/>
          </a:bodyPr>
          <a:lstStyle/>
          <a:p>
            <a:pPr algn="ctr"/>
            <a:r>
              <a:rPr lang="en-US" smtClean="0">
                <a:solidFill>
                  <a:schemeClr val="bg1"/>
                </a:solidFill>
                <a:latin typeface="Arial" panose="020B0604020202020204" pitchFamily="34" charset="0"/>
                <a:cs typeface="Arial" panose="020B0604020202020204" pitchFamily="34" charset="0"/>
              </a:rPr>
              <a:t>Lớp bảo đảm an toàn thông tin k51-mta</a:t>
            </a:r>
            <a:endParaRPr lang="en-US">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876423" y="4023360"/>
            <a:ext cx="8791575" cy="1527048"/>
          </a:xfrm>
        </p:spPr>
        <p:txBody>
          <a:bodyPr>
            <a:normAutofit/>
          </a:bodyPr>
          <a:lstStyle/>
          <a:p>
            <a:r>
              <a:rPr lang="en-US" sz="2400" smtClean="0">
                <a:solidFill>
                  <a:schemeClr val="bg1"/>
                </a:solidFill>
              </a:rPr>
              <a:t>Họ tên: Nguyễn Đình hoàng</a:t>
            </a:r>
          </a:p>
          <a:p>
            <a:r>
              <a:rPr lang="en-US" sz="2400" smtClean="0">
                <a:solidFill>
                  <a:schemeClr val="bg1"/>
                </a:solidFill>
              </a:rPr>
              <a:t>Nội </a:t>
            </a:r>
            <a:r>
              <a:rPr lang="en-US" sz="2400" smtClean="0">
                <a:solidFill>
                  <a:schemeClr val="bg1"/>
                </a:solidFill>
              </a:rPr>
              <a:t>dụng: </a:t>
            </a:r>
            <a:r>
              <a:rPr lang="en-US" sz="2400" smtClean="0">
                <a:solidFill>
                  <a:schemeClr val="bg1"/>
                </a:solidFill>
              </a:rPr>
              <a:t>Điều khiển truy </a:t>
            </a:r>
            <a:r>
              <a:rPr lang="en-US" sz="2400" smtClean="0">
                <a:solidFill>
                  <a:schemeClr val="bg1"/>
                </a:solidFill>
              </a:rPr>
              <a:t>cập (trang 748)</a:t>
            </a:r>
            <a:endParaRPr lang="en-US" sz="2400">
              <a:solidFill>
                <a:schemeClr val="bg1"/>
              </a:solidFill>
            </a:endParaRPr>
          </a:p>
        </p:txBody>
      </p:sp>
    </p:spTree>
    <p:extLst>
      <p:ext uri="{BB962C8B-B14F-4D97-AF65-F5344CB8AC3E}">
        <p14:creationId xmlns:p14="http://schemas.microsoft.com/office/powerpoint/2010/main" val="1418560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89271"/>
            <a:ext cx="9905999" cy="5001929"/>
          </a:xfrm>
        </p:spPr>
        <p:txBody>
          <a:bodyPr/>
          <a:lstStyle/>
          <a:p>
            <a:r>
              <a:rPr lang="en-US"/>
              <a:t>Người tiêu dùng nên có:</a:t>
            </a:r>
          </a:p>
          <a:p>
            <a:pPr lvl="0">
              <a:buFont typeface="Wingdings" panose="05000000000000000000" pitchFamily="2" charset="2"/>
              <a:buChar char="Ø"/>
            </a:pPr>
            <a:r>
              <a:rPr lang="en-US"/>
              <a:t>Quyền được biết liệu sản phẩm có chưa thẻ RFID hay không</a:t>
            </a:r>
          </a:p>
          <a:p>
            <a:pPr lvl="0">
              <a:buFont typeface="Wingdings" panose="05000000000000000000" pitchFamily="2" charset="2"/>
              <a:buChar char="Ø"/>
            </a:pPr>
            <a:r>
              <a:rPr lang="en-US"/>
              <a:t>Quyền được biết các thẻ RFID đã được loại bỏ hoặc vô hiệu hóa  khi bạn mua sản phẩm chưa</a:t>
            </a:r>
          </a:p>
          <a:p>
            <a:pPr lvl="0">
              <a:buFont typeface="Wingdings" panose="05000000000000000000" pitchFamily="2" charset="2"/>
              <a:buChar char="Ø"/>
            </a:pPr>
            <a:r>
              <a:rPr lang="en-US"/>
              <a:t>Quyền được sử dụng RFID đã cho phép dịch vụ với các thẻ RFID</a:t>
            </a:r>
          </a:p>
          <a:p>
            <a:pPr lvl="0">
              <a:buFont typeface="Wingdings" panose="05000000000000000000" pitchFamily="2" charset="2"/>
              <a:buChar char="Ø"/>
            </a:pPr>
            <a:r>
              <a:rPr lang="en-US"/>
              <a:t>Quyền được truy cập thông tin của các thẻ RFID</a:t>
            </a:r>
          </a:p>
          <a:p>
            <a:pPr lvl="0">
              <a:buFont typeface="Wingdings" panose="05000000000000000000" pitchFamily="2" charset="2"/>
              <a:buChar char="Ø"/>
            </a:pPr>
            <a:r>
              <a:rPr lang="en-US"/>
              <a:t>Quyền được biết các thẻ được đọc khi nào, ở đâu</a:t>
            </a:r>
          </a:p>
          <a:p>
            <a:pPr>
              <a:buFont typeface="Wingdings" panose="05000000000000000000" pitchFamily="2" charset="2"/>
              <a:buChar char="Ø"/>
            </a:pPr>
            <a:endParaRPr lang="en-US"/>
          </a:p>
        </p:txBody>
      </p:sp>
    </p:spTree>
    <p:extLst>
      <p:ext uri="{BB962C8B-B14F-4D97-AF65-F5344CB8AC3E}">
        <p14:creationId xmlns:p14="http://schemas.microsoft.com/office/powerpoint/2010/main" val="3691834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92648"/>
          </a:xfrm>
        </p:spPr>
        <p:txBody>
          <a:bodyPr>
            <a:normAutofit/>
          </a:bodyPr>
          <a:lstStyle/>
          <a:p>
            <a:r>
              <a:rPr lang="en-US" smtClean="0">
                <a:latin typeface="Arial" panose="020B0604020202020204" pitchFamily="34" charset="0"/>
                <a:cs typeface="Arial" panose="020B0604020202020204" pitchFamily="34" charset="0"/>
              </a:rPr>
              <a:t>III. Bảo mật rfid</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41412" y="1597794"/>
            <a:ext cx="9905999" cy="4880008"/>
          </a:xfrm>
        </p:spPr>
        <p:txBody>
          <a:bodyPr>
            <a:normAutofit fontScale="85000" lnSpcReduction="20000"/>
          </a:bodyPr>
          <a:lstStyle/>
          <a:p>
            <a:r>
              <a:rPr lang="en-US"/>
              <a:t>Các tổ chức muốn bảo mật cấu trúc hạ tầng RFID của họ nên tiếp cận chúng, cách giống nhau mà họ sẽ bảo mật tiêu chuẩn mạng hoặc cấu trúc hạ tầng mạng.</a:t>
            </a:r>
          </a:p>
          <a:p>
            <a:r>
              <a:rPr lang="en-US"/>
              <a:t>Các tổ chức bảo mật cao cũng sử dụng chúng khi triển khai RFID</a:t>
            </a:r>
          </a:p>
          <a:p>
            <a:r>
              <a:rPr lang="en-US"/>
              <a:t>Bảo mật các thẻ RFID khỏi các đối thủ là một trong những lo lắng lơn nhất với công nghệ non trẻ này.</a:t>
            </a:r>
          </a:p>
          <a:p>
            <a:r>
              <a:rPr lang="en-US"/>
              <a:t>Đối với các doanh nghiệp, nghe lén RFID là một mối đe dọa thực sự và đáng kể. Nó có thể là một hình thức hiệu quả cao về gián điệp hoặc quân đội, bởi vì các thiết bị đọc RFID có thể phát dữ liệu lên đến hàng trăm thước.</a:t>
            </a:r>
          </a:p>
          <a:p>
            <a:r>
              <a:rPr lang="en-US"/>
              <a:t>Sử dụng silent tree-walking</a:t>
            </a:r>
          </a:p>
          <a:p>
            <a:r>
              <a:rPr lang="en-US"/>
              <a:t>Chữ kí RSA: Các thẻ mang nhiều số nhận dạng khác nhau tại các thời điểm khác nhau. Như vậy sự xuất hiện của một thẻ có thể thay đổi. Thiết bị đọc hợp lệ sẽ có khả năng nhận ra các định danh khác nhau thuộc về một RFID duy nhất. Chữ kí có thể ngăn chặn một kẻ thù theo dõi trái phép các đối tượng được gắn thẻ RFID</a:t>
            </a:r>
          </a:p>
          <a:p>
            <a:endParaRPr lang="en-US"/>
          </a:p>
        </p:txBody>
      </p:sp>
    </p:spTree>
    <p:extLst>
      <p:ext uri="{BB962C8B-B14F-4D97-AF65-F5344CB8AC3E}">
        <p14:creationId xmlns:p14="http://schemas.microsoft.com/office/powerpoint/2010/main" val="2623462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 Kết luận</a:t>
            </a:r>
            <a:endParaRPr lang="en-US"/>
          </a:p>
        </p:txBody>
      </p:sp>
      <p:sp>
        <p:nvSpPr>
          <p:cNvPr id="3" name="Content Placeholder 2"/>
          <p:cNvSpPr>
            <a:spLocks noGrp="1"/>
          </p:cNvSpPr>
          <p:nvPr>
            <p:ph idx="1"/>
          </p:nvPr>
        </p:nvSpPr>
        <p:spPr/>
        <p:txBody>
          <a:bodyPr/>
          <a:lstStyle/>
          <a:p>
            <a:r>
              <a:rPr lang="en-US"/>
              <a:t>RFID chắc chắn là một công nghệ sẽ phát triển. Chỉ bằng cách hiểu nhiều vấn đề bảo mật và quyền riêng tư có thể triển khai công nghệ này theo cách thực sự hỗ trợ nhiệm vụ của nó</a:t>
            </a:r>
          </a:p>
          <a:p>
            <a:endParaRPr lang="en-US"/>
          </a:p>
        </p:txBody>
      </p:sp>
    </p:spTree>
    <p:extLst>
      <p:ext uri="{BB962C8B-B14F-4D97-AF65-F5344CB8AC3E}">
        <p14:creationId xmlns:p14="http://schemas.microsoft.com/office/powerpoint/2010/main" val="3496811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5378"/>
          </a:xfrm>
        </p:spPr>
        <p:txBody>
          <a:bodyPr/>
          <a:lstStyle/>
          <a:p>
            <a:r>
              <a:rPr lang="en-US" smtClean="0"/>
              <a:t>Nội dung chính:</a:t>
            </a:r>
            <a:endParaRPr lang="en-US"/>
          </a:p>
        </p:txBody>
      </p:sp>
      <p:sp>
        <p:nvSpPr>
          <p:cNvPr id="3" name="Content Placeholder 2"/>
          <p:cNvSpPr>
            <a:spLocks noGrp="1"/>
          </p:cNvSpPr>
          <p:nvPr>
            <p:ph idx="1"/>
          </p:nvPr>
        </p:nvSpPr>
        <p:spPr>
          <a:xfrm>
            <a:off x="1141412" y="1673352"/>
            <a:ext cx="9905999" cy="4117849"/>
          </a:xfrm>
        </p:spPr>
        <p:txBody>
          <a:bodyPr/>
          <a:lstStyle/>
          <a:p>
            <a:pPr marL="457200" indent="-457200">
              <a:buFont typeface="+mj-lt"/>
              <a:buAutoNum type="arabicPeriod"/>
            </a:pPr>
            <a:r>
              <a:rPr lang="en-US" smtClean="0">
                <a:latin typeface="Arial" panose="020B0604020202020204" pitchFamily="34" charset="0"/>
                <a:cs typeface="Arial" panose="020B0604020202020204" pitchFamily="34" charset="0"/>
              </a:rPr>
              <a:t>Kĩ thuật điều khiển truy cập</a:t>
            </a:r>
          </a:p>
          <a:p>
            <a:pPr marL="457200" indent="-457200">
              <a:buFont typeface="+mj-lt"/>
              <a:buAutoNum type="arabicPeriod"/>
            </a:pPr>
            <a:r>
              <a:rPr lang="en-US" smtClean="0">
                <a:latin typeface="Arial" panose="020B0604020202020204" pitchFamily="34" charset="0"/>
                <a:cs typeface="Arial" panose="020B0604020202020204" pitchFamily="34" charset="0"/>
              </a:rPr>
              <a:t>Quyền điều khiển truy cập</a:t>
            </a:r>
          </a:p>
          <a:p>
            <a:pPr marL="457200" indent="-457200">
              <a:buFont typeface="+mj-lt"/>
              <a:buAutoNum type="arabicPeriod"/>
            </a:pPr>
            <a:r>
              <a:rPr lang="en-US" smtClean="0">
                <a:latin typeface="Arial" panose="020B0604020202020204" pitchFamily="34" charset="0"/>
                <a:cs typeface="Arial" panose="020B0604020202020204" pitchFamily="34" charset="0"/>
              </a:rPr>
              <a:t>Kĩ thuật định danh và xác thực</a:t>
            </a:r>
          </a:p>
          <a:p>
            <a:pPr marL="457200" indent="-457200">
              <a:buFont typeface="+mj-lt"/>
              <a:buAutoNum type="arabicPeriod"/>
            </a:pPr>
            <a:r>
              <a:rPr lang="en-US" smtClean="0">
                <a:latin typeface="Arial" panose="020B0604020202020204" pitchFamily="34" charset="0"/>
                <a:cs typeface="Arial" panose="020B0604020202020204" pitchFamily="34" charset="0"/>
              </a:rPr>
              <a:t>Các phương thức điều khiển truy cập và thực hiện</a:t>
            </a:r>
          </a:p>
          <a:p>
            <a:pPr marL="457200" indent="-457200">
              <a:buFont typeface="+mj-lt"/>
              <a:buAutoNum type="arabicPeriod"/>
            </a:pPr>
            <a:r>
              <a:rPr lang="en-US" smtClean="0">
                <a:latin typeface="Arial" panose="020B0604020202020204" pitchFamily="34" charset="0"/>
                <a:cs typeface="Arial" panose="020B0604020202020204" pitchFamily="34" charset="0"/>
              </a:rPr>
              <a:t>Các phương thức tấn công</a:t>
            </a:r>
          </a:p>
          <a:p>
            <a:pPr marL="457200" indent="-457200">
              <a:buFont typeface="+mj-lt"/>
              <a:buAutoNum type="arabicPeriod"/>
            </a:pPr>
            <a:r>
              <a:rPr lang="en-US" smtClean="0">
                <a:latin typeface="Arial" panose="020B0604020202020204" pitchFamily="34" charset="0"/>
                <a:cs typeface="Arial" panose="020B0604020202020204" pitchFamily="34" charset="0"/>
              </a:rPr>
              <a:t>Giám sát và kiểm thử xâm nhập</a:t>
            </a:r>
          </a:p>
          <a:p>
            <a:pPr marL="457200" indent="-457200">
              <a:buFont typeface="+mj-lt"/>
              <a:buAutoNum type="arabicPeriod"/>
            </a:pPr>
            <a:r>
              <a:rPr lang="en-US" smtClean="0">
                <a:latin typeface="Arial" panose="020B0604020202020204" pitchFamily="34" charset="0"/>
                <a:cs typeface="Arial" panose="020B0604020202020204" pitchFamily="34" charset="0"/>
              </a:rPr>
              <a:t>Bảo mật RFID</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2973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chemeClr val="bg1"/>
                </a:solidFill>
              </a:rPr>
              <a:t>Nội dung trình bày: </a:t>
            </a:r>
            <a:br>
              <a:rPr lang="en-US">
                <a:solidFill>
                  <a:schemeClr val="bg1"/>
                </a:solidFill>
              </a:rPr>
            </a:br>
            <a:r>
              <a:rPr lang="en-US" smtClean="0">
                <a:solidFill>
                  <a:schemeClr val="bg1"/>
                </a:solidFill>
              </a:rPr>
              <a:t>cái </a:t>
            </a:r>
            <a:r>
              <a:rPr lang="en-US">
                <a:solidFill>
                  <a:schemeClr val="bg1"/>
                </a:solidFill>
              </a:rPr>
              <a:t>nhìn về bảo mật RFID.</a:t>
            </a:r>
          </a:p>
        </p:txBody>
      </p:sp>
      <p:sp>
        <p:nvSpPr>
          <p:cNvPr id="3" name="Content Placeholder 2"/>
          <p:cNvSpPr>
            <a:spLocks noGrp="1"/>
          </p:cNvSpPr>
          <p:nvPr>
            <p:ph idx="1"/>
          </p:nvPr>
        </p:nvSpPr>
        <p:spPr>
          <a:xfrm>
            <a:off x="1141412" y="2249487"/>
            <a:ext cx="9905999" cy="4295692"/>
          </a:xfrm>
        </p:spPr>
        <p:txBody>
          <a:bodyPr>
            <a:normAutofit fontScale="85000" lnSpcReduction="20000"/>
          </a:bodyPr>
          <a:lstStyle/>
          <a:p>
            <a:r>
              <a:rPr lang="en-US" sz="3900" smtClean="0">
                <a:latin typeface="Arial" panose="020B0604020202020204" pitchFamily="34" charset="0"/>
                <a:cs typeface="Arial" panose="020B0604020202020204" pitchFamily="34" charset="0"/>
              </a:rPr>
              <a:t>I. </a:t>
            </a:r>
            <a:r>
              <a:rPr lang="en-US" sz="3900" smtClean="0">
                <a:latin typeface="Arial" panose="020B0604020202020204" pitchFamily="34" charset="0"/>
                <a:cs typeface="Arial" panose="020B0604020202020204" pitchFamily="34" charset="0"/>
              </a:rPr>
              <a:t>GIỚI THIỆU</a:t>
            </a:r>
            <a:endParaRPr lang="en-US" sz="3900" smtClean="0">
              <a:latin typeface="Arial" panose="020B0604020202020204" pitchFamily="34" charset="0"/>
              <a:cs typeface="Arial" panose="020B0604020202020204" pitchFamily="34" charset="0"/>
            </a:endParaRPr>
          </a:p>
          <a:p>
            <a:r>
              <a:rPr lang="en-US"/>
              <a:t>RFID:  Radio Frequency Identification- Nhận dạng qua tần số vô tuyến</a:t>
            </a:r>
          </a:p>
          <a:p>
            <a:r>
              <a:rPr lang="en-US"/>
              <a:t>RFID là khả năng nhận diện các đối tượng vật lí. Thông thương RFID là một thẻ giữ một lượng nhỏ dữ liệu duy nhất hoặc là số seri của các vật thể. Dữ liệu này có thể được đọc từ xa, không </a:t>
            </a:r>
            <a:r>
              <a:rPr lang="en-US" smtClean="0"/>
              <a:t>cần thông qua tiếp xúc vật lí</a:t>
            </a:r>
            <a:r>
              <a:rPr lang="en-US" smtClean="0"/>
              <a:t>. </a:t>
            </a:r>
            <a:endParaRPr lang="en-US"/>
          </a:p>
          <a:p>
            <a:r>
              <a:rPr lang="en-US"/>
              <a:t>Các thẻ RFID có thể gắn liền với thẻ tín dụng, quần áo và tài sản, hoặc cấy vào động vật và con người. Với các đặc điểm trên thì RFID có thể bị đọc thông tin cá nhân có liên quan mà không có sự chấp thuận của chủ thể</a:t>
            </a:r>
          </a:p>
          <a:p>
            <a:r>
              <a:rPr lang="en-US"/>
              <a:t>RFID hoạt động bằng cách có bộ thu phát hoặc đầu đọc lấy dữ liệu từ thẻ RFID nằm trên một đối tượng. Một cơ sở dữ liệu được sử dụng để liên kết với thông tin ID đến các đối tượng vật lý mà thẻ RFID nằm trong đó.</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5200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798897"/>
            <a:ext cx="5326764" cy="5053263"/>
          </a:xfrm>
        </p:spPr>
        <p:txBody>
          <a:bodyPr>
            <a:normAutofit lnSpcReduction="10000"/>
          </a:bodyPr>
          <a:lstStyle/>
          <a:p>
            <a:r>
              <a:rPr lang="en-US"/>
              <a:t>Bản thân các thẻ được cung cấp năng lượng theo cách thụ động hoặc chủ động</a:t>
            </a:r>
            <a:r>
              <a:rPr lang="en-US" smtClean="0"/>
              <a:t>.</a:t>
            </a:r>
          </a:p>
          <a:p>
            <a:r>
              <a:rPr lang="en-US" smtClean="0"/>
              <a:t>Năng </a:t>
            </a:r>
            <a:r>
              <a:rPr lang="en-US"/>
              <a:t>lượng thụ động có nghĩa là tất cả năng lượng đến từ tín hiệu của người đọc và các thẻ không hoạt động trừ khi người đọc kích hoạt chúng. Chúng thường rẻ hơn và nhỏ hơn, nhưng có phạm vi ngắn hơn nhiều</a:t>
            </a:r>
            <a:r>
              <a:rPr lang="en-US" smtClean="0"/>
              <a:t>.</a:t>
            </a:r>
          </a:p>
          <a:p>
            <a:r>
              <a:rPr lang="en-US"/>
              <a:t>EZPass là một ví dụ của thiết bị được cung cấp năng lượng thụ động</a:t>
            </a:r>
          </a:p>
          <a:p>
            <a:endParaRPr lang="en-US"/>
          </a:p>
          <a:p>
            <a:endParaRPr lang="en-US"/>
          </a:p>
        </p:txBody>
      </p:sp>
      <p:pic>
        <p:nvPicPr>
          <p:cNvPr id="5" name="Content Placeholder 3" descr="Káº¿t quáº£ hÃ¬nh áº£nh cho EZpass RFID"/>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371925" y="1007644"/>
            <a:ext cx="5715000" cy="4286250"/>
          </a:xfrm>
          <a:prstGeom prst="rect">
            <a:avLst/>
          </a:prstGeom>
          <a:noFill/>
          <a:ln>
            <a:noFill/>
          </a:ln>
        </p:spPr>
      </p:pic>
    </p:spTree>
    <p:extLst>
      <p:ext uri="{BB962C8B-B14F-4D97-AF65-F5344CB8AC3E}">
        <p14:creationId xmlns:p14="http://schemas.microsoft.com/office/powerpoint/2010/main" val="248722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1412" y="1222407"/>
            <a:ext cx="9905999" cy="4568793"/>
          </a:xfrm>
        </p:spPr>
        <p:txBody>
          <a:bodyPr/>
          <a:lstStyle/>
          <a:p>
            <a:r>
              <a:rPr lang="en-US"/>
              <a:t>Thẻ thụ động hoạt động ở băng tần UHF (915 Hz ở Bắc Mỹ) và thường có thể được đọc trong phạm vi từ 10m hoặc hơn. Nhưng phạm vi giảm dần khi được gắn vào các vật dụng hàng </a:t>
            </a:r>
            <a:r>
              <a:rPr lang="en-US" smtClean="0"/>
              <a:t>ngày</a:t>
            </a:r>
          </a:p>
          <a:p>
            <a:r>
              <a:rPr lang="en-US"/>
              <a:t>Năng lượng chủ động có nghĩa là các thẻ có nguồn năng lượng trên bo mạch và có thể ghi lại số đọc cảm biến hoặc thực hiện các tính toán trong trường hợp không có người đọc. Những cái này có phạm vi đọc dài hơn nhiều, tuy nhiên đắt hơn. LoJack là một ví dụ RFID được cung cấp năng lượng chủ động</a:t>
            </a:r>
          </a:p>
          <a:p>
            <a:endParaRPr lang="en-US"/>
          </a:p>
          <a:p>
            <a:endParaRPr lang="en-US"/>
          </a:p>
        </p:txBody>
      </p:sp>
    </p:spTree>
    <p:extLst>
      <p:ext uri="{BB962C8B-B14F-4D97-AF65-F5344CB8AC3E}">
        <p14:creationId xmlns:p14="http://schemas.microsoft.com/office/powerpoint/2010/main" val="3910472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0662" y="2261937"/>
            <a:ext cx="9905999" cy="471638"/>
          </a:xfrm>
        </p:spPr>
        <p:txBody>
          <a:bodyPr>
            <a:normAutofit fontScale="92500" lnSpcReduction="10000"/>
          </a:bodyPr>
          <a:lstStyle/>
          <a:p>
            <a:pPr algn="ctr"/>
            <a:r>
              <a:rPr lang="en-US" i="1" smtClean="0">
                <a:latin typeface="Arial" panose="020B0604020202020204" pitchFamily="34" charset="0"/>
                <a:cs typeface="Arial" panose="020B0604020202020204" pitchFamily="34" charset="0"/>
              </a:rPr>
              <a:t>Mô hình hoạt động chung của các thẻ RFID</a:t>
            </a:r>
            <a:endParaRPr lang="en-US" i="1">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3008697" y="589530"/>
            <a:ext cx="5943600" cy="1520825"/>
          </a:xfrm>
          <a:prstGeom prst="rect">
            <a:avLst/>
          </a:prstGeom>
        </p:spPr>
      </p:pic>
      <p:sp>
        <p:nvSpPr>
          <p:cNvPr id="6" name="Content Placeholder 2"/>
          <p:cNvSpPr txBox="1">
            <a:spLocks/>
          </p:cNvSpPr>
          <p:nvPr/>
        </p:nvSpPr>
        <p:spPr>
          <a:xfrm>
            <a:off x="1010653" y="2829828"/>
            <a:ext cx="10578164" cy="388860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t>Một số ví dụ của RFID đã được sử </a:t>
            </a:r>
            <a:r>
              <a:rPr lang="en-US" smtClean="0"/>
              <a:t>dụng:</a:t>
            </a:r>
          </a:p>
          <a:p>
            <a:pPr lvl="0"/>
            <a:r>
              <a:rPr lang="en-US"/>
              <a:t>Thẻ tín dụng và thẻ ghi nợ</a:t>
            </a:r>
          </a:p>
          <a:p>
            <a:pPr lvl="0"/>
            <a:r>
              <a:rPr lang="en-US"/>
              <a:t>Hệ thống khóa chống trộm xe hơi: Một số phương tiện có RFID  được mã hóa.</a:t>
            </a:r>
          </a:p>
          <a:p>
            <a:pPr lvl="0"/>
            <a:r>
              <a:rPr lang="en-US"/>
              <a:t>Thu phí điện tử</a:t>
            </a:r>
          </a:p>
          <a:p>
            <a:pPr lvl="0"/>
            <a:r>
              <a:rPr lang="en-US"/>
              <a:t>Thẻ nhân viên</a:t>
            </a:r>
          </a:p>
          <a:p>
            <a:pPr lvl="0"/>
            <a:r>
              <a:rPr lang="en-US"/>
              <a:t>Sách thư viện</a:t>
            </a:r>
          </a:p>
          <a:p>
            <a:pPr lvl="0"/>
            <a:r>
              <a:rPr lang="en-US"/>
              <a:t>Chăn nuôi</a:t>
            </a:r>
          </a:p>
          <a:p>
            <a:pPr marL="0" indent="0">
              <a:buNone/>
            </a:pPr>
            <a:endParaRPr lang="en-US"/>
          </a:p>
        </p:txBody>
      </p:sp>
    </p:spTree>
    <p:extLst>
      <p:ext uri="{BB962C8B-B14F-4D97-AF65-F5344CB8AC3E}">
        <p14:creationId xmlns:p14="http://schemas.microsoft.com/office/powerpoint/2010/main" val="1373502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2676" y="760395"/>
            <a:ext cx="9388626" cy="5111015"/>
          </a:xfrm>
        </p:spPr>
        <p:txBody>
          <a:bodyPr/>
          <a:lstStyle/>
          <a:p>
            <a:r>
              <a:rPr lang="en-US"/>
              <a:t>Những lợi ích của RFID là vô kể. Tuy nhiên với những lợi ích đó, bảo mật và quyền riêng tư khá rủi ro. Thẻ RFID có thể được sử dụng để làm giảm tính bảo mật và quyền riêng tư. Hình sau mô tả sự nguy hiểm của rủi ro về tính riêng tư của RFID. Tương lai có thể sẽ thấy một lượng đáng kể các công nghệ RFID điều đó sẽ làm giảm bớt nhiều rủi ro bảo mật và quyền riêng tư.</a:t>
            </a:r>
          </a:p>
          <a:p>
            <a:r>
              <a:rPr lang="en-US"/>
              <a:t>Rõ ràng, tùy thuộc vào người tiêu dùng để đảm rằng họ sử dụng những công nghệ này bất cứ khi nào họ có thể. Nhưng lịch sử đã chỉ ra rằng trong khi người tiêu dùng đã lên tiếng về vấn đề bảo mật và riêng tư, thì họ vẫn thờ </a:t>
            </a:r>
            <a:r>
              <a:rPr lang="en-US" smtClean="0"/>
              <a:t>ơ. </a:t>
            </a:r>
            <a:endParaRPr lang="en-US"/>
          </a:p>
        </p:txBody>
      </p:sp>
    </p:spTree>
    <p:extLst>
      <p:ext uri="{BB962C8B-B14F-4D97-AF65-F5344CB8AC3E}">
        <p14:creationId xmlns:p14="http://schemas.microsoft.com/office/powerpoint/2010/main" val="1100905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86770"/>
          </a:xfrm>
        </p:spPr>
        <p:txBody>
          <a:bodyPr>
            <a:normAutofit fontScale="90000"/>
          </a:bodyPr>
          <a:lstStyle/>
          <a:p>
            <a:pPr marL="228600" indent="-228600">
              <a:lnSpc>
                <a:spcPct val="100000"/>
              </a:lnSpc>
              <a:spcBef>
                <a:spcPts val="1000"/>
              </a:spcBef>
              <a:buSzPct val="125000"/>
              <a:buFont typeface="Arial" panose="020B0604020202020204" pitchFamily="34" charset="0"/>
              <a:buChar char="•"/>
            </a:pPr>
            <a:r>
              <a:rPr lang="en-US" sz="4000" smtClean="0">
                <a:latin typeface="Arial" panose="020B0604020202020204" pitchFamily="34" charset="0"/>
                <a:cs typeface="Arial" panose="020B0604020202020204" pitchFamily="34" charset="0"/>
              </a:rPr>
              <a:t>ii.</a:t>
            </a:r>
            <a:r>
              <a:rPr lang="en-US" sz="4000" b="1">
                <a:latin typeface="Arial" panose="020B0604020202020204" pitchFamily="34" charset="0"/>
                <a:cs typeface="Arial" panose="020B0604020202020204" pitchFamily="34" charset="0"/>
              </a:rPr>
              <a:t> </a:t>
            </a:r>
            <a:r>
              <a:rPr lang="en-US" sz="4000">
                <a:latin typeface="Arial" panose="020B0604020202020204" pitchFamily="34" charset="0"/>
                <a:ea typeface="+mn-ea"/>
                <a:cs typeface="Arial" panose="020B0604020202020204" pitchFamily="34" charset="0"/>
              </a:rPr>
              <a:t>Vấn đề bảo mật và riêng tư RFID </a:t>
            </a:r>
            <a:r>
              <a:rPr lang="en-US" sz="2200">
                <a:latin typeface="Arial" panose="020B0604020202020204" pitchFamily="34" charset="0"/>
                <a:ea typeface="+mn-ea"/>
                <a:cs typeface="Arial" panose="020B0604020202020204" pitchFamily="34" charset="0"/>
              </a:rPr>
              <a:t/>
            </a:r>
            <a:br>
              <a:rPr lang="en-US" sz="2200">
                <a:latin typeface="Arial" panose="020B0604020202020204" pitchFamily="34" charset="0"/>
                <a:ea typeface="+mn-ea"/>
                <a:cs typeface="Arial" panose="020B0604020202020204" pitchFamily="34" charset="0"/>
              </a:rPr>
            </a:br>
            <a:endParaRPr lang="en-US" sz="2200">
              <a:latin typeface="Arial" panose="020B0604020202020204" pitchFamily="34" charset="0"/>
              <a:ea typeface="+mn-ea"/>
              <a:cs typeface="Arial" panose="020B0604020202020204" pitchFamily="34" charset="0"/>
            </a:endParaRPr>
          </a:p>
        </p:txBody>
      </p:sp>
      <p:sp>
        <p:nvSpPr>
          <p:cNvPr id="3" name="Content Placeholder 2"/>
          <p:cNvSpPr>
            <a:spLocks noGrp="1"/>
          </p:cNvSpPr>
          <p:nvPr>
            <p:ph idx="1"/>
          </p:nvPr>
        </p:nvSpPr>
        <p:spPr>
          <a:xfrm>
            <a:off x="1141413" y="1867301"/>
            <a:ext cx="4941754" cy="3923900"/>
          </a:xfrm>
        </p:spPr>
        <p:txBody>
          <a:bodyPr/>
          <a:lstStyle/>
          <a:p>
            <a:r>
              <a:rPr lang="en-US"/>
              <a:t>Một trong những vấn đề lớn nhất của bảo mật RFID là nó không được triển khai an ninh toàn diện. RFID tương tự mạng không dây, có quá nhiều trong số chúng được triển khai mà không có suy nghĩ về việc bảo mật thông tin.</a:t>
            </a:r>
          </a:p>
          <a:p>
            <a:endParaRPr lang="en-US"/>
          </a:p>
        </p:txBody>
      </p:sp>
      <p:pic>
        <p:nvPicPr>
          <p:cNvPr id="5" name="Picture 4"/>
          <p:cNvPicPr/>
          <p:nvPr/>
        </p:nvPicPr>
        <p:blipFill>
          <a:blip r:embed="rId2"/>
          <a:stretch>
            <a:fillRect/>
          </a:stretch>
        </p:blipFill>
        <p:spPr>
          <a:xfrm>
            <a:off x="6083167" y="1867301"/>
            <a:ext cx="5943600" cy="3048635"/>
          </a:xfrm>
          <a:prstGeom prst="rect">
            <a:avLst/>
          </a:prstGeom>
        </p:spPr>
      </p:pic>
    </p:spTree>
    <p:extLst>
      <p:ext uri="{BB962C8B-B14F-4D97-AF65-F5344CB8AC3E}">
        <p14:creationId xmlns:p14="http://schemas.microsoft.com/office/powerpoint/2010/main" val="2829442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64143"/>
            <a:ext cx="9905999" cy="5755908"/>
          </a:xfrm>
        </p:spPr>
        <p:txBody>
          <a:bodyPr>
            <a:normAutofit fontScale="85000" lnSpcReduction="10000"/>
          </a:bodyPr>
          <a:lstStyle/>
          <a:p>
            <a:r>
              <a:rPr lang="en-US"/>
              <a:t>Mặc dù nhiều tổ chức đã nhúng các thẻ RFID trong sản phẩm của họ, nhưng họ không nghĩ rằng các đối thủ của có thể cố gắng lập trình lại thẻ. Việc lập trình lại thẻ là một mối lo ngại lớn của các tổ chức đó.</a:t>
            </a:r>
          </a:p>
          <a:p>
            <a:r>
              <a:rPr lang="en-US"/>
              <a:t>Vấn đề là RFID có thể được sử dụng để theo dõi người khác. Nó có thể liên kết họ với danh tính khi họ muốn ẩn danh. Một số vấn đề an ninh và quyền riêng tư bao gồm</a:t>
            </a:r>
            <a:r>
              <a:rPr lang="en-US" smtClean="0"/>
              <a:t>:</a:t>
            </a:r>
          </a:p>
          <a:p>
            <a:pPr lvl="0">
              <a:buFont typeface="Wingdings" panose="05000000000000000000" pitchFamily="2" charset="2"/>
              <a:buChar char="Ø"/>
            </a:pPr>
            <a:r>
              <a:rPr lang="en-US"/>
              <a:t>Quyền riêng tư: cặp và hành lý có thể được quét để xem các vật ở trong như thuốc, sách,..</a:t>
            </a:r>
          </a:p>
          <a:p>
            <a:pPr lvl="0">
              <a:buFont typeface="Wingdings" panose="05000000000000000000" pitchFamily="2" charset="2"/>
              <a:buChar char="Ø"/>
            </a:pPr>
            <a:r>
              <a:rPr lang="en-US"/>
              <a:t>Vị trí: Mọi người có thể bị quét để lấy vị trí của nó</a:t>
            </a:r>
          </a:p>
          <a:p>
            <a:pPr lvl="0">
              <a:buFont typeface="Wingdings" panose="05000000000000000000" pitchFamily="2" charset="2"/>
              <a:buChar char="Ø"/>
            </a:pPr>
            <a:r>
              <a:rPr lang="en-US"/>
              <a:t>Nội gián công ty: theo dõi hàng tồn kho và đơn đặt hàng của đối thủ</a:t>
            </a:r>
          </a:p>
          <a:p>
            <a:pPr lvl="0">
              <a:buFont typeface="Wingdings" panose="05000000000000000000" pitchFamily="2" charset="2"/>
              <a:buChar char="Ø"/>
            </a:pPr>
            <a:r>
              <a:rPr lang="en-US"/>
              <a:t>Nghe trộm: Rò rỉ thông tin cá nhân ( đơn thuốc, nhãn hiệu đồ lót ), theo dõi vị trí</a:t>
            </a:r>
          </a:p>
          <a:p>
            <a:pPr lvl="0">
              <a:buFont typeface="Wingdings" panose="05000000000000000000" pitchFamily="2" charset="2"/>
              <a:buChar char="Ø"/>
            </a:pPr>
            <a:r>
              <a:rPr lang="en-US"/>
              <a:t>Lừa đảo: Thay thế các thẻ trên mặt hàng đắt tiền bằng dữ liệu giả mạo  bằng các mặt hàng rẻ tiền hơn</a:t>
            </a:r>
          </a:p>
          <a:p>
            <a:pPr lvl="0">
              <a:buFont typeface="Wingdings" panose="05000000000000000000" pitchFamily="2" charset="2"/>
              <a:buChar char="Ø"/>
            </a:pPr>
            <a:r>
              <a:rPr lang="en-US"/>
              <a:t>Từ chối dịch vụ: Phá hoại, tấn công cấu trúc hạ tầng của RFID, xóa sạch dữ liệu hàng tồn kho, gây nhiễu tín hiệu.</a:t>
            </a:r>
          </a:p>
          <a:p>
            <a:endParaRPr lang="en-US"/>
          </a:p>
        </p:txBody>
      </p:sp>
    </p:spTree>
    <p:extLst>
      <p:ext uri="{BB962C8B-B14F-4D97-AF65-F5344CB8AC3E}">
        <p14:creationId xmlns:p14="http://schemas.microsoft.com/office/powerpoint/2010/main" val="5485233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1099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Tw Cen MT</vt:lpstr>
      <vt:lpstr>Wingdings</vt:lpstr>
      <vt:lpstr>Circuit</vt:lpstr>
      <vt:lpstr>Lớp bảo đảm an toàn thông tin k51-mta</vt:lpstr>
      <vt:lpstr>Nội dung chính:</vt:lpstr>
      <vt:lpstr>Nội dung trình bày:  cái nhìn về bảo mật RFID.</vt:lpstr>
      <vt:lpstr>PowerPoint Presentation</vt:lpstr>
      <vt:lpstr>PowerPoint Presentation</vt:lpstr>
      <vt:lpstr>PowerPoint Presentation</vt:lpstr>
      <vt:lpstr>PowerPoint Presentation</vt:lpstr>
      <vt:lpstr>ii. Vấn đề bảo mật và riêng tư RFID  </vt:lpstr>
      <vt:lpstr>PowerPoint Presentation</vt:lpstr>
      <vt:lpstr>PowerPoint Presentation</vt:lpstr>
      <vt:lpstr>III. Bảo mật rfid</vt:lpstr>
      <vt:lpstr>iv.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Access</dc:title>
  <dc:creator>Nguyen Dinh Hoang</dc:creator>
  <cp:lastModifiedBy>Nguyen Dinh Hoang</cp:lastModifiedBy>
  <cp:revision>11</cp:revision>
  <dcterms:created xsi:type="dcterms:W3CDTF">2019-03-06T15:41:12Z</dcterms:created>
  <dcterms:modified xsi:type="dcterms:W3CDTF">2019-03-07T02:05:16Z</dcterms:modified>
</cp:coreProperties>
</file>