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9"/>
        <p:guide pos="380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143.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5.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35.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3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8.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3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0.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1.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2.xml"/><Relationship Id="rId2" Type="http://schemas.openxmlformats.org/officeDocument/2006/relationships/image" Target="../media/image2.png"/><Relationship Id="rId1" Type="http://schemas.openxmlformats.org/officeDocument/2006/relationships/tags" Target="../tags/tag13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3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3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52195" y="356870"/>
            <a:ext cx="10086975" cy="6143625"/>
          </a:xfrm>
          <a:prstGeom prst="rect">
            <a:avLst/>
          </a:prstGeom>
        </p:spPr>
      </p:pic>
      <p:sp>
        <p:nvSpPr>
          <p:cNvPr id="5" name="文本框 4"/>
          <p:cNvSpPr txBox="1"/>
          <p:nvPr/>
        </p:nvSpPr>
        <p:spPr>
          <a:xfrm>
            <a:off x="1484630" y="2824480"/>
            <a:ext cx="2463165" cy="1198880"/>
          </a:xfrm>
          <a:prstGeom prst="rect">
            <a:avLst/>
          </a:prstGeom>
          <a:noFill/>
        </p:spPr>
        <p:txBody>
          <a:bodyPr wrap="square" rtlCol="0">
            <a:spAutoFit/>
          </a:bodyPr>
          <a:p>
            <a:r>
              <a:rPr lang="zh-CN" altLang="en-US"/>
              <a:t>北风</a:t>
            </a:r>
            <a:br>
              <a:rPr lang="zh-CN" altLang="en-US"/>
            </a:br>
            <a:r>
              <a:rPr lang="zh-CN" altLang="en-US"/>
              <a:t>微信</a:t>
            </a:r>
            <a:br>
              <a:rPr lang="zh-CN" altLang="en-US"/>
            </a:br>
            <a:r>
              <a:rPr lang="en-US" altLang="zh-CN"/>
              <a:t>Le-studyg</a:t>
            </a:r>
            <a:br>
              <a:rPr lang="en-US" altLang="zh-CN"/>
            </a:br>
            <a:r>
              <a:rPr lang="zh-CN" altLang="en-US"/>
              <a:t>欢迎加微信</a:t>
            </a:r>
            <a:endParaRPr lang="zh-CN" altLang="en-US"/>
          </a:p>
        </p:txBody>
      </p:sp>
      <p:cxnSp>
        <p:nvCxnSpPr>
          <p:cNvPr id="6" name="直接箭头连接符 5"/>
          <p:cNvCxnSpPr/>
          <p:nvPr/>
        </p:nvCxnSpPr>
        <p:spPr>
          <a:xfrm flipH="1">
            <a:off x="6191250" y="2863215"/>
            <a:ext cx="3086100" cy="5651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7" name="文本框 6"/>
          <p:cNvSpPr txBox="1"/>
          <p:nvPr/>
        </p:nvSpPr>
        <p:spPr>
          <a:xfrm>
            <a:off x="9382760" y="2622550"/>
            <a:ext cx="1399540" cy="1198880"/>
          </a:xfrm>
          <a:prstGeom prst="rect">
            <a:avLst/>
          </a:prstGeom>
          <a:noFill/>
        </p:spPr>
        <p:txBody>
          <a:bodyPr wrap="square" rtlCol="0">
            <a:spAutoFit/>
          </a:bodyPr>
          <a:p>
            <a:r>
              <a:rPr lang="zh-CN" altLang="en-US"/>
              <a:t>https://edu.51cto.com/course/28903.html</a:t>
            </a:r>
            <a:endParaRPr lang="zh-CN" altLang="en-US"/>
          </a:p>
        </p:txBody>
      </p:sp>
      <p:cxnSp>
        <p:nvCxnSpPr>
          <p:cNvPr id="8" name="直接箭头连接符 7"/>
          <p:cNvCxnSpPr/>
          <p:nvPr/>
        </p:nvCxnSpPr>
        <p:spPr>
          <a:xfrm>
            <a:off x="6037580" y="4655185"/>
            <a:ext cx="1945640" cy="69977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9" name="文本框 8"/>
          <p:cNvSpPr txBox="1"/>
          <p:nvPr/>
        </p:nvSpPr>
        <p:spPr>
          <a:xfrm>
            <a:off x="8223250" y="5134610"/>
            <a:ext cx="2463165" cy="645160"/>
          </a:xfrm>
          <a:prstGeom prst="rect">
            <a:avLst/>
          </a:prstGeom>
          <a:noFill/>
        </p:spPr>
        <p:txBody>
          <a:bodyPr wrap="square" rtlCol="0">
            <a:spAutoFit/>
          </a:bodyPr>
          <a:p>
            <a:r>
              <a:rPr lang="zh-CN" altLang="en-US"/>
              <a:t>内功修炼课程【私聊赞助】</a:t>
            </a:r>
            <a:endParaRPr lang="zh-CN" altLang="en-US"/>
          </a:p>
        </p:txBody>
      </p:sp>
      <p:cxnSp>
        <p:nvCxnSpPr>
          <p:cNvPr id="10" name="直接箭头连接符 9"/>
          <p:cNvCxnSpPr/>
          <p:nvPr/>
        </p:nvCxnSpPr>
        <p:spPr>
          <a:xfrm>
            <a:off x="6497955" y="3773805"/>
            <a:ext cx="1428115" cy="71882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1" name="左大括号 10"/>
          <p:cNvSpPr/>
          <p:nvPr/>
        </p:nvSpPr>
        <p:spPr>
          <a:xfrm>
            <a:off x="8050530" y="3955415"/>
            <a:ext cx="278130" cy="10452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12" name="文本框 11"/>
          <p:cNvSpPr txBox="1"/>
          <p:nvPr/>
        </p:nvSpPr>
        <p:spPr>
          <a:xfrm>
            <a:off x="8500745" y="3821430"/>
            <a:ext cx="1926590" cy="539115"/>
          </a:xfrm>
          <a:prstGeom prst="rect">
            <a:avLst/>
          </a:prstGeom>
          <a:noFill/>
        </p:spPr>
        <p:txBody>
          <a:bodyPr wrap="square" rtlCol="0">
            <a:noAutofit/>
          </a:bodyPr>
          <a:p>
            <a:r>
              <a:rPr lang="zh-CN" altLang="en-US"/>
              <a:t>进程的</a:t>
            </a:r>
            <a:r>
              <a:rPr lang="en-US" altLang="zh-CN"/>
              <a:t>API</a:t>
            </a:r>
            <a:endParaRPr lang="en-US" altLang="zh-CN"/>
          </a:p>
        </p:txBody>
      </p:sp>
      <p:sp>
        <p:nvSpPr>
          <p:cNvPr id="13" name="文本框 12"/>
          <p:cNvSpPr txBox="1"/>
          <p:nvPr/>
        </p:nvSpPr>
        <p:spPr>
          <a:xfrm>
            <a:off x="8328660" y="4655185"/>
            <a:ext cx="2618740" cy="590550"/>
          </a:xfrm>
          <a:prstGeom prst="rect">
            <a:avLst/>
          </a:prstGeom>
          <a:noFill/>
        </p:spPr>
        <p:txBody>
          <a:bodyPr wrap="square" rtlCol="0">
            <a:noAutofit/>
          </a:bodyPr>
          <a:p>
            <a:r>
              <a:rPr lang="zh-CN" altLang="en-US"/>
              <a:t>网络有关的</a:t>
            </a:r>
            <a:r>
              <a:rPr lang="en-US" altLang="zh-CN"/>
              <a:t>API</a:t>
            </a:r>
            <a:endParaRPr lang="en-US" altLang="zh-CN"/>
          </a:p>
        </p:txBody>
      </p:sp>
      <p:sp>
        <p:nvSpPr>
          <p:cNvPr id="15" name="文本框 14"/>
          <p:cNvSpPr txBox="1"/>
          <p:nvPr/>
        </p:nvSpPr>
        <p:spPr>
          <a:xfrm>
            <a:off x="1417955" y="4281805"/>
            <a:ext cx="2156460" cy="1198880"/>
          </a:xfrm>
          <a:prstGeom prst="rect">
            <a:avLst/>
          </a:prstGeom>
          <a:noFill/>
        </p:spPr>
        <p:txBody>
          <a:bodyPr wrap="square" rtlCol="0">
            <a:spAutoFit/>
          </a:bodyPr>
          <a:p>
            <a:r>
              <a:rPr lang="zh-CN" altLang="en-US"/>
              <a:t>技术赞助地址：https://edu.51cto.com/lecturer/14934648.html</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88620" y="181610"/>
            <a:ext cx="4552950" cy="3657600"/>
          </a:xfrm>
          <a:prstGeom prst="rect">
            <a:avLst/>
          </a:prstGeom>
        </p:spPr>
      </p:pic>
      <p:cxnSp>
        <p:nvCxnSpPr>
          <p:cNvPr id="5" name="直接箭头连接符 4"/>
          <p:cNvCxnSpPr/>
          <p:nvPr/>
        </p:nvCxnSpPr>
        <p:spPr>
          <a:xfrm>
            <a:off x="3660775" y="1118235"/>
            <a:ext cx="2606675" cy="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pic>
        <p:nvPicPr>
          <p:cNvPr id="6" name="图片 5"/>
          <p:cNvPicPr>
            <a:picLocks noChangeAspect="1"/>
          </p:cNvPicPr>
          <p:nvPr/>
        </p:nvPicPr>
        <p:blipFill>
          <a:blip r:embed="rId2"/>
          <a:stretch>
            <a:fillRect/>
          </a:stretch>
        </p:blipFill>
        <p:spPr>
          <a:xfrm>
            <a:off x="6437630" y="270510"/>
            <a:ext cx="2239010" cy="1922145"/>
          </a:xfrm>
          <a:prstGeom prst="rect">
            <a:avLst/>
          </a:prstGeom>
        </p:spPr>
      </p:pic>
      <p:pic>
        <p:nvPicPr>
          <p:cNvPr id="9" name="图片 8"/>
          <p:cNvPicPr>
            <a:picLocks noChangeAspect="1"/>
          </p:cNvPicPr>
          <p:nvPr/>
        </p:nvPicPr>
        <p:blipFill>
          <a:blip r:embed="rId3"/>
          <a:stretch>
            <a:fillRect/>
          </a:stretch>
        </p:blipFill>
        <p:spPr>
          <a:xfrm>
            <a:off x="6438265" y="2377440"/>
            <a:ext cx="2308225" cy="2063115"/>
          </a:xfrm>
          <a:prstGeom prst="rect">
            <a:avLst/>
          </a:prstGeom>
        </p:spPr>
      </p:pic>
      <p:cxnSp>
        <p:nvCxnSpPr>
          <p:cNvPr id="10" name="直接箭头连接符 9"/>
          <p:cNvCxnSpPr>
            <a:endCxn id="9" idx="1"/>
          </p:cNvCxnSpPr>
          <p:nvPr/>
        </p:nvCxnSpPr>
        <p:spPr>
          <a:xfrm>
            <a:off x="3938270" y="1549400"/>
            <a:ext cx="2499995" cy="185991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3" name="圆角矩形标注 12"/>
          <p:cNvSpPr/>
          <p:nvPr/>
        </p:nvSpPr>
        <p:spPr>
          <a:xfrm>
            <a:off x="9325610" y="270510"/>
            <a:ext cx="2233295" cy="133286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php</a:t>
            </a:r>
            <a:r>
              <a:rPr lang="zh-CN" altLang="en-US">
                <a:sym typeface="+mn-ea"/>
              </a:rPr>
              <a:t>生态</a:t>
            </a:r>
            <a:endParaRPr lang="zh-CN" altLang="en-US"/>
          </a:p>
          <a:p>
            <a:pPr algn="ctr"/>
            <a:r>
              <a:rPr lang="en-US" altLang="zh-CN">
                <a:sym typeface="+mn-ea"/>
              </a:rPr>
              <a:t>php</a:t>
            </a:r>
            <a:r>
              <a:rPr lang="zh-CN" altLang="en-US">
                <a:sym typeface="+mn-ea"/>
              </a:rPr>
              <a:t>框架生态</a:t>
            </a:r>
            <a:endParaRPr lang="zh-CN" altLang="en-US"/>
          </a:p>
          <a:p>
            <a:pPr algn="ctr"/>
            <a:endParaRPr lang="zh-CN" altLang="en-US"/>
          </a:p>
        </p:txBody>
      </p:sp>
      <p:sp>
        <p:nvSpPr>
          <p:cNvPr id="14" name="圆角矩形标注 13"/>
          <p:cNvSpPr/>
          <p:nvPr/>
        </p:nvSpPr>
        <p:spPr>
          <a:xfrm>
            <a:off x="9325610" y="2678430"/>
            <a:ext cx="2233295" cy="133286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java</a:t>
            </a:r>
            <a:r>
              <a:rPr lang="zh-CN" altLang="en-US">
                <a:sym typeface="+mn-ea"/>
              </a:rPr>
              <a:t>生态</a:t>
            </a:r>
            <a:endParaRPr lang="zh-CN" altLang="en-US"/>
          </a:p>
          <a:p>
            <a:pPr algn="ctr"/>
            <a:r>
              <a:rPr lang="en-US" altLang="zh-CN">
                <a:sym typeface="+mn-ea"/>
              </a:rPr>
              <a:t>java</a:t>
            </a:r>
            <a:r>
              <a:rPr lang="zh-CN" altLang="en-US">
                <a:sym typeface="+mn-ea"/>
              </a:rPr>
              <a:t>框架生态</a:t>
            </a:r>
            <a:endParaRPr lang="zh-CN" altLang="en-US"/>
          </a:p>
          <a:p>
            <a:pPr algn="ctr"/>
            <a:endParaRPr lang="zh-CN" altLang="en-US"/>
          </a:p>
        </p:txBody>
      </p:sp>
      <p:pic>
        <p:nvPicPr>
          <p:cNvPr id="15" name="图片 14"/>
          <p:cNvPicPr>
            <a:picLocks noChangeAspect="1"/>
          </p:cNvPicPr>
          <p:nvPr/>
        </p:nvPicPr>
        <p:blipFill>
          <a:blip r:embed="rId4"/>
          <a:stretch>
            <a:fillRect/>
          </a:stretch>
        </p:blipFill>
        <p:spPr>
          <a:xfrm>
            <a:off x="4041140" y="4269740"/>
            <a:ext cx="2294255" cy="2347595"/>
          </a:xfrm>
          <a:prstGeom prst="rect">
            <a:avLst/>
          </a:prstGeom>
        </p:spPr>
      </p:pic>
      <p:cxnSp>
        <p:nvCxnSpPr>
          <p:cNvPr id="16" name="直接箭头连接符 15"/>
          <p:cNvCxnSpPr/>
          <p:nvPr/>
        </p:nvCxnSpPr>
        <p:spPr>
          <a:xfrm>
            <a:off x="3881120" y="2364740"/>
            <a:ext cx="1130935" cy="190754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7" name="圆角矩形标注 16"/>
          <p:cNvSpPr/>
          <p:nvPr/>
        </p:nvSpPr>
        <p:spPr>
          <a:xfrm>
            <a:off x="7027545" y="4933315"/>
            <a:ext cx="2233295" cy="133286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go</a:t>
            </a:r>
            <a:r>
              <a:rPr lang="zh-CN" altLang="en-US">
                <a:sym typeface="+mn-ea"/>
              </a:rPr>
              <a:t>生态</a:t>
            </a:r>
            <a:endParaRPr lang="zh-CN" altLang="en-US"/>
          </a:p>
          <a:p>
            <a:pPr algn="ctr"/>
            <a:r>
              <a:rPr lang="en-US" altLang="zh-CN">
                <a:sym typeface="+mn-ea"/>
              </a:rPr>
              <a:t>go</a:t>
            </a:r>
            <a:r>
              <a:rPr lang="zh-CN" altLang="en-US">
                <a:sym typeface="+mn-ea"/>
              </a:rPr>
              <a:t>框架生态</a:t>
            </a:r>
            <a:endParaRPr lang="zh-CN" altLang="en-US"/>
          </a:p>
          <a:p>
            <a:pPr algn="ctr"/>
            <a:endParaRPr lang="zh-CN" altLang="en-US"/>
          </a:p>
        </p:txBody>
      </p:sp>
      <p:pic>
        <p:nvPicPr>
          <p:cNvPr id="18" name="图片 17"/>
          <p:cNvPicPr>
            <a:picLocks noChangeAspect="1"/>
          </p:cNvPicPr>
          <p:nvPr/>
        </p:nvPicPr>
        <p:blipFill>
          <a:blip r:embed="rId5"/>
          <a:stretch>
            <a:fillRect/>
          </a:stretch>
        </p:blipFill>
        <p:spPr>
          <a:xfrm>
            <a:off x="674370" y="4440555"/>
            <a:ext cx="2084705" cy="1163320"/>
          </a:xfrm>
          <a:prstGeom prst="rect">
            <a:avLst/>
          </a:prstGeom>
        </p:spPr>
      </p:pic>
      <p:cxnSp>
        <p:nvCxnSpPr>
          <p:cNvPr id="19" name="直接箭头连接符 18"/>
          <p:cNvCxnSpPr/>
          <p:nvPr/>
        </p:nvCxnSpPr>
        <p:spPr>
          <a:xfrm flipH="1">
            <a:off x="2232660" y="2882265"/>
            <a:ext cx="1437640" cy="15621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20" name="圆角矩形标注 19"/>
          <p:cNvSpPr/>
          <p:nvPr/>
        </p:nvSpPr>
        <p:spPr>
          <a:xfrm>
            <a:off x="1652905" y="5367020"/>
            <a:ext cx="2233295" cy="1332865"/>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py</a:t>
            </a:r>
            <a:r>
              <a:rPr lang="zh-CN" altLang="en-US">
                <a:sym typeface="+mn-ea"/>
              </a:rPr>
              <a:t>生态</a:t>
            </a:r>
            <a:endParaRPr lang="zh-CN" altLang="en-US"/>
          </a:p>
          <a:p>
            <a:pPr algn="ctr"/>
            <a:r>
              <a:rPr lang="en-US" altLang="zh-CN">
                <a:sym typeface="+mn-ea"/>
              </a:rPr>
              <a:t>py</a:t>
            </a:r>
            <a:r>
              <a:rPr lang="zh-CN" altLang="en-US">
                <a:sym typeface="+mn-ea"/>
              </a:rPr>
              <a:t>框架生态</a:t>
            </a:r>
            <a:endParaRPr lang="zh-CN" altLang="en-US"/>
          </a:p>
          <a:p>
            <a:pPr algn="ctr"/>
            <a:endParaRPr lang="zh-CN" altLang="en-US"/>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73685" y="181610"/>
            <a:ext cx="4552950" cy="3657600"/>
          </a:xfrm>
          <a:prstGeom prst="rect">
            <a:avLst/>
          </a:prstGeom>
        </p:spPr>
      </p:pic>
      <p:sp>
        <p:nvSpPr>
          <p:cNvPr id="5" name="右箭头 4"/>
          <p:cNvSpPr/>
          <p:nvPr/>
        </p:nvSpPr>
        <p:spPr>
          <a:xfrm>
            <a:off x="3259455" y="610235"/>
            <a:ext cx="4877435" cy="30734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6" name="矩形 5"/>
          <p:cNvSpPr/>
          <p:nvPr/>
        </p:nvSpPr>
        <p:spPr>
          <a:xfrm>
            <a:off x="8270875" y="418465"/>
            <a:ext cx="2818130" cy="84391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程序指令</a:t>
            </a:r>
            <a:endParaRPr lang="zh-CN" altLang="en-US"/>
          </a:p>
        </p:txBody>
      </p:sp>
      <p:sp>
        <p:nvSpPr>
          <p:cNvPr id="7" name="矩形 6"/>
          <p:cNvSpPr/>
          <p:nvPr/>
        </p:nvSpPr>
        <p:spPr>
          <a:xfrm>
            <a:off x="8270875" y="1904365"/>
            <a:ext cx="2818130" cy="8439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X86</a:t>
            </a:r>
            <a:r>
              <a:rPr lang="zh-CN" altLang="en-US"/>
              <a:t>指令</a:t>
            </a:r>
            <a:endParaRPr lang="zh-CN" altLang="en-US"/>
          </a:p>
        </p:txBody>
      </p:sp>
      <p:sp>
        <p:nvSpPr>
          <p:cNvPr id="8" name="文本框 7"/>
          <p:cNvSpPr txBox="1"/>
          <p:nvPr/>
        </p:nvSpPr>
        <p:spPr>
          <a:xfrm>
            <a:off x="5232400" y="274955"/>
            <a:ext cx="1217295" cy="368300"/>
          </a:xfrm>
          <a:prstGeom prst="rect">
            <a:avLst/>
          </a:prstGeom>
          <a:noFill/>
        </p:spPr>
        <p:txBody>
          <a:bodyPr wrap="square" rtlCol="0">
            <a:spAutoFit/>
          </a:bodyPr>
          <a:p>
            <a:r>
              <a:rPr lang="zh-CN" altLang="en-US"/>
              <a:t>编译器</a:t>
            </a:r>
            <a:endParaRPr lang="zh-CN" altLang="en-US"/>
          </a:p>
        </p:txBody>
      </p:sp>
      <p:pic>
        <p:nvPicPr>
          <p:cNvPr id="9" name="图片 8"/>
          <p:cNvPicPr>
            <a:picLocks noChangeAspect="1"/>
          </p:cNvPicPr>
          <p:nvPr/>
        </p:nvPicPr>
        <p:blipFill>
          <a:blip r:embed="rId2"/>
          <a:stretch>
            <a:fillRect/>
          </a:stretch>
        </p:blipFill>
        <p:spPr>
          <a:xfrm>
            <a:off x="8158480" y="3429000"/>
            <a:ext cx="2875280" cy="2661920"/>
          </a:xfrm>
          <a:prstGeom prst="rect">
            <a:avLst/>
          </a:prstGeom>
        </p:spPr>
      </p:pic>
      <p:cxnSp>
        <p:nvCxnSpPr>
          <p:cNvPr id="10" name="直接箭头连接符 9"/>
          <p:cNvCxnSpPr/>
          <p:nvPr/>
        </p:nvCxnSpPr>
        <p:spPr>
          <a:xfrm flipH="1">
            <a:off x="9440545" y="2843530"/>
            <a:ext cx="19050" cy="63309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1" name="直接箭头连接符 10"/>
          <p:cNvCxnSpPr>
            <a:stCxn id="6" idx="2"/>
            <a:endCxn id="7" idx="0"/>
          </p:cNvCxnSpPr>
          <p:nvPr/>
        </p:nvCxnSpPr>
        <p:spPr>
          <a:xfrm>
            <a:off x="9679940" y="1262380"/>
            <a:ext cx="0" cy="64198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cxnSp>
        <p:nvCxnSpPr>
          <p:cNvPr id="12" name="直接箭头连接符 11"/>
          <p:cNvCxnSpPr/>
          <p:nvPr/>
        </p:nvCxnSpPr>
        <p:spPr>
          <a:xfrm flipH="1">
            <a:off x="5884545" y="907415"/>
            <a:ext cx="76200" cy="107378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3" name="矩形 12"/>
          <p:cNvSpPr/>
          <p:nvPr/>
        </p:nvSpPr>
        <p:spPr>
          <a:xfrm>
            <a:off x="5290185" y="2038985"/>
            <a:ext cx="1524000" cy="29425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ltLang="zh-CN"/>
              <a:t>ELF</a:t>
            </a:r>
            <a:r>
              <a:rPr lang="zh-CN" altLang="en-US"/>
              <a:t>文件</a:t>
            </a:r>
            <a:endParaRPr lang="zh-CN" altLang="en-US"/>
          </a:p>
        </p:txBody>
      </p:sp>
      <p:pic>
        <p:nvPicPr>
          <p:cNvPr id="14" name="图片 13"/>
          <p:cNvPicPr>
            <a:picLocks noChangeAspect="1"/>
          </p:cNvPicPr>
          <p:nvPr/>
        </p:nvPicPr>
        <p:blipFill>
          <a:blip r:embed="rId3"/>
          <a:stretch>
            <a:fillRect/>
          </a:stretch>
        </p:blipFill>
        <p:spPr>
          <a:xfrm>
            <a:off x="-884555" y="4284345"/>
            <a:ext cx="8782050" cy="5381625"/>
          </a:xfrm>
          <a:prstGeom prst="rect">
            <a:avLst/>
          </a:prstGeom>
        </p:spPr>
      </p:pic>
      <p:sp>
        <p:nvSpPr>
          <p:cNvPr id="15" name="文本框 14"/>
          <p:cNvSpPr txBox="1"/>
          <p:nvPr/>
        </p:nvSpPr>
        <p:spPr>
          <a:xfrm>
            <a:off x="132080" y="8625840"/>
            <a:ext cx="1907540" cy="17265650"/>
          </a:xfrm>
          <a:prstGeom prst="rect">
            <a:avLst/>
          </a:prstGeom>
          <a:noFill/>
        </p:spPr>
        <p:txBody>
          <a:bodyPr wrap="square" rtlCol="0">
            <a:spAutoFit/>
          </a:bodyPr>
          <a:p>
            <a:r>
              <a:rPr lang="zh-CN" altLang="en-US"/>
              <a:t>https://image.baidu.com/search/detail?ct=503316480&amp;z=0&amp;ipn=d&amp;word=cpu%E5%92%8C%E5%86%85%E5%AD%98%E8%BF%90%E8%A1%8C%E5%9B%BE&amp;step_word=&amp;hs=0&amp;pn=21&amp;spn=0&amp;di=7189064908862914561&amp;pi=0&amp;rn=1&amp;tn=baiduimagedetail&amp;is=0%2C0&amp;istype=2&amp;ie=utf-8&amp;oe=utf-8&amp;in=&amp;cl=2&amp;lm=-1&amp;st=-1&amp;cs=3508531444%2C2684128997&amp;os=3706873305%2C756059258&amp;simid=3508531444%2C2684128997&amp;adpicid=0&amp;lpn=0&amp;ln=428&amp;fr=&amp;fmq=1678723183545_R&amp;fm=result&amp;ic=&amp;s=undefined&amp;hd=&amp;latest=&amp;copyright=&amp;se=&amp;sme=&amp;tab=0&amp;width=&amp;height=&amp;face=undefined&amp;ist=&amp;jit=&amp;cg=&amp;bdtype=0&amp;oriquery=&amp;objurl=https%3A%2F%2Fpic1.zhimg.com%2Fv2-bce89bf6b4e46e3d6d608e6d30939f38_r.jpg&amp;fromurl=ippr_z2C%24qAzdH3FAzdH3Fp_z%26e3Bz57hwghwg_z%26e3Bv54AzdH3Ffptss-f4tsj-r-8dcnbcla_z%26e3Bip4s&amp;gsm=1e&amp;rpstart=0&amp;rpnum=0&amp;islist=&amp;querylist=&amp;nojc=undefined&amp;dyTabStr=MCwzLDIsNSw2LDQsMSw4LDcsOQ%3D%3D</a:t>
            </a:r>
            <a:endParaRPr lang="zh-CN" altLang="en-US"/>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595" y="323215"/>
            <a:ext cx="3785870" cy="368300"/>
          </a:xfrm>
          <a:prstGeom prst="rect">
            <a:avLst/>
          </a:prstGeom>
          <a:noFill/>
        </p:spPr>
        <p:txBody>
          <a:bodyPr wrap="square" rtlCol="0">
            <a:spAutoFit/>
          </a:bodyPr>
          <a:p>
            <a:r>
              <a:rPr lang="zh-CN"/>
              <a:t>应用层的江湖地位和门派之争</a:t>
            </a:r>
            <a:endParaRPr lang="zh-CN"/>
          </a:p>
        </p:txBody>
      </p:sp>
      <p:sp>
        <p:nvSpPr>
          <p:cNvPr id="5" name="矩形 4"/>
          <p:cNvSpPr/>
          <p:nvPr/>
        </p:nvSpPr>
        <p:spPr>
          <a:xfrm>
            <a:off x="1935480" y="1818005"/>
            <a:ext cx="2137410" cy="7289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java</a:t>
            </a:r>
            <a:r>
              <a:rPr lang="zh-CN" altLang="en-US"/>
              <a:t>生态</a:t>
            </a:r>
            <a:endParaRPr lang="zh-CN" altLang="en-US"/>
          </a:p>
        </p:txBody>
      </p:sp>
      <p:sp>
        <p:nvSpPr>
          <p:cNvPr id="6" name="矩形 5"/>
          <p:cNvSpPr/>
          <p:nvPr/>
        </p:nvSpPr>
        <p:spPr>
          <a:xfrm>
            <a:off x="4525645" y="1818005"/>
            <a:ext cx="2137410" cy="7289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php</a:t>
            </a:r>
            <a:r>
              <a:rPr lang="zh-CN" altLang="en-US"/>
              <a:t>生态</a:t>
            </a:r>
            <a:endParaRPr lang="zh-CN" altLang="en-US"/>
          </a:p>
        </p:txBody>
      </p:sp>
      <p:sp>
        <p:nvSpPr>
          <p:cNvPr id="7" name="矩形 6"/>
          <p:cNvSpPr/>
          <p:nvPr/>
        </p:nvSpPr>
        <p:spPr>
          <a:xfrm>
            <a:off x="7257415" y="1818005"/>
            <a:ext cx="2137410" cy="7289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go</a:t>
            </a:r>
            <a:r>
              <a:rPr lang="zh-CN" altLang="en-US"/>
              <a:t>生态</a:t>
            </a:r>
            <a:endParaRPr lang="zh-CN" altLang="en-US"/>
          </a:p>
        </p:txBody>
      </p:sp>
      <p:sp>
        <p:nvSpPr>
          <p:cNvPr id="8" name="矩形 7"/>
          <p:cNvSpPr/>
          <p:nvPr/>
        </p:nvSpPr>
        <p:spPr>
          <a:xfrm>
            <a:off x="9692005" y="1818005"/>
            <a:ext cx="2137410" cy="7289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py</a:t>
            </a:r>
            <a:r>
              <a:rPr lang="zh-CN" altLang="en-US"/>
              <a:t>生态</a:t>
            </a:r>
            <a:endParaRPr lang="zh-CN" altLang="en-US"/>
          </a:p>
        </p:txBody>
      </p:sp>
      <p:sp>
        <p:nvSpPr>
          <p:cNvPr id="9" name="矩形 8"/>
          <p:cNvSpPr/>
          <p:nvPr/>
        </p:nvSpPr>
        <p:spPr>
          <a:xfrm>
            <a:off x="1935480" y="2673985"/>
            <a:ext cx="2137410" cy="7289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ctr"/>
            <a:r>
              <a:rPr lang="en-US" altLang="zh-CN"/>
              <a:t>node</a:t>
            </a:r>
            <a:r>
              <a:rPr lang="zh-CN" altLang="en-US"/>
              <a:t>生态</a:t>
            </a:r>
            <a:endParaRPr lang="zh-CN" altLang="en-US"/>
          </a:p>
        </p:txBody>
      </p:sp>
      <p:sp>
        <p:nvSpPr>
          <p:cNvPr id="10" name="矩形 9"/>
          <p:cNvSpPr/>
          <p:nvPr/>
        </p:nvSpPr>
        <p:spPr>
          <a:xfrm>
            <a:off x="4525645" y="2700020"/>
            <a:ext cx="2137410" cy="7289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US" altLang="zh-CN"/>
              <a:t>rust</a:t>
            </a:r>
            <a:r>
              <a:rPr lang="zh-CN" altLang="en-US"/>
              <a:t>生态</a:t>
            </a:r>
            <a:endParaRPr lang="zh-CN" altLang="en-US"/>
          </a:p>
        </p:txBody>
      </p:sp>
      <p:sp>
        <p:nvSpPr>
          <p:cNvPr id="11" name="矩形 10"/>
          <p:cNvSpPr/>
          <p:nvPr/>
        </p:nvSpPr>
        <p:spPr>
          <a:xfrm>
            <a:off x="7257415" y="2673985"/>
            <a:ext cx="2137410" cy="728980"/>
          </a:xfrm>
          <a:prstGeom prst="rect">
            <a:avLst/>
          </a:prstGeom>
        </p:spPr>
        <p:style>
          <a:lnRef idx="1">
            <a:schemeClr val="accent3"/>
          </a:lnRef>
          <a:fillRef idx="3">
            <a:schemeClr val="accent3"/>
          </a:fillRef>
          <a:effectRef idx="2">
            <a:schemeClr val="accent3"/>
          </a:effectRef>
          <a:fontRef idx="minor">
            <a:schemeClr val="lt1"/>
          </a:fontRef>
        </p:style>
        <p:txBody>
          <a:bodyPr rtlCol="0" anchor="ctr"/>
          <a:p>
            <a:pPr algn="ctr"/>
            <a:r>
              <a:rPr lang="en-US" altLang="zh-CN"/>
              <a:t>cpp</a:t>
            </a:r>
            <a:r>
              <a:rPr lang="zh-CN" altLang="en-US"/>
              <a:t>生态</a:t>
            </a:r>
            <a:endParaRPr lang="zh-CN" altLang="en-US"/>
          </a:p>
        </p:txBody>
      </p:sp>
      <p:sp>
        <p:nvSpPr>
          <p:cNvPr id="12" name="矩形 11"/>
          <p:cNvSpPr/>
          <p:nvPr/>
        </p:nvSpPr>
        <p:spPr>
          <a:xfrm>
            <a:off x="9692005" y="2673985"/>
            <a:ext cx="2137410" cy="7289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p>
            <a:pPr algn="ctr"/>
            <a:r>
              <a:rPr lang="zh-CN" altLang="en-US"/>
              <a:t>其它语言生态</a:t>
            </a:r>
            <a:endParaRPr lang="zh-CN" altLang="en-US"/>
          </a:p>
        </p:txBody>
      </p:sp>
      <p:sp>
        <p:nvSpPr>
          <p:cNvPr id="13" name="矩形 12"/>
          <p:cNvSpPr/>
          <p:nvPr/>
        </p:nvSpPr>
        <p:spPr>
          <a:xfrm>
            <a:off x="1925955" y="3888105"/>
            <a:ext cx="9929495" cy="1236345"/>
          </a:xfrm>
          <a:prstGeom prst="rect">
            <a:avLst/>
          </a:prstGeom>
        </p:spPr>
        <p:style>
          <a:lnRef idx="1">
            <a:schemeClr val="accent6"/>
          </a:lnRef>
          <a:fillRef idx="3">
            <a:schemeClr val="accent6"/>
          </a:fillRef>
          <a:effectRef idx="2">
            <a:schemeClr val="accent6"/>
          </a:effectRef>
          <a:fontRef idx="minor">
            <a:schemeClr val="lt1"/>
          </a:fontRef>
        </p:style>
        <p:txBody>
          <a:bodyPr rtlCol="0" anchor="ctr"/>
          <a:p>
            <a:pPr algn="ctr"/>
            <a:r>
              <a:rPr lang="zh-CN" altLang="en-US"/>
              <a:t>操作系统</a:t>
            </a:r>
            <a:r>
              <a:rPr lang="en-US" altLang="zh-CN"/>
              <a:t>OS</a:t>
            </a:r>
            <a:r>
              <a:rPr lang="zh-CN" altLang="en-US"/>
              <a:t>核心</a:t>
            </a:r>
            <a:endParaRPr lang="zh-CN" altLang="en-US"/>
          </a:p>
        </p:txBody>
      </p:sp>
      <p:sp>
        <p:nvSpPr>
          <p:cNvPr id="14" name="矩形 13"/>
          <p:cNvSpPr/>
          <p:nvPr/>
        </p:nvSpPr>
        <p:spPr>
          <a:xfrm>
            <a:off x="1935480" y="5385435"/>
            <a:ext cx="9929495" cy="1236345"/>
          </a:xfrm>
          <a:prstGeom prst="rect">
            <a:avLst/>
          </a:prstGeom>
        </p:spPr>
        <p:style>
          <a:lnRef idx="1">
            <a:schemeClr val="accent4"/>
          </a:lnRef>
          <a:fillRef idx="2">
            <a:schemeClr val="accent4"/>
          </a:fillRef>
          <a:effectRef idx="1">
            <a:schemeClr val="accent4"/>
          </a:effectRef>
          <a:fontRef idx="minor">
            <a:schemeClr val="dk1"/>
          </a:fontRef>
        </p:style>
        <p:txBody>
          <a:bodyPr rtlCol="0" anchor="ctr"/>
          <a:p>
            <a:pPr algn="ctr"/>
            <a:r>
              <a:rPr lang="en-US"/>
              <a:t>X86</a:t>
            </a:r>
            <a:endParaRPr 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33925" y="2872740"/>
            <a:ext cx="3565525" cy="1014730"/>
          </a:xfrm>
          <a:prstGeom prst="rect">
            <a:avLst/>
          </a:prstGeom>
          <a:noFill/>
        </p:spPr>
        <p:txBody>
          <a:bodyPr wrap="square" rtlCol="0">
            <a:spAutoFit/>
          </a:bodyPr>
          <a:p>
            <a:r>
              <a:rPr lang="zh-CN" altLang="en-US" sz="6000" b="1"/>
              <a:t>一统江湖</a:t>
            </a:r>
            <a:endParaRPr lang="zh-CN" altLang="en-US" sz="6000" b="1"/>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18135" y="180340"/>
            <a:ext cx="3753485" cy="3950970"/>
          </a:xfrm>
          <a:prstGeom prst="rect">
            <a:avLst/>
          </a:prstGeom>
        </p:spPr>
      </p:pic>
      <p:sp>
        <p:nvSpPr>
          <p:cNvPr id="5" name="左箭头 4"/>
          <p:cNvSpPr/>
          <p:nvPr/>
        </p:nvSpPr>
        <p:spPr>
          <a:xfrm>
            <a:off x="4321810" y="1827530"/>
            <a:ext cx="2540000" cy="556260"/>
          </a:xfrm>
          <a:prstGeom prst="lef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endParaRPr lang="zh-CN" altLang="en-US"/>
          </a:p>
        </p:txBody>
      </p:sp>
      <p:pic>
        <p:nvPicPr>
          <p:cNvPr id="6" name="图片 5"/>
          <p:cNvPicPr>
            <a:picLocks noChangeAspect="1"/>
          </p:cNvPicPr>
          <p:nvPr/>
        </p:nvPicPr>
        <p:blipFill>
          <a:blip r:embed="rId2"/>
          <a:stretch>
            <a:fillRect/>
          </a:stretch>
        </p:blipFill>
        <p:spPr>
          <a:xfrm>
            <a:off x="6966585" y="1110615"/>
            <a:ext cx="4351020" cy="2586990"/>
          </a:xfrm>
          <a:prstGeom prst="rect">
            <a:avLst/>
          </a:prstGeom>
        </p:spPr>
      </p:pic>
      <p:pic>
        <p:nvPicPr>
          <p:cNvPr id="7" name="图片 6"/>
          <p:cNvPicPr>
            <a:picLocks noChangeAspect="1"/>
          </p:cNvPicPr>
          <p:nvPr/>
        </p:nvPicPr>
        <p:blipFill>
          <a:blip r:embed="rId3"/>
          <a:stretch>
            <a:fillRect/>
          </a:stretch>
        </p:blipFill>
        <p:spPr>
          <a:xfrm>
            <a:off x="4703445" y="4131310"/>
            <a:ext cx="5314950" cy="267652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733675" y="1362075"/>
            <a:ext cx="6724650" cy="413385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930400" y="389890"/>
            <a:ext cx="7381240" cy="818070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590800" y="1309370"/>
            <a:ext cx="7010400" cy="423862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6380" y="356235"/>
            <a:ext cx="4679315" cy="368300"/>
          </a:xfrm>
          <a:prstGeom prst="rect">
            <a:avLst/>
          </a:prstGeom>
          <a:noFill/>
        </p:spPr>
        <p:txBody>
          <a:bodyPr wrap="square" rtlCol="0">
            <a:spAutoFit/>
          </a:bodyPr>
          <a:p>
            <a:r>
              <a:rPr lang="zh-CN" altLang="en-US"/>
              <a:t>一、你在社会上的位置</a:t>
            </a:r>
            <a:endParaRPr lang="zh-CN" altLang="en-US"/>
          </a:p>
        </p:txBody>
      </p:sp>
      <p:sp>
        <p:nvSpPr>
          <p:cNvPr id="5" name="文本框 4"/>
          <p:cNvSpPr txBox="1"/>
          <p:nvPr/>
        </p:nvSpPr>
        <p:spPr>
          <a:xfrm>
            <a:off x="532130" y="1041400"/>
            <a:ext cx="9576435" cy="368300"/>
          </a:xfrm>
          <a:prstGeom prst="rect">
            <a:avLst/>
          </a:prstGeom>
          <a:noFill/>
        </p:spPr>
        <p:txBody>
          <a:bodyPr wrap="square" rtlCol="0">
            <a:spAutoFit/>
          </a:bodyPr>
          <a:p>
            <a:r>
              <a:rPr lang="zh-CN" altLang="en-US"/>
              <a:t>知人者智 自知者明，大部分人在社会上都是作为无产阶级，工人阶级存在</a:t>
            </a:r>
            <a:endParaRPr lang="zh-CN" altLang="en-US"/>
          </a:p>
        </p:txBody>
      </p:sp>
      <p:sp>
        <p:nvSpPr>
          <p:cNvPr id="6" name="文本框 5"/>
          <p:cNvSpPr txBox="1"/>
          <p:nvPr/>
        </p:nvSpPr>
        <p:spPr>
          <a:xfrm>
            <a:off x="255905" y="1792605"/>
            <a:ext cx="11754485" cy="3767455"/>
          </a:xfrm>
          <a:prstGeom prst="rect">
            <a:avLst/>
          </a:prstGeom>
          <a:noFill/>
        </p:spPr>
        <p:txBody>
          <a:bodyPr wrap="square" rtlCol="0">
            <a:noAutofit/>
          </a:bodyPr>
          <a:p>
            <a:r>
              <a:rPr lang="zh-CN" altLang="en-US"/>
              <a:t>二、无产阶级，工人阶级</a:t>
            </a:r>
            <a:endParaRPr lang="zh-CN" altLang="en-US"/>
          </a:p>
          <a:p>
            <a:r>
              <a:rPr lang="en-US" altLang="zh-CN"/>
              <a:t>无产阶级[1]（拉丁语：proletarius，英语：proletariat），或意译为劳动阶级，或半音译为普罗阶级、全音译为普罗列塔利亚，指的是工薪族的社会阶层，</a:t>
            </a:r>
            <a:r>
              <a:rPr lang="en-US" altLang="zh-CN">
                <a:solidFill>
                  <a:srgbClr val="FF0000"/>
                </a:solidFill>
              </a:rPr>
              <a:t>他们唯一拥有的具有重要经济价值的是他们的劳动力</a:t>
            </a:r>
            <a:r>
              <a:rPr lang="en-US" altLang="zh-CN"/>
              <a:t>（工作能力）[2]，这类阶级的成员一般被称作无产者。</a:t>
            </a:r>
            <a:endParaRPr lang="en-US" altLang="zh-CN"/>
          </a:p>
          <a:p>
            <a:endParaRPr lang="en-US" altLang="zh-CN"/>
          </a:p>
          <a:p>
            <a:r>
              <a:rPr lang="en-US" altLang="zh-CN"/>
              <a:t>按照19世纪，德国思想家，哲学家卡尔·马克思的马克思主义哲学定义，无</a:t>
            </a:r>
            <a:r>
              <a:rPr lang="en-US" altLang="zh-CN">
                <a:solidFill>
                  <a:srgbClr val="FF0000"/>
                </a:solidFill>
              </a:rPr>
              <a:t>产阶级是受到资本主义的压迫和剥削，被迫接受微薄的工资来经营生产资料，而生产资料属于企业所有者阶级，即资产阶级。亦定义无产阶级是与资本主义阶级相对立的社会阶级</a:t>
            </a:r>
            <a:r>
              <a:rPr lang="en-US" altLang="zh-CN"/>
              <a:t>。</a:t>
            </a:r>
            <a:endParaRPr lang="en-US" altLang="zh-CN"/>
          </a:p>
          <a:p>
            <a:endParaRPr lang="en-US" altLang="zh-CN"/>
          </a:p>
          <a:p>
            <a:r>
              <a:rPr lang="en-US" altLang="zh-CN"/>
              <a:t>少量占有生产资料，但通常收入甚微，难以通过独立劳动维持生活的社会阶级通常被称为半无产阶级。</a:t>
            </a:r>
            <a:endParaRPr lang="en-US" altLang="zh-CN"/>
          </a:p>
          <a:p>
            <a:endParaRPr lang="en-US" altLang="zh-CN"/>
          </a:p>
          <a:p>
            <a:r>
              <a:rPr lang="en-US" altLang="zh-CN"/>
              <a:t>https://zh.wikipedia.org/wiki/%E6%97%A0%E4%BA%A7%E9%98%B6%E7%BA%A7</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4005" y="318135"/>
            <a:ext cx="3328670" cy="368300"/>
          </a:xfrm>
          <a:prstGeom prst="rect">
            <a:avLst/>
          </a:prstGeom>
          <a:noFill/>
        </p:spPr>
        <p:txBody>
          <a:bodyPr wrap="square" rtlCol="0">
            <a:spAutoFit/>
          </a:bodyPr>
          <a:p>
            <a:r>
              <a:rPr lang="zh-CN" altLang="en-US"/>
              <a:t>工人阶级</a:t>
            </a:r>
            <a:endParaRPr lang="zh-CN" altLang="en-US"/>
          </a:p>
        </p:txBody>
      </p:sp>
      <p:sp>
        <p:nvSpPr>
          <p:cNvPr id="5" name="文本框 4"/>
          <p:cNvSpPr txBox="1"/>
          <p:nvPr/>
        </p:nvSpPr>
        <p:spPr>
          <a:xfrm>
            <a:off x="379730" y="984250"/>
            <a:ext cx="11212195" cy="3969385"/>
          </a:xfrm>
          <a:prstGeom prst="rect">
            <a:avLst/>
          </a:prstGeom>
          <a:noFill/>
        </p:spPr>
        <p:txBody>
          <a:bodyPr wrap="square" rtlCol="0">
            <a:spAutoFit/>
          </a:bodyPr>
          <a:p>
            <a:r>
              <a:rPr lang="zh-CN" altLang="en-US"/>
              <a:t>工人阶级（又称劳动阶级、劳动阶层等；英文：working class），在无产阶级的组成中占绝大部分。</a:t>
            </a:r>
            <a:endParaRPr lang="zh-CN" altLang="en-US"/>
          </a:p>
          <a:p>
            <a:endParaRPr lang="zh-CN" altLang="en-US"/>
          </a:p>
          <a:p>
            <a:r>
              <a:rPr lang="zh-CN" altLang="en-US">
                <a:solidFill>
                  <a:srgbClr val="FF0000"/>
                </a:solidFill>
              </a:rPr>
              <a:t>工人阶级是靠出卖劳动力（体力劳动以及脑力劳动）来维持生活（获取生活资料）的社会阶层</a:t>
            </a:r>
            <a:r>
              <a:rPr lang="zh-CN" altLang="en-US"/>
              <a:t>。</a:t>
            </a:r>
            <a:endParaRPr lang="zh-CN" altLang="en-US"/>
          </a:p>
          <a:p>
            <a:endParaRPr lang="zh-CN" altLang="en-US"/>
          </a:p>
          <a:p>
            <a:r>
              <a:rPr lang="zh-CN" altLang="en-US"/>
              <a:t>马克思主义者认为，工人阶级因为在社会中通常不占有生产资料，或所占有的生产资料不足以满足其生存需求，因此他们只得被迫出卖自身劳动力给社会中占有生产资料的社会阶级——资产阶级以获取生活所需的生活必需品。因此工人阶级中既存在完全不占有生产资料而出卖自身劳动力的无产阶级，也存在自身占有的生产资料无法满足生活而被迫出卖劳动力的半无产阶级（如中国的农民工）。</a:t>
            </a:r>
            <a:endParaRPr lang="zh-CN" altLang="en-US"/>
          </a:p>
          <a:p>
            <a:endParaRPr lang="zh-CN" altLang="en-US"/>
          </a:p>
          <a:p>
            <a:r>
              <a:rPr lang="zh-CN" altLang="en-US"/>
              <a:t>资产阶级通过与无产阶级建立雇佣关系，将自身所占有的生产资料下放给为自己生产所效劳的工人阶级。资产阶级通过这种方式将自身所占有的生产资料与工人阶级的劳动力结合起来以完成商品的生产，并从中剥削工人阶级所创造出的价值——即剩余价值。</a:t>
            </a:r>
            <a:endParaRPr lang="zh-CN" altLang="en-US"/>
          </a:p>
          <a:p>
            <a:endParaRPr lang="zh-CN" altLang="en-US"/>
          </a:p>
          <a:p>
            <a:r>
              <a:rPr lang="zh-CN" altLang="en-US"/>
              <a:t>工人阶级是创造社会财富的主要阶级，但他们的大部分劳动成果被资产阶级所剥削。</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2580" y="327660"/>
            <a:ext cx="1920875" cy="368300"/>
          </a:xfrm>
          <a:prstGeom prst="rect">
            <a:avLst/>
          </a:prstGeom>
          <a:noFill/>
        </p:spPr>
        <p:txBody>
          <a:bodyPr wrap="square" rtlCol="0">
            <a:spAutoFit/>
          </a:bodyPr>
          <a:p>
            <a:r>
              <a:rPr lang="zh-CN" altLang="en-US"/>
              <a:t>资产阶级</a:t>
            </a:r>
            <a:endParaRPr lang="zh-CN" altLang="en-US"/>
          </a:p>
        </p:txBody>
      </p:sp>
      <p:sp>
        <p:nvSpPr>
          <p:cNvPr id="5" name="文本框 4"/>
          <p:cNvSpPr txBox="1"/>
          <p:nvPr/>
        </p:nvSpPr>
        <p:spPr>
          <a:xfrm>
            <a:off x="332105" y="974725"/>
            <a:ext cx="11526520" cy="5631180"/>
          </a:xfrm>
          <a:prstGeom prst="rect">
            <a:avLst/>
          </a:prstGeom>
          <a:noFill/>
        </p:spPr>
        <p:txBody>
          <a:bodyPr wrap="square" rtlCol="0">
            <a:spAutoFit/>
          </a:bodyPr>
          <a:p>
            <a:r>
              <a:rPr lang="zh-CN" altLang="en-US"/>
              <a:t>在马克思主义中，资产阶级被定义为占有社会生产资料并使用雇佣劳动的现代资本家阶级。相反，无产阶级是指不占有社会生产资料，因而不得不靠出卖劳动力来维持生活的现代雇佣工人阶级。资产阶级通常也可以被称作资本家、布尔乔亚等，而无产阶级通常也可以被称为无产者。</a:t>
            </a:r>
            <a:endParaRPr lang="zh-CN" altLang="en-US"/>
          </a:p>
          <a:p>
            <a:endParaRPr lang="zh-CN" altLang="en-US"/>
          </a:p>
          <a:p>
            <a:r>
              <a:rPr lang="zh-CN" altLang="en-US"/>
              <a:t>马克思主义认为无产阶级与资产阶级在本质上是互相敌对的。</a:t>
            </a:r>
            <a:r>
              <a:rPr lang="zh-CN" altLang="en-US">
                <a:solidFill>
                  <a:srgbClr val="FF0000"/>
                </a:solidFill>
              </a:rPr>
              <a:t>无产阶级付出了全部劳动，理应获得全部的劳动果实。然而资产阶级（以及持资产阶级立场的学者）则认为应该尽量降低工人的工资，以提高（资产阶级的）利润。也就是说，资产阶级的利益（利润）与无产阶级的利益（工资）之间存在矛盾</a:t>
            </a:r>
            <a:r>
              <a:rPr lang="zh-CN" altLang="en-US"/>
              <a:t>。资产阶级在生产过程中并未付出与其收入成正比的劳动（或者根本不劳动）。劳动价值被资本所剥夺。换句话说，资产阶级会剥削劳工。</a:t>
            </a:r>
            <a:endParaRPr lang="zh-CN" altLang="en-US"/>
          </a:p>
          <a:p>
            <a:endParaRPr lang="zh-CN" altLang="en-US"/>
          </a:p>
          <a:p>
            <a:r>
              <a:rPr lang="zh-CN" altLang="en-US"/>
              <a:t>马克思主义者认为，“</a:t>
            </a:r>
            <a:r>
              <a:rPr lang="zh-CN" altLang="en-US">
                <a:solidFill>
                  <a:srgbClr val="FF0000"/>
                </a:solidFill>
              </a:rPr>
              <a:t>资产阶级”是压迫者和剥削者</a:t>
            </a:r>
            <a:r>
              <a:rPr lang="zh-CN" altLang="en-US"/>
              <a:t>；而那些为了个人利益，在阶级斗争过程中（无产阶级革命，罢工等）收受资产阶级的好处，在精神上或者行为上支持资产阶级而出卖了无产阶级利益的无产者则通常会被称为“工贼”或者“资产阶级的走狗”。</a:t>
            </a:r>
            <a:endParaRPr lang="zh-CN" altLang="en-US"/>
          </a:p>
          <a:p>
            <a:endParaRPr lang="zh-CN" altLang="en-US"/>
          </a:p>
          <a:p>
            <a:r>
              <a:rPr lang="zh-CN" altLang="en-US"/>
              <a:t>在当代的马克思主义用语中，</a:t>
            </a:r>
            <a:r>
              <a:rPr lang="zh-CN" altLang="en-US">
                <a:solidFill>
                  <a:srgbClr val="FF0000"/>
                </a:solidFill>
              </a:rPr>
              <a:t>资产阶级主要是指那些控制了公司机构的人，控制的方法有透过对公司大多数股份的掌握、期权、信托、基金、中介或关于市场业务的公开发言。因此“资本家”是指财富主要透过“投资”得来的人，而他们不须要工作以求生，没有劳动就得到了劳动果实，本质上也是通过资本剥削无产阶级</a:t>
            </a:r>
            <a:r>
              <a:rPr lang="zh-CN" altLang="en-US"/>
              <a:t>。</a:t>
            </a:r>
            <a:endParaRPr lang="zh-CN" altLang="en-US"/>
          </a:p>
          <a:p>
            <a:endParaRPr lang="zh-CN" altLang="en-US"/>
          </a:p>
          <a:p>
            <a:r>
              <a:rPr lang="zh-CN" altLang="en-US"/>
              <a:t>在现代非马克思主义的中文用法（即通俗的用法）中，资产阶级和布尔乔亚等称呼时常被用来指代富人，而无产阶级和普罗大众等称呼（普罗是从无产阶级Proletarian的头音而来）则时常被用来指代穷人，而不是以判断其是否掌握生产资料的方式来划分。</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4005" y="233045"/>
            <a:ext cx="2976880" cy="368300"/>
          </a:xfrm>
          <a:prstGeom prst="rect">
            <a:avLst/>
          </a:prstGeom>
          <a:noFill/>
        </p:spPr>
        <p:txBody>
          <a:bodyPr wrap="square" rtlCol="0">
            <a:spAutoFit/>
          </a:bodyPr>
          <a:p>
            <a:r>
              <a:rPr lang="zh-CN" altLang="en-US"/>
              <a:t>生产资料</a:t>
            </a:r>
            <a:endParaRPr lang="zh-CN" altLang="en-US"/>
          </a:p>
        </p:txBody>
      </p:sp>
      <p:sp>
        <p:nvSpPr>
          <p:cNvPr id="5" name="文本框 4"/>
          <p:cNvSpPr txBox="1"/>
          <p:nvPr/>
        </p:nvSpPr>
        <p:spPr>
          <a:xfrm>
            <a:off x="351155" y="898525"/>
            <a:ext cx="11307445" cy="4246245"/>
          </a:xfrm>
          <a:prstGeom prst="rect">
            <a:avLst/>
          </a:prstGeom>
          <a:noFill/>
        </p:spPr>
        <p:txBody>
          <a:bodyPr wrap="square" rtlCol="0">
            <a:spAutoFit/>
          </a:bodyPr>
          <a:p>
            <a:r>
              <a:rPr lang="zh-CN" altLang="en-US"/>
              <a:t>生产资料（英语：means of production），或称生产材料是生产力中的物质因素，指在具有经济价值的商品和服务的生产中使用的物质和非金融投入，包括劳动资料（生产手段）和劳动对象，其中起主要作用的是劳动资料的生产工具。</a:t>
            </a:r>
            <a:endParaRPr lang="zh-CN" altLang="en-US"/>
          </a:p>
          <a:p>
            <a:endParaRPr lang="zh-CN" altLang="en-US"/>
          </a:p>
          <a:p>
            <a:r>
              <a:rPr lang="zh-CN" altLang="en-US"/>
              <a:t>马克思主义的观点</a:t>
            </a:r>
            <a:endParaRPr lang="zh-CN" altLang="en-US"/>
          </a:p>
          <a:p>
            <a:r>
              <a:rPr lang="zh-CN" altLang="en-US"/>
              <a:t>生产资料定义为：劳动者进行生产时所需要使用的资源或工具，包括劳动资料（例如土地、厂房、机器、工具等）和劳动对象（如原料）两大类。生产工具的变革（如工业革命）是社会生产力水平提升最主要的标志。</a:t>
            </a:r>
            <a:endParaRPr lang="zh-CN" altLang="en-US"/>
          </a:p>
          <a:p>
            <a:endParaRPr lang="zh-CN" altLang="en-US"/>
          </a:p>
          <a:p>
            <a:r>
              <a:rPr lang="zh-CN" altLang="en-US"/>
              <a:t>土地是农业的最大生产要素，所以农耕时期拥有土地的地主阶级被认为是就是全社会财富的拥有者；工业则因为有技术、资金、能源等因素加入使土地的比重下降，但是土地依然是重大要素之一。是不可或缺的劳动资料。对于促进经济的发展有重要的作用。</a:t>
            </a:r>
            <a:endParaRPr lang="zh-CN" altLang="en-US"/>
          </a:p>
          <a:p>
            <a:endParaRPr lang="zh-CN" altLang="en-US"/>
          </a:p>
          <a:p>
            <a:r>
              <a:rPr lang="zh-CN" altLang="en-US"/>
              <a:t>目前状况</a:t>
            </a:r>
            <a:endParaRPr lang="zh-CN" altLang="en-US"/>
          </a:p>
          <a:p>
            <a:r>
              <a:rPr lang="zh-CN" altLang="en-US"/>
              <a:t>在经济学上，目前对生产资料没有统一的定义，有一较普遍的说法将之分为自然资源、人力、资本及企业才能四项。</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53695" y="409575"/>
            <a:ext cx="6076950" cy="368300"/>
          </a:xfrm>
          <a:prstGeom prst="rect">
            <a:avLst/>
          </a:prstGeom>
          <a:noFill/>
        </p:spPr>
        <p:txBody>
          <a:bodyPr wrap="square" rtlCol="0">
            <a:spAutoFit/>
          </a:bodyPr>
          <a:p>
            <a:r>
              <a:rPr lang="zh-CN" altLang="en-US"/>
              <a:t>软件工程师</a:t>
            </a:r>
            <a:endParaRPr lang="zh-CN" altLang="en-US"/>
          </a:p>
        </p:txBody>
      </p:sp>
      <p:sp>
        <p:nvSpPr>
          <p:cNvPr id="5" name="文本框 4"/>
          <p:cNvSpPr txBox="1"/>
          <p:nvPr/>
        </p:nvSpPr>
        <p:spPr>
          <a:xfrm>
            <a:off x="411480" y="946150"/>
            <a:ext cx="11377295" cy="2030095"/>
          </a:xfrm>
          <a:prstGeom prst="rect">
            <a:avLst/>
          </a:prstGeom>
          <a:noFill/>
        </p:spPr>
        <p:txBody>
          <a:bodyPr wrap="square" rtlCol="0">
            <a:spAutoFit/>
          </a:bodyPr>
          <a:p>
            <a:r>
              <a:rPr lang="zh-CN" altLang="en-US"/>
              <a:t>软件工程师（英语：Software Engineer）一般指从事软件开发职业的人。软件工程师跟一般程序员的区别，在于一个程序员的工作是按照指定的规格进行编码，而软件工程师的工作则需要设计和规划。不过，由于现时社会的分工愈来愈模糊，软件工程师跟程序员的分工也愈不明显。但对于严格执行CMM的机构来说，各人的工作区分也比较清晰，这有助于了解软件工程师跟一般程序员的分别。</a:t>
            </a:r>
            <a:endParaRPr lang="zh-CN" altLang="en-US"/>
          </a:p>
          <a:p>
            <a:endParaRPr lang="zh-CN" altLang="en-US"/>
          </a:p>
          <a:p>
            <a:endParaRPr lang="zh-CN" altLang="en-US"/>
          </a:p>
          <a:p>
            <a:r>
              <a:rPr lang="zh-CN" altLang="en-US"/>
              <a:t>https://zh.wikipedia.org/wiki/%E8%BD%AF%E4%BB%B6%E5%B7%A5%E7%A8%8B%E5%B8%88</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493395" y="377825"/>
            <a:ext cx="4476750" cy="3571875"/>
          </a:xfrm>
          <a:prstGeom prst="rect">
            <a:avLst/>
          </a:prstGeom>
        </p:spPr>
      </p:pic>
      <p:cxnSp>
        <p:nvCxnSpPr>
          <p:cNvPr id="9" name="直接箭头连接符 8"/>
          <p:cNvCxnSpPr/>
          <p:nvPr/>
        </p:nvCxnSpPr>
        <p:spPr>
          <a:xfrm flipV="1">
            <a:off x="3679825" y="1233805"/>
            <a:ext cx="3326130" cy="3810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7187565" y="1012825"/>
            <a:ext cx="4371340" cy="692785"/>
          </a:xfrm>
          <a:prstGeom prst="rect">
            <a:avLst/>
          </a:prstGeom>
          <a:noFill/>
        </p:spPr>
        <p:txBody>
          <a:bodyPr wrap="square" rtlCol="0">
            <a:noAutofit/>
          </a:bodyPr>
          <a:p>
            <a:r>
              <a:rPr lang="zh-CN" altLang="en-US"/>
              <a:t>应用程序：应用软件</a:t>
            </a:r>
            <a:endParaRPr lang="zh-CN" altLang="en-US"/>
          </a:p>
          <a:p>
            <a:r>
              <a:rPr lang="zh-CN" altLang="en-US"/>
              <a:t>应用层，上层</a:t>
            </a:r>
            <a:endParaRPr lang="zh-CN" altLang="en-US"/>
          </a:p>
          <a:p>
            <a:r>
              <a:rPr lang="zh-CN" altLang="en-US"/>
              <a:t>特点：随时间的推进功能，生态，语法特性等会发生变化</a:t>
            </a:r>
            <a:endParaRPr lang="zh-CN" altLang="en-US"/>
          </a:p>
        </p:txBody>
      </p:sp>
      <p:cxnSp>
        <p:nvCxnSpPr>
          <p:cNvPr id="11" name="直接箭头连接符 10"/>
          <p:cNvCxnSpPr/>
          <p:nvPr/>
        </p:nvCxnSpPr>
        <p:spPr>
          <a:xfrm>
            <a:off x="3583940" y="2355215"/>
            <a:ext cx="3095625" cy="62293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6890385" y="2863215"/>
            <a:ext cx="4955540" cy="711200"/>
          </a:xfrm>
          <a:prstGeom prst="rect">
            <a:avLst/>
          </a:prstGeom>
          <a:noFill/>
        </p:spPr>
        <p:txBody>
          <a:bodyPr wrap="square" rtlCol="0">
            <a:noAutofit/>
          </a:bodyPr>
          <a:p>
            <a:r>
              <a:rPr lang="zh-CN" altLang="en-US"/>
              <a:t>系统调用【系统</a:t>
            </a:r>
            <a:r>
              <a:rPr lang="en-US" altLang="zh-CN"/>
              <a:t>API</a:t>
            </a:r>
            <a:r>
              <a:rPr lang="zh-CN" altLang="en-US"/>
              <a:t>接口】</a:t>
            </a:r>
            <a:endParaRPr lang="zh-CN" altLang="en-US"/>
          </a:p>
          <a:p>
            <a:r>
              <a:rPr lang="en-US" altLang="zh-CN"/>
              <a:t>OS</a:t>
            </a:r>
            <a:r>
              <a:rPr lang="zh-CN" altLang="en-US"/>
              <a:t>提供标准统一的接口，调用时使用寄存器存储接口的调用号，接口的参数也使用寄存器</a:t>
            </a:r>
            <a:endParaRPr lang="zh-CN" altLang="en-US"/>
          </a:p>
          <a:p>
            <a:r>
              <a:rPr lang="zh-CN" altLang="en-US"/>
              <a:t>特点：相对应用层来说可以认为没有发生变化</a:t>
            </a:r>
            <a:endParaRPr lang="zh-CN" altLang="en-US"/>
          </a:p>
        </p:txBody>
      </p:sp>
      <p:cxnSp>
        <p:nvCxnSpPr>
          <p:cNvPr id="13" name="直接箭头连接符 12"/>
          <p:cNvCxnSpPr/>
          <p:nvPr/>
        </p:nvCxnSpPr>
        <p:spPr>
          <a:xfrm>
            <a:off x="3008630" y="2623185"/>
            <a:ext cx="3690620" cy="2357755"/>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7072630" y="4693285"/>
            <a:ext cx="4706620" cy="1036955"/>
          </a:xfrm>
          <a:prstGeom prst="rect">
            <a:avLst/>
          </a:prstGeom>
          <a:noFill/>
        </p:spPr>
        <p:txBody>
          <a:bodyPr wrap="square" rtlCol="0">
            <a:noAutofit/>
          </a:bodyPr>
          <a:p>
            <a:r>
              <a:rPr lang="zh-CN" altLang="en-US"/>
              <a:t>操作系统核心</a:t>
            </a:r>
            <a:endParaRPr lang="zh-CN" altLang="en-US"/>
          </a:p>
          <a:p>
            <a:r>
              <a:rPr lang="zh-CN" altLang="en-US"/>
              <a:t>互联网企业主要以</a:t>
            </a:r>
            <a:r>
              <a:rPr lang="en-US" altLang="zh-CN"/>
              <a:t>LINUX OS</a:t>
            </a:r>
            <a:r>
              <a:rPr lang="zh-CN" altLang="en-US"/>
              <a:t>为主</a:t>
            </a:r>
            <a:endParaRPr lang="zh-CN" altLang="en-US"/>
          </a:p>
          <a:p>
            <a:r>
              <a:rPr lang="zh-CN" altLang="en-US"/>
              <a:t>底层也有一层固件系统</a:t>
            </a:r>
            <a:endParaRPr lang="zh-CN" altLang="en-US"/>
          </a:p>
        </p:txBody>
      </p:sp>
      <p:cxnSp>
        <p:nvCxnSpPr>
          <p:cNvPr id="15" name="直接箭头连接符 14"/>
          <p:cNvCxnSpPr/>
          <p:nvPr/>
        </p:nvCxnSpPr>
        <p:spPr>
          <a:xfrm>
            <a:off x="2625090" y="2440940"/>
            <a:ext cx="546735" cy="234823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526415" y="4913630"/>
            <a:ext cx="5674360" cy="2030095"/>
          </a:xfrm>
          <a:prstGeom prst="rect">
            <a:avLst/>
          </a:prstGeom>
          <a:noFill/>
        </p:spPr>
        <p:txBody>
          <a:bodyPr wrap="square" rtlCol="0">
            <a:spAutoFit/>
          </a:bodyPr>
          <a:p>
            <a:r>
              <a:rPr lang="zh-CN" altLang="en-US"/>
              <a:t>硬件</a:t>
            </a:r>
            <a:endParaRPr lang="zh-CN" altLang="en-US"/>
          </a:p>
          <a:p>
            <a:r>
              <a:rPr lang="zh-CN" altLang="en-US"/>
              <a:t>重点是</a:t>
            </a:r>
            <a:r>
              <a:rPr lang="en-US" altLang="zh-CN"/>
              <a:t>CPU</a:t>
            </a:r>
            <a:endParaRPr lang="en-US" altLang="zh-CN"/>
          </a:p>
          <a:p>
            <a:r>
              <a:rPr lang="en-US" altLang="zh-CN"/>
              <a:t>CPU</a:t>
            </a:r>
            <a:r>
              <a:rPr lang="zh-CN" altLang="en-US"/>
              <a:t>：超大规模集成的数字逻辑电路</a:t>
            </a:r>
            <a:endParaRPr lang="zh-CN" altLang="en-US"/>
          </a:p>
          <a:p>
            <a:r>
              <a:rPr lang="zh-CN" altLang="en-US"/>
              <a:t>它的内部电路设计主要根据</a:t>
            </a:r>
            <a:r>
              <a:rPr lang="en-US" altLang="zh-CN"/>
              <a:t>  </a:t>
            </a:r>
            <a:r>
              <a:rPr lang="zh-CN" altLang="en-US"/>
              <a:t>指令集</a:t>
            </a:r>
            <a:r>
              <a:rPr lang="en-US" altLang="zh-CN"/>
              <a:t>  </a:t>
            </a:r>
            <a:r>
              <a:rPr lang="zh-CN" altLang="en-US"/>
              <a:t>实现【微架构】</a:t>
            </a:r>
            <a:endParaRPr lang="zh-CN" altLang="en-US"/>
          </a:p>
          <a:p>
            <a:r>
              <a:rPr lang="zh-CN" altLang="en-US"/>
              <a:t>指令集：互联网公司的服务器主要以</a:t>
            </a:r>
            <a:r>
              <a:rPr lang="en-US" altLang="zh-CN"/>
              <a:t>X86</a:t>
            </a:r>
            <a:r>
              <a:rPr lang="zh-CN" altLang="en-US"/>
              <a:t>为主</a:t>
            </a:r>
            <a:endParaRPr lang="zh-CN" altLang="en-US"/>
          </a:p>
          <a:p>
            <a:r>
              <a:rPr lang="zh-CN" altLang="en-US"/>
              <a:t>编译器：将各种变来变去的各种语法转换为统一的</a:t>
            </a:r>
            <a:r>
              <a:rPr lang="en-US" altLang="zh-CN"/>
              <a:t>X86</a:t>
            </a:r>
            <a:r>
              <a:rPr lang="zh-CN" altLang="en-US"/>
              <a:t>指令</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88620" y="181610"/>
            <a:ext cx="4552950" cy="3657600"/>
          </a:xfrm>
          <a:prstGeom prst="rect">
            <a:avLst/>
          </a:prstGeom>
        </p:spPr>
      </p:pic>
      <p:sp>
        <p:nvSpPr>
          <p:cNvPr id="5" name="文本框 4"/>
          <p:cNvSpPr txBox="1"/>
          <p:nvPr/>
        </p:nvSpPr>
        <p:spPr>
          <a:xfrm>
            <a:off x="5299710" y="319405"/>
            <a:ext cx="6335395" cy="3382645"/>
          </a:xfrm>
          <a:prstGeom prst="rect">
            <a:avLst/>
          </a:prstGeom>
          <a:noFill/>
        </p:spPr>
        <p:txBody>
          <a:bodyPr wrap="square" rtlCol="0">
            <a:noAutofit/>
          </a:bodyPr>
          <a:p>
            <a:r>
              <a:rPr lang="zh-CN" altLang="en-US"/>
              <a:t>从外里看</a:t>
            </a:r>
            <a:endParaRPr lang="zh-CN" altLang="en-US"/>
          </a:p>
          <a:p>
            <a:r>
              <a:rPr lang="zh-CN" altLang="en-US"/>
              <a:t>应用层</a:t>
            </a:r>
            <a:r>
              <a:rPr lang="en-US" altLang="zh-CN"/>
              <a:t>---</a:t>
            </a:r>
            <a:r>
              <a:rPr lang="zh-CN" altLang="en-US"/>
              <a:t>》底层</a:t>
            </a:r>
            <a:endParaRPr lang="zh-CN" altLang="en-US"/>
          </a:p>
          <a:p>
            <a:r>
              <a:rPr lang="zh-CN" altLang="en-US"/>
              <a:t>应用程序</a:t>
            </a:r>
            <a:r>
              <a:rPr lang="en-US" altLang="zh-CN"/>
              <a:t>===</a:t>
            </a:r>
            <a:r>
              <a:rPr lang="zh-CN" altLang="en-US"/>
              <a:t>》硬件</a:t>
            </a:r>
            <a:endParaRPr lang="zh-CN" altLang="en-US"/>
          </a:p>
          <a:p>
            <a:endParaRPr lang="zh-CN" altLang="en-US"/>
          </a:p>
          <a:p>
            <a:endParaRPr lang="zh-CN" altLang="en-US"/>
          </a:p>
          <a:p>
            <a:r>
              <a:rPr lang="zh-CN" altLang="en-US"/>
              <a:t>从里往外看</a:t>
            </a:r>
            <a:endParaRPr lang="zh-CN" altLang="en-US"/>
          </a:p>
          <a:p>
            <a:r>
              <a:rPr lang="zh-CN" altLang="en-US"/>
              <a:t>底层</a:t>
            </a:r>
            <a:r>
              <a:rPr lang="en-US" altLang="zh-CN"/>
              <a:t>===</a:t>
            </a:r>
            <a:r>
              <a:rPr lang="zh-CN" altLang="en-US"/>
              <a:t>》应用层</a:t>
            </a:r>
            <a:endParaRPr lang="zh-CN" altLang="en-US"/>
          </a:p>
          <a:p>
            <a:r>
              <a:rPr lang="zh-CN" altLang="en-US"/>
              <a:t>硬件</a:t>
            </a:r>
            <a:r>
              <a:rPr lang="en-US" altLang="zh-CN"/>
              <a:t>===</a:t>
            </a:r>
            <a:r>
              <a:rPr lang="zh-CN" altLang="en-US"/>
              <a:t>》应用程序</a:t>
            </a:r>
            <a:endParaRPr lang="zh-CN" altLang="en-US"/>
          </a:p>
          <a:p>
            <a:endParaRPr lang="zh-CN" altLang="en-US"/>
          </a:p>
          <a:p>
            <a:endParaRPr lang="zh-CN" altLang="en-US"/>
          </a:p>
          <a:p>
            <a:r>
              <a:rPr lang="zh-CN" altLang="en-US"/>
              <a:t>软件工程师</a:t>
            </a:r>
            <a:r>
              <a:rPr lang="en-US" altLang="zh-CN"/>
              <a:t>  ===</a:t>
            </a:r>
            <a:r>
              <a:rPr lang="zh-CN" altLang="en-US"/>
              <a:t>》应用程序</a:t>
            </a:r>
            <a:endParaRPr lang="zh-CN" altLang="en-US"/>
          </a:p>
          <a:p>
            <a:r>
              <a:rPr lang="zh-CN" altLang="en-US"/>
              <a:t>通过</a:t>
            </a:r>
            <a:r>
              <a:rPr lang="en-US" altLang="zh-CN"/>
              <a:t>  </a:t>
            </a:r>
            <a:r>
              <a:rPr lang="zh-CN" altLang="en-US"/>
              <a:t>系统核心</a:t>
            </a:r>
            <a:r>
              <a:rPr lang="en-US" altLang="zh-CN"/>
              <a:t> </a:t>
            </a:r>
            <a:r>
              <a:rPr lang="zh-CN" altLang="en-US"/>
              <a:t>提供的</a:t>
            </a:r>
            <a:r>
              <a:rPr lang="en-US" altLang="zh-CN"/>
              <a:t>   </a:t>
            </a:r>
            <a:r>
              <a:rPr lang="zh-CN" altLang="en-US"/>
              <a:t>系统调用</a:t>
            </a:r>
            <a:r>
              <a:rPr lang="en-US" altLang="zh-CN"/>
              <a:t>  </a:t>
            </a:r>
            <a:r>
              <a:rPr lang="zh-CN" altLang="en-US"/>
              <a:t>达到控制</a:t>
            </a:r>
            <a:r>
              <a:rPr lang="en-US" altLang="zh-CN"/>
              <a:t>  </a:t>
            </a:r>
            <a:r>
              <a:rPr lang="zh-CN" altLang="en-US"/>
              <a:t>硬件</a:t>
            </a:r>
            <a:endParaRPr lang="zh-CN" altLang="en-US"/>
          </a:p>
        </p:txBody>
      </p:sp>
      <p:sp>
        <p:nvSpPr>
          <p:cNvPr id="7" name="矩形 6"/>
          <p:cNvSpPr/>
          <p:nvPr/>
        </p:nvSpPr>
        <p:spPr>
          <a:xfrm>
            <a:off x="497205" y="4348480"/>
            <a:ext cx="3719195" cy="7956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应用层</a:t>
            </a:r>
            <a:endParaRPr lang="zh-CN" altLang="en-US"/>
          </a:p>
        </p:txBody>
      </p:sp>
      <p:sp>
        <p:nvSpPr>
          <p:cNvPr id="8" name="矩形 7"/>
          <p:cNvSpPr/>
          <p:nvPr/>
        </p:nvSpPr>
        <p:spPr>
          <a:xfrm>
            <a:off x="497205" y="5144135"/>
            <a:ext cx="3719195" cy="7956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底层</a:t>
            </a:r>
            <a:endParaRPr lang="zh-CN" altLang="en-US"/>
          </a:p>
        </p:txBody>
      </p:sp>
      <p:sp>
        <p:nvSpPr>
          <p:cNvPr id="10" name="右大括号 9"/>
          <p:cNvSpPr/>
          <p:nvPr/>
        </p:nvSpPr>
        <p:spPr>
          <a:xfrm>
            <a:off x="4878070" y="4300855"/>
            <a:ext cx="622935" cy="1772920"/>
          </a:xfrm>
          <a:prstGeom prst="righ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11" name="文本框 10"/>
          <p:cNvSpPr txBox="1"/>
          <p:nvPr/>
        </p:nvSpPr>
        <p:spPr>
          <a:xfrm>
            <a:off x="5798185" y="4866005"/>
            <a:ext cx="2645410" cy="368300"/>
          </a:xfrm>
          <a:prstGeom prst="rect">
            <a:avLst/>
          </a:prstGeom>
          <a:noFill/>
        </p:spPr>
        <p:txBody>
          <a:bodyPr wrap="square" rtlCol="0">
            <a:spAutoFit/>
          </a:bodyPr>
          <a:p>
            <a:r>
              <a:rPr lang="zh-CN" altLang="en-US"/>
              <a:t>计算机系统</a:t>
            </a:r>
            <a:endParaRPr lang="zh-CN" altLang="en-US"/>
          </a:p>
        </p:txBody>
      </p:sp>
      <p:sp>
        <p:nvSpPr>
          <p:cNvPr id="12" name="左大括号 11"/>
          <p:cNvSpPr/>
          <p:nvPr/>
        </p:nvSpPr>
        <p:spPr>
          <a:xfrm>
            <a:off x="7197090" y="4147185"/>
            <a:ext cx="518160" cy="1802130"/>
          </a:xfrm>
          <a:prstGeom prst="leftBrace">
            <a:avLst/>
          </a:prstGeom>
        </p:spPr>
        <p:style>
          <a:lnRef idx="3">
            <a:schemeClr val="dk1"/>
          </a:lnRef>
          <a:fillRef idx="0">
            <a:schemeClr val="dk1"/>
          </a:fillRef>
          <a:effectRef idx="2">
            <a:schemeClr val="dk1"/>
          </a:effectRef>
          <a:fontRef idx="minor">
            <a:schemeClr val="tx1"/>
          </a:fontRef>
        </p:style>
        <p:txBody>
          <a:bodyPr rtlCol="0" anchor="ctr"/>
          <a:p>
            <a:pPr algn="ctr"/>
            <a:endParaRPr lang="zh-CN" altLang="en-US"/>
          </a:p>
        </p:txBody>
      </p:sp>
      <p:sp>
        <p:nvSpPr>
          <p:cNvPr id="13" name="文本框 12"/>
          <p:cNvSpPr txBox="1"/>
          <p:nvPr/>
        </p:nvSpPr>
        <p:spPr>
          <a:xfrm>
            <a:off x="7954645" y="3917315"/>
            <a:ext cx="1447165" cy="368300"/>
          </a:xfrm>
          <a:prstGeom prst="rect">
            <a:avLst/>
          </a:prstGeom>
          <a:noFill/>
        </p:spPr>
        <p:txBody>
          <a:bodyPr wrap="square" rtlCol="0">
            <a:spAutoFit/>
          </a:bodyPr>
          <a:p>
            <a:r>
              <a:rPr lang="zh-CN" altLang="en-US"/>
              <a:t>硬件系统</a:t>
            </a:r>
            <a:endParaRPr lang="zh-CN" altLang="en-US"/>
          </a:p>
        </p:txBody>
      </p:sp>
      <p:sp>
        <p:nvSpPr>
          <p:cNvPr id="14" name="文本框 13"/>
          <p:cNvSpPr txBox="1"/>
          <p:nvPr/>
        </p:nvSpPr>
        <p:spPr>
          <a:xfrm>
            <a:off x="8011795" y="5690235"/>
            <a:ext cx="1236980" cy="368300"/>
          </a:xfrm>
          <a:prstGeom prst="rect">
            <a:avLst/>
          </a:prstGeom>
          <a:noFill/>
        </p:spPr>
        <p:txBody>
          <a:bodyPr wrap="square" rtlCol="0">
            <a:spAutoFit/>
          </a:bodyPr>
          <a:p>
            <a:r>
              <a:rPr lang="zh-CN" altLang="en-US"/>
              <a:t>软件系统</a:t>
            </a:r>
            <a:endParaRPr lang="zh-CN" altLang="en-US"/>
          </a:p>
        </p:txBody>
      </p:sp>
      <p:sp>
        <p:nvSpPr>
          <p:cNvPr id="15" name="左大括号 14"/>
          <p:cNvSpPr/>
          <p:nvPr/>
        </p:nvSpPr>
        <p:spPr>
          <a:xfrm>
            <a:off x="9152890" y="3869690"/>
            <a:ext cx="373380" cy="5359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6" name="文本框 15"/>
          <p:cNvSpPr txBox="1"/>
          <p:nvPr/>
        </p:nvSpPr>
        <p:spPr>
          <a:xfrm>
            <a:off x="9698990" y="3783330"/>
            <a:ext cx="767080" cy="368300"/>
          </a:xfrm>
          <a:prstGeom prst="rect">
            <a:avLst/>
          </a:prstGeom>
          <a:noFill/>
        </p:spPr>
        <p:txBody>
          <a:bodyPr wrap="square" rtlCol="0">
            <a:spAutoFit/>
          </a:bodyPr>
          <a:p>
            <a:r>
              <a:rPr lang="en-US" altLang="zh-CN"/>
              <a:t>CPU</a:t>
            </a:r>
            <a:endParaRPr lang="en-US" altLang="zh-CN"/>
          </a:p>
        </p:txBody>
      </p:sp>
      <p:sp>
        <p:nvSpPr>
          <p:cNvPr id="17" name="文本框 16"/>
          <p:cNvSpPr txBox="1"/>
          <p:nvPr/>
        </p:nvSpPr>
        <p:spPr>
          <a:xfrm>
            <a:off x="9698990" y="4232910"/>
            <a:ext cx="1091565" cy="565150"/>
          </a:xfrm>
          <a:prstGeom prst="rect">
            <a:avLst/>
          </a:prstGeom>
          <a:noFill/>
        </p:spPr>
        <p:txBody>
          <a:bodyPr wrap="square" rtlCol="0">
            <a:noAutofit/>
          </a:bodyPr>
          <a:p>
            <a:r>
              <a:rPr lang="zh-CN" altLang="en-US"/>
              <a:t>其它</a:t>
            </a:r>
            <a:endParaRPr lang="zh-CN" altLang="en-US"/>
          </a:p>
        </p:txBody>
      </p:sp>
      <p:sp>
        <p:nvSpPr>
          <p:cNvPr id="18" name="左大括号 17"/>
          <p:cNvSpPr/>
          <p:nvPr/>
        </p:nvSpPr>
        <p:spPr>
          <a:xfrm>
            <a:off x="9152890" y="5567680"/>
            <a:ext cx="220345" cy="6134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9" name="文本框 18"/>
          <p:cNvSpPr txBox="1"/>
          <p:nvPr/>
        </p:nvSpPr>
        <p:spPr>
          <a:xfrm>
            <a:off x="9526270" y="5469890"/>
            <a:ext cx="862965" cy="368300"/>
          </a:xfrm>
          <a:prstGeom prst="rect">
            <a:avLst/>
          </a:prstGeom>
          <a:noFill/>
        </p:spPr>
        <p:txBody>
          <a:bodyPr wrap="square" rtlCol="0">
            <a:spAutoFit/>
          </a:bodyPr>
          <a:p>
            <a:r>
              <a:rPr lang="en-US" altLang="zh-CN"/>
              <a:t>OS</a:t>
            </a:r>
            <a:endParaRPr lang="en-US" altLang="zh-CN"/>
          </a:p>
        </p:txBody>
      </p:sp>
      <p:sp>
        <p:nvSpPr>
          <p:cNvPr id="20" name="文本框 19"/>
          <p:cNvSpPr txBox="1"/>
          <p:nvPr/>
        </p:nvSpPr>
        <p:spPr>
          <a:xfrm>
            <a:off x="9545320" y="6058535"/>
            <a:ext cx="1322705" cy="635635"/>
          </a:xfrm>
          <a:prstGeom prst="rect">
            <a:avLst/>
          </a:prstGeom>
          <a:noFill/>
        </p:spPr>
        <p:txBody>
          <a:bodyPr wrap="square" rtlCol="0">
            <a:noAutofit/>
          </a:bodyPr>
          <a:p>
            <a:r>
              <a:rPr lang="zh-CN" altLang="en-US"/>
              <a:t>应用程序</a:t>
            </a:r>
            <a:endParaRPr lang="zh-CN" altLang="en-US"/>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09675" y="99695"/>
            <a:ext cx="9772650" cy="665797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7.xml><?xml version="1.0" encoding="utf-8"?>
<p:tagLst xmlns:p="http://schemas.openxmlformats.org/presentationml/2006/main">
  <p:tag name="KSO_WM_BEAUTIFY_FLAG" val="#wm#"/>
  <p:tag name="KSO_WM_TEMPLATE_CATEGORY" val="custom"/>
  <p:tag name="KSO_WM_TEMPLATE_INDEX" val="20205176"/>
</p:tagLst>
</file>

<file path=ppt/tags/tag128.xml><?xml version="1.0" encoding="utf-8"?>
<p:tagLst xmlns:p="http://schemas.openxmlformats.org/presentationml/2006/main">
  <p:tag name="KSO_WM_BEAUTIFY_FLAG" val="#wm#"/>
  <p:tag name="KSO_WM_TEMPLATE_CATEGORY" val="custom"/>
  <p:tag name="KSO_WM_TEMPLATE_INDEX" val="20205176"/>
</p:tagLst>
</file>

<file path=ppt/tags/tag129.xml><?xml version="1.0" encoding="utf-8"?>
<p:tagLst xmlns:p="http://schemas.openxmlformats.org/presentationml/2006/main">
  <p:tag name="KSO_WM_BEAUTIFY_FLAG" val="#wm#"/>
  <p:tag name="KSO_WM_TEMPLATE_CATEGORY" val="custom"/>
  <p:tag name="KSO_WM_TEMPLATE_INDEX" val="2020517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Lst>
</file>

<file path=ppt/tags/tag131.xml><?xml version="1.0" encoding="utf-8"?>
<p:tagLst xmlns:p="http://schemas.openxmlformats.org/presentationml/2006/main">
  <p:tag name="KSO_WM_UNIT_PLACING_PICTURE_USER_VIEWPORT" val="{&quot;height&quot;:5625,&quot;width&quot;:7050}"/>
</p:tagLst>
</file>

<file path=ppt/tags/tag132.xml><?xml version="1.0" encoding="utf-8"?>
<p:tagLst xmlns:p="http://schemas.openxmlformats.org/presentationml/2006/main">
  <p:tag name="KSO_WM_BEAUTIFY_FLAG" val="#wm#"/>
  <p:tag name="KSO_WM_TEMPLATE_CATEGORY" val="custom"/>
  <p:tag name="KSO_WM_TEMPLATE_INDEX" val="20205176"/>
</p:tagLst>
</file>

<file path=ppt/tags/tag133.xml><?xml version="1.0" encoding="utf-8"?>
<p:tagLst xmlns:p="http://schemas.openxmlformats.org/presentationml/2006/main">
  <p:tag name="KSO_WM_BEAUTIFY_FLAG" val="#wm#"/>
  <p:tag name="KSO_WM_TEMPLATE_CATEGORY" val="custom"/>
  <p:tag name="KSO_WM_TEMPLATE_INDEX" val="20205176"/>
</p:tagLst>
</file>

<file path=ppt/tags/tag134.xml><?xml version="1.0" encoding="utf-8"?>
<p:tagLst xmlns:p="http://schemas.openxmlformats.org/presentationml/2006/main">
  <p:tag name="KSO_WM_BEAUTIFY_FLAG" val="#wm#"/>
  <p:tag name="KSO_WM_TEMPLATE_CATEGORY" val="custom"/>
  <p:tag name="KSO_WM_TEMPLATE_INDEX" val="20205176"/>
</p:tagLst>
</file>

<file path=ppt/tags/tag135.xml><?xml version="1.0" encoding="utf-8"?>
<p:tagLst xmlns:p="http://schemas.openxmlformats.org/presentationml/2006/main">
  <p:tag name="KSO_WM_BEAUTIFY_FLAG" val="#wm#"/>
  <p:tag name="KSO_WM_TEMPLATE_CATEGORY" val="custom"/>
  <p:tag name="KSO_WM_TEMPLATE_INDEX" val="20205176"/>
</p:tagLst>
</file>

<file path=ppt/tags/tag136.xml><?xml version="1.0" encoding="utf-8"?>
<p:tagLst xmlns:p="http://schemas.openxmlformats.org/presentationml/2006/main">
  <p:tag name="KSO_WM_BEAUTIFY_FLAG" val="#wm#"/>
  <p:tag name="KSO_WM_TEMPLATE_CATEGORY" val="custom"/>
  <p:tag name="KSO_WM_TEMPLATE_INDEX" val="20205176"/>
</p:tagLst>
</file>

<file path=ppt/tags/tag137.xml><?xml version="1.0" encoding="utf-8"?>
<p:tagLst xmlns:p="http://schemas.openxmlformats.org/presentationml/2006/main">
  <p:tag name="KSO_WM_BEAUTIFY_FLAG" val="#wm#"/>
  <p:tag name="KSO_WM_TEMPLATE_CATEGORY" val="custom"/>
  <p:tag name="KSO_WM_TEMPLATE_INDEX" val="20205176"/>
</p:tagLst>
</file>

<file path=ppt/tags/tag138.xml><?xml version="1.0" encoding="utf-8"?>
<p:tagLst xmlns:p="http://schemas.openxmlformats.org/presentationml/2006/main">
  <p:tag name="KSO_WM_BEAUTIFY_FLAG" val="#wm#"/>
  <p:tag name="KSO_WM_TEMPLATE_CATEGORY" val="custom"/>
  <p:tag name="KSO_WM_TEMPLATE_INDEX" val="20205176"/>
</p:tagLst>
</file>

<file path=ppt/tags/tag139.xml><?xml version="1.0" encoding="utf-8"?>
<p:tagLst xmlns:p="http://schemas.openxmlformats.org/presentationml/2006/main">
  <p:tag name="KSO_WM_BEAUTIFY_FLAG" val="#wm#"/>
  <p:tag name="KSO_WM_TEMPLATE_CATEGORY" val="custom"/>
  <p:tag name="KSO_WM_TEMPLATE_INDEX" val="20205176"/>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176"/>
</p:tagLst>
</file>

<file path=ppt/tags/tag141.xml><?xml version="1.0" encoding="utf-8"?>
<p:tagLst xmlns:p="http://schemas.openxmlformats.org/presentationml/2006/main">
  <p:tag name="KSO_WM_BEAUTIFY_FLAG" val="#wm#"/>
  <p:tag name="KSO_WM_TEMPLATE_CATEGORY" val="custom"/>
  <p:tag name="KSO_WM_TEMPLATE_INDEX" val="20205176"/>
</p:tagLst>
</file>

<file path=ppt/tags/tag142.xml><?xml version="1.0" encoding="utf-8"?>
<p:tagLst xmlns:p="http://schemas.openxmlformats.org/presentationml/2006/main">
  <p:tag name="KSO_WM_BEAUTIFY_FLAG" val="#wm#"/>
  <p:tag name="KSO_WM_TEMPLATE_CATEGORY" val="custom"/>
  <p:tag name="KSO_WM_TEMPLATE_INDEX" val="20205176"/>
</p:tagLst>
</file>

<file path=ppt/tags/tag143.xml><?xml version="1.0" encoding="utf-8"?>
<p:tagLst xmlns:p="http://schemas.openxmlformats.org/presentationml/2006/main">
  <p:tag name="COMMONDATA" val="eyJoZGlkIjoiOThhZjFlZWE5OGRkOTc0ZjI5MDJlN2JjZDgwNDNhMDIifQ=="/>
  <p:tag name="KSO_WPP_MARK_KEY" val="43985115-0a20-473b-a956-f048f17f20aa"/>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3616</Words>
  <Application>WPS 演示</Application>
  <PresentationFormat>宽屏</PresentationFormat>
  <Paragraphs>168</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Arial</vt:lpstr>
      <vt:lpstr>宋体</vt:lpstr>
      <vt:lpstr>Wingdings</vt:lpstr>
      <vt:lpstr>Wingdings</vt:lpstr>
      <vt:lpstr>微软雅黑</vt:lpstr>
      <vt:lpstr>Arial Unicode MS</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惊蛰</cp:lastModifiedBy>
  <cp:revision>178</cp:revision>
  <dcterms:created xsi:type="dcterms:W3CDTF">2019-06-19T02:08:00Z</dcterms:created>
  <dcterms:modified xsi:type="dcterms:W3CDTF">2023-03-15T05:41:21Z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EE570BB6DCAC41E5815943717A912870</vt:lpwstr>
  </property>
</Properties>
</file>