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1"/>
  </p:notesMasterIdLst>
  <p:sldIdLst>
    <p:sldId id="2168" r:id="rId7"/>
    <p:sldId id="2307" r:id="rId8"/>
    <p:sldId id="2308" r:id="rId9"/>
    <p:sldId id="2309" r:id="rId10"/>
    <p:sldId id="2310" r:id="rId12"/>
    <p:sldId id="2311" r:id="rId13"/>
    <p:sldId id="2312" r:id="rId14"/>
    <p:sldId id="2313" r:id="rId15"/>
    <p:sldId id="2314" r:id="rId16"/>
    <p:sldId id="2315" r:id="rId17"/>
    <p:sldId id="2316" r:id="rId18"/>
    <p:sldId id="2317" r:id="rId19"/>
    <p:sldId id="2318" r:id="rId20"/>
    <p:sldId id="2319" r:id="rId21"/>
    <p:sldId id="2284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预备知识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b="1">
                <a:latin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非”运算及“非”门</a:t>
            </a:r>
            <a:endParaRPr lang="zh-CN" altLang="en-US"/>
          </a:p>
        </p:txBody>
      </p:sp>
      <p:sp>
        <p:nvSpPr>
          <p:cNvPr id="19459" name="矩形 7"/>
          <p:cNvSpPr>
            <a:spLocks noChangeArrowheads="1"/>
          </p:cNvSpPr>
          <p:nvPr/>
        </p:nvSpPr>
        <p:spPr bwMode="auto">
          <a:xfrm>
            <a:off x="714375" y="1357313"/>
            <a:ext cx="700087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若前提条件为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真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，则结论为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假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； 若前提条件为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假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 则结论为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真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。即结论是对前提条件的否定， 这种因果关系叫非逻辑。把</a:t>
            </a:r>
            <a:r>
              <a:rPr lang="zh-CN" altLang="en-US">
                <a:solidFill>
                  <a:schemeClr val="tx1"/>
                </a:solidFill>
                <a:sym typeface="Times New Roman" panose="02020603050405020304" pitchFamily="18" charset="0"/>
              </a:rPr>
              <a:t>前提和结论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分别记作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、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，则其真值表如表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2 - 3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所示。 </a:t>
            </a:r>
            <a:endParaRPr lang="zh-CN" altLang="en-US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graphicFrame>
        <p:nvGraphicFramePr>
          <p:cNvPr id="19460" name="Group 4"/>
          <p:cNvGraphicFramePr>
            <a:graphicFrameLocks noGrp="1"/>
          </p:cNvGraphicFramePr>
          <p:nvPr/>
        </p:nvGraphicFramePr>
        <p:xfrm>
          <a:off x="1357313" y="3429000"/>
          <a:ext cx="6096000" cy="1771651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96875">
                <a:tc grid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(a)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(b)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F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      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F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       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               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b="1">
                <a:latin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非”运算及“非”门</a:t>
            </a:r>
            <a:endParaRPr lang="zh-CN" altLang="en-US"/>
          </a:p>
        </p:txBody>
      </p:sp>
      <p:pic>
        <p:nvPicPr>
          <p:cNvPr id="21507" name="Object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63" y="3000375"/>
            <a:ext cx="5357812" cy="1500188"/>
          </a:xfrm>
          <a:prstGeom prst="rect">
            <a:avLst/>
          </a:prstGeom>
          <a:solidFill>
            <a:srgbClr val="727CA3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1508" name="矩形 7"/>
          <p:cNvSpPr>
            <a:spLocks noChangeArrowheads="1"/>
          </p:cNvSpPr>
          <p:nvPr/>
        </p:nvSpPr>
        <p:spPr bwMode="auto">
          <a:xfrm>
            <a:off x="714375" y="1428750"/>
            <a:ext cx="61436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完成“非运算”的电路叫非门或者叫反相器，其逻辑符号如图</a:t>
            </a:r>
            <a:endParaRPr lang="zh-CN" altLang="en-US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en-US" sz="3200"/>
              <a:t>	</a:t>
            </a:r>
            <a:r>
              <a:rPr lang="zh-CN" altLang="en-US" sz="3200"/>
              <a:t>模拟和数字部分</a:t>
            </a:r>
            <a:endParaRPr lang="en-US" sz="3200"/>
          </a:p>
          <a:p>
            <a:pPr marL="273050" indent="-273050" algn="l" eaLnBrk="1" hangingPunct="1"/>
            <a:r>
              <a:rPr lang="en-US" sz="3200">
                <a:solidFill>
                  <a:srgbClr val="FF0000"/>
                </a:solidFill>
              </a:rPr>
              <a:t>	</a:t>
            </a:r>
            <a:r>
              <a:rPr lang="zh-CN" altLang="en-US" sz="3200">
                <a:solidFill>
                  <a:srgbClr val="FF0000"/>
                </a:solidFill>
              </a:rPr>
              <a:t>计算机组成原理部分</a:t>
            </a:r>
            <a:endParaRPr lang="en-US" sz="3200">
              <a:solidFill>
                <a:srgbClr val="FF0000"/>
              </a:solidFill>
            </a:endParaRPr>
          </a:p>
          <a:p>
            <a:pPr marL="273050" indent="-273050" algn="l" eaLnBrk="1" hangingPunct="1"/>
            <a:r>
              <a:rPr lang="en-US" sz="3200"/>
              <a:t>	</a:t>
            </a:r>
            <a:r>
              <a:rPr lang="zh-CN" altLang="en-US" sz="3200"/>
              <a:t>识别原理图</a:t>
            </a:r>
            <a:endParaRPr 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2407285"/>
            <a:ext cx="5238750" cy="253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/>
              <a:t>计算机系统</a:t>
            </a:r>
            <a:endParaRPr lang="zh-CN"/>
          </a:p>
        </p:txBody>
      </p:sp>
      <p:sp>
        <p:nvSpPr>
          <p:cNvPr id="24579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en-US"/>
              <a:t>硬件（</a:t>
            </a:r>
            <a:r>
              <a:rPr lang="en-US"/>
              <a:t>Hardware</a:t>
            </a:r>
            <a:r>
              <a:rPr lang="zh-CN" altLang="en-US"/>
              <a:t>）</a:t>
            </a:r>
            <a:endParaRPr lang="zh-CN" altLang="en-US"/>
          </a:p>
          <a:p>
            <a:pPr marL="548005" lvl="1" indent="-271780" algn="l">
              <a:buFont typeface="Wingdings 3" panose="05040102010807070707" pitchFamily="18" charset="2"/>
              <a:buChar char=""/>
            </a:pPr>
            <a:r>
              <a:rPr lang="zh-CN" altLang="en-US" sz="2600"/>
              <a:t>计算机的实体部分，可以实现计算机最基本的操作行为。</a:t>
            </a:r>
            <a:endParaRPr lang="zh-CN" altLang="en-US" sz="2600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en-US"/>
              <a:t>软件（</a:t>
            </a:r>
            <a:r>
              <a:rPr lang="en-US"/>
              <a:t>Software</a:t>
            </a:r>
            <a:r>
              <a:rPr lang="zh-CN" altLang="en-US"/>
              <a:t>）</a:t>
            </a:r>
            <a:endParaRPr lang="zh-CN" altLang="en-US"/>
          </a:p>
          <a:p>
            <a:pPr marL="548005" lvl="1" indent="-271780" algn="l">
              <a:buFont typeface="Wingdings 3" panose="05040102010807070707" pitchFamily="18" charset="2"/>
              <a:buChar char=""/>
            </a:pPr>
            <a:r>
              <a:rPr lang="zh-CN" altLang="en-US" sz="2600"/>
              <a:t>使计算机实现各种功能的程序集合。包括系统软件、应用软件两大类。</a:t>
            </a:r>
            <a:endParaRPr lang="zh-CN" altLang="en-US" sz="2600"/>
          </a:p>
          <a:p>
            <a:pPr marL="273050" indent="-273050" algn="l">
              <a:buFont typeface="Wingdings 3" panose="05040102010807070707" pitchFamily="18" charset="2"/>
              <a:buChar char=""/>
            </a:pPr>
            <a:endParaRPr lang="zh-CN" altLang="en-US"/>
          </a:p>
        </p:txBody>
      </p:sp>
      <p:pic>
        <p:nvPicPr>
          <p:cNvPr id="24580" name="Picture 4" descr="p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3886200"/>
            <a:ext cx="431958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 descr="计算机系统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886200"/>
            <a:ext cx="352742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631055" y="659765"/>
            <a:ext cx="4055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目的：</a:t>
            </a:r>
            <a:endParaRPr lang="zh-CN" altLang="en-US"/>
          </a:p>
          <a:p>
            <a:r>
              <a:rPr lang="zh-CN" altLang="en-US"/>
              <a:t>1.了解硬件系统</a:t>
            </a:r>
            <a:endParaRPr lang="zh-CN" altLang="en-US"/>
          </a:p>
          <a:p>
            <a:r>
              <a:rPr lang="zh-CN" altLang="en-US"/>
              <a:t>2.写出更好的程序</a:t>
            </a:r>
            <a:endParaRPr lang="zh-CN" altLang="en-US"/>
          </a:p>
          <a:p>
            <a:r>
              <a:rPr lang="zh-CN" altLang="en-US"/>
              <a:t>3.嵌入式：70%软件+30%硬件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endParaRPr lang="zh-CN" altLang="zh-CN"/>
          </a:p>
        </p:txBody>
      </p:sp>
      <p:sp>
        <p:nvSpPr>
          <p:cNvPr id="26627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/>
            <a:r>
              <a:rPr lang="zh-CN" altLang="en-US" b="1">
                <a:solidFill>
                  <a:srgbClr val="FF3300"/>
                </a:solidFill>
              </a:rPr>
              <a:t>计算机系统</a:t>
            </a:r>
            <a:r>
              <a:rPr lang="en-US" b="1">
                <a:solidFill>
                  <a:srgbClr val="FF3300"/>
                </a:solidFill>
              </a:rPr>
              <a:t>=</a:t>
            </a:r>
            <a:r>
              <a:rPr lang="zh-CN" altLang="en-US" b="1">
                <a:solidFill>
                  <a:srgbClr val="FF3300"/>
                </a:solidFill>
              </a:rPr>
              <a:t>硬件系统</a:t>
            </a:r>
            <a:r>
              <a:rPr lang="en-US" b="1">
                <a:solidFill>
                  <a:srgbClr val="FF3300"/>
                </a:solidFill>
              </a:rPr>
              <a:t>+</a:t>
            </a:r>
            <a:r>
              <a:rPr lang="zh-CN" altLang="en-US" b="1">
                <a:solidFill>
                  <a:srgbClr val="FF3300"/>
                </a:solidFill>
              </a:rPr>
              <a:t>软件系统</a:t>
            </a:r>
            <a:endParaRPr lang="zh-CN" altLang="en-US" b="1"/>
          </a:p>
          <a:p>
            <a:pPr marL="273050" indent="-273050" algn="l"/>
            <a:r>
              <a:rPr lang="zh-CN" altLang="en-US" b="1"/>
              <a:t>           </a:t>
            </a:r>
            <a:r>
              <a:rPr lang="zh-CN" altLang="en-US"/>
              <a:t>硬件是计算机系统的物质基础，软件是计算机系统的灵魂。硬件和软件是相辅相成的，不可分割的整体。</a:t>
            </a:r>
            <a:endParaRPr lang="zh-CN" altLang="en-US"/>
          </a:p>
          <a:p>
            <a:pPr marL="273050" indent="-273050" algn="l">
              <a:buFont typeface="Wingdings 3" panose="05040102010807070707" pitchFamily="18" charset="2"/>
              <a:buChar char=""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3200">
                <a:solidFill>
                  <a:srgbClr val="FF0000"/>
                </a:solidFill>
              </a:rPr>
              <a:t>模拟和数字部分</a:t>
            </a:r>
            <a:endParaRPr lang="en-US" sz="3200">
              <a:solidFill>
                <a:srgbClr val="FF0000"/>
              </a:solidFill>
            </a:endParaRPr>
          </a:p>
          <a:p>
            <a:pPr marL="273050" indent="-273050" algn="l" eaLnBrk="1" hangingPunct="1"/>
            <a:r>
              <a:rPr lang="zh-CN" altLang="en-US" sz="3200"/>
              <a:t>   计算机组成原理部分</a:t>
            </a:r>
            <a:endParaRPr lang="en-US" sz="3200"/>
          </a:p>
          <a:p>
            <a:pPr marL="273050" indent="-273050" algn="l" eaLnBrk="1" hangingPunct="1"/>
            <a:r>
              <a:rPr lang="zh-CN" altLang="en-US" sz="3200"/>
              <a:t>   识别原理图</a:t>
            </a:r>
            <a:endParaRPr lang="zh-CN" altLang="en-US" sz="3200"/>
          </a:p>
          <a:p>
            <a:pPr marL="273050" indent="-273050" algn="l" eaLnBrk="1" hangingPunct="1"/>
            <a:endParaRPr lang="zh-CN" altLang="en-US" sz="32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>
                <a:solidFill>
                  <a:schemeClr val="tx1"/>
                </a:solidFill>
              </a:rPr>
              <a:t>预备知识</a:t>
            </a:r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嵌入式</a:t>
            </a:r>
            <a:r>
              <a:rPr lang="en-US" altLang="zh-CN"/>
              <a:t>arm</a:t>
            </a:r>
            <a:r>
              <a:rPr lang="zh-CN" altLang="en-US"/>
              <a:t>：软硬件结合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1.</a:t>
            </a:r>
            <a:r>
              <a:rPr lang="zh-CN" altLang="zh-CN"/>
              <a:t>软件入门，锻炼编程思想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硬件了解，了解概念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b="1">
                <a:solidFill>
                  <a:schemeClr val="tx1"/>
                </a:solidFill>
              </a:rPr>
              <a:t>半导体器件</a:t>
            </a:r>
            <a:endParaRPr lang="zh-CN" b="1">
              <a:solidFill>
                <a:schemeClr val="tx1"/>
              </a:solidFill>
            </a:endParaRPr>
          </a:p>
        </p:txBody>
      </p:sp>
      <p:sp>
        <p:nvSpPr>
          <p:cNvPr id="9219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1" algn="l">
              <a:spcBef>
                <a:spcPct val="50000"/>
              </a:spcBef>
              <a:buFont typeface="Wingdings 3" panose="05040102010807070707" pitchFamily="18" charset="2"/>
            </a:pPr>
            <a:r>
              <a:rPr lang="zh-CN" altLang="en-US" sz="1370" b="1"/>
              <a:t>导体：导电</a:t>
            </a:r>
            <a:endParaRPr lang="zh-CN" altLang="en-US" sz="1370" b="1"/>
          </a:p>
          <a:p>
            <a:pPr lvl="1" algn="l">
              <a:spcBef>
                <a:spcPct val="50000"/>
              </a:spcBef>
              <a:buFont typeface="Wingdings 3" panose="05040102010807070707" pitchFamily="18" charset="2"/>
            </a:pPr>
            <a:r>
              <a:rPr lang="zh-CN" altLang="en-US" sz="1370" b="1"/>
              <a:t>绝缘体：不导电</a:t>
            </a:r>
            <a:endParaRPr lang="zh-CN" altLang="en-US" sz="1370" b="1"/>
          </a:p>
          <a:p>
            <a:pPr lvl="1" algn="l">
              <a:spcBef>
                <a:spcPct val="50000"/>
              </a:spcBef>
              <a:buFont typeface="Wingdings 3" panose="05040102010807070707" pitchFamily="18" charset="2"/>
            </a:pPr>
            <a:r>
              <a:rPr lang="zh-CN" altLang="en-US" sz="1370" b="1"/>
              <a:t>半导体：常温下导电性能介于导体与绝缘体之间的材料</a:t>
            </a:r>
            <a:endParaRPr lang="zh-CN" altLang="en-US" sz="1370" b="1"/>
          </a:p>
          <a:p>
            <a:pPr lvl="1" algn="l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370" b="1"/>
              <a:t>1.</a:t>
            </a:r>
            <a:r>
              <a:rPr lang="zh-CN" altLang="en-US" sz="1370" b="1"/>
              <a:t>热敏特性：温度高导电好</a:t>
            </a:r>
            <a:endParaRPr lang="zh-CN" altLang="en-US" sz="1370" b="1"/>
          </a:p>
          <a:p>
            <a:pPr lvl="1" algn="l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370" b="1"/>
              <a:t>2.</a:t>
            </a:r>
            <a:r>
              <a:rPr lang="zh-CN" altLang="en-US" sz="1370" b="1"/>
              <a:t>光敏特性：亮度高导电好</a:t>
            </a:r>
            <a:endParaRPr lang="zh-CN" altLang="en-US" sz="1370" b="1"/>
          </a:p>
          <a:p>
            <a:pPr lvl="1" algn="l">
              <a:spcBef>
                <a:spcPct val="50000"/>
              </a:spcBef>
              <a:buFont typeface="Wingdings 3" panose="05040102010807070707" pitchFamily="18" charset="2"/>
            </a:pPr>
            <a:r>
              <a:rPr lang="en-US" altLang="zh-CN" sz="1370" b="1"/>
              <a:t>3.</a:t>
            </a:r>
            <a:r>
              <a:rPr lang="zh-CN" altLang="en-US" sz="1370" b="1"/>
              <a:t>掺杂特性：加入特殊物质后导电好</a:t>
            </a:r>
            <a:endParaRPr lang="zh-CN" altLang="en-US" sz="1370" b="1"/>
          </a:p>
          <a:p>
            <a:pPr marL="273050" indent="-273050" algn="l">
              <a:spcBef>
                <a:spcPct val="50000"/>
              </a:spcBef>
              <a:buFont typeface="Wingdings 3" panose="05040102010807070707" pitchFamily="18" charset="2"/>
              <a:buChar char=""/>
            </a:pPr>
            <a:r>
              <a:rPr lang="zh-CN" altLang="en-US" sz="1600" b="1"/>
              <a:t>半导体器件的开关特性</a:t>
            </a:r>
            <a:endParaRPr lang="zh-CN" altLang="en-US" sz="1600" b="1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en-US" sz="1600"/>
              <a:t>逻辑</a:t>
            </a:r>
            <a:r>
              <a:rPr lang="en-US" sz="1600"/>
              <a:t>0</a:t>
            </a:r>
            <a:r>
              <a:rPr lang="zh-CN" altLang="en-US" sz="1600"/>
              <a:t>和</a:t>
            </a:r>
            <a:r>
              <a:rPr lang="en-US" sz="1600"/>
              <a:t>1</a:t>
            </a:r>
            <a:r>
              <a:rPr lang="zh-CN" altLang="en-US" sz="1600"/>
              <a:t>： 数字电子电路中用高、低电平来表示。</a:t>
            </a:r>
            <a:endParaRPr lang="zh-CN" altLang="en-US" sz="1600"/>
          </a:p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en-US" sz="1600"/>
              <a:t>获得高、低电平的基本方法：利用半导体开关元件的导通、截止（即开、关）两种工作状态。</a:t>
            </a:r>
            <a:endParaRPr lang="zh-CN" altLang="en-US" sz="1600" b="1"/>
          </a:p>
          <a:p>
            <a:pPr marL="273050" indent="-273050" algn="l">
              <a:spcBef>
                <a:spcPct val="50000"/>
              </a:spcBef>
              <a:buFont typeface="Wingdings 3" panose="05040102010807070707" pitchFamily="18" charset="2"/>
              <a:buChar char=""/>
            </a:pPr>
            <a:r>
              <a:rPr lang="en-US" sz="1600" b="1"/>
              <a:t>1</a:t>
            </a:r>
            <a:r>
              <a:rPr lang="zh-CN" altLang="en-US" sz="1600" b="1"/>
              <a:t>）二极管</a:t>
            </a:r>
            <a:endParaRPr lang="zh-CN" altLang="en-US" sz="1600" b="1"/>
          </a:p>
          <a:p>
            <a:pPr marL="273050" indent="-273050" algn="l">
              <a:spcBef>
                <a:spcPct val="50000"/>
              </a:spcBef>
              <a:buFont typeface="Wingdings 3" panose="05040102010807070707" pitchFamily="18" charset="2"/>
              <a:buChar char=""/>
            </a:pPr>
            <a:r>
              <a:rPr lang="zh-CN" altLang="en-US" sz="1600"/>
              <a:t>二极管符号：单向导电性</a:t>
            </a:r>
            <a:r>
              <a:rPr lang="en-US" altLang="zh-CN" sz="1600"/>
              <a:t>(positive)</a:t>
            </a:r>
            <a:endParaRPr lang="zh-CN" altLang="en-US" sz="1600"/>
          </a:p>
          <a:p>
            <a:pPr marL="273050" indent="-273050" algn="l">
              <a:spcBef>
                <a:spcPct val="50000"/>
              </a:spcBef>
              <a:buFont typeface="Wingdings 3" panose="05040102010807070707" pitchFamily="18" charset="2"/>
              <a:buChar char=""/>
            </a:pPr>
            <a:endParaRPr lang="zh-CN" altLang="en-US" sz="1600" b="1"/>
          </a:p>
          <a:p>
            <a:pPr marL="273050" indent="-273050" algn="l">
              <a:spcBef>
                <a:spcPct val="50000"/>
              </a:spcBef>
              <a:buFont typeface="Wingdings 3" panose="05040102010807070707" pitchFamily="18" charset="2"/>
              <a:buChar char=""/>
            </a:pPr>
            <a:endParaRPr lang="zh-CN" altLang="en-US" sz="1600" b="1"/>
          </a:p>
          <a:p>
            <a:pPr marL="273050" indent="-273050" algn="l">
              <a:spcBef>
                <a:spcPct val="50000"/>
              </a:spcBef>
              <a:buFont typeface="Wingdings 3" panose="05040102010807070707" pitchFamily="18" charset="2"/>
              <a:buChar char=""/>
            </a:pPr>
            <a:r>
              <a:rPr lang="en-US" sz="1600" b="1"/>
              <a:t>2</a:t>
            </a:r>
            <a:r>
              <a:rPr lang="zh-CN" altLang="en-US" sz="1600" b="1"/>
              <a:t>）三极管</a:t>
            </a:r>
            <a:r>
              <a:rPr lang="en-US" altLang="zh-CN" sz="1600" b="1"/>
              <a:t>(negtive-  positive+)</a:t>
            </a:r>
            <a:endParaRPr lang="en-US" sz="1600" b="1"/>
          </a:p>
          <a:p>
            <a:pPr marL="273050" indent="-273050" algn="l">
              <a:spcBef>
                <a:spcPct val="50000"/>
              </a:spcBef>
            </a:pPr>
            <a:endParaRPr lang="zh-CN" altLang="en-US" sz="1600" b="1"/>
          </a:p>
          <a:p>
            <a:pPr marL="273050" indent="-273050" algn="l">
              <a:spcBef>
                <a:spcPct val="50000"/>
              </a:spcBef>
            </a:pPr>
            <a:endParaRPr lang="zh-CN" altLang="en-US" sz="1600" b="1"/>
          </a:p>
          <a:p>
            <a:pPr marL="273050" indent="-273050" algn="l">
              <a:spcBef>
                <a:spcPct val="50000"/>
              </a:spcBef>
            </a:pPr>
            <a:endParaRPr lang="zh-CN" altLang="en-US" sz="1600" b="1"/>
          </a:p>
          <a:p>
            <a:pPr marL="273050" indent="-273050" algn="l">
              <a:buFont typeface="Wingdings 3" panose="05040102010807070707" pitchFamily="18" charset="2"/>
              <a:buChar char=""/>
            </a:pPr>
            <a:endParaRPr lang="zh-CN" altLang="en-US" sz="1200"/>
          </a:p>
        </p:txBody>
      </p:sp>
      <p:pic>
        <p:nvPicPr>
          <p:cNvPr id="9220" name="图片 10" descr="2012-02-28_14434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7635" y="4291965"/>
            <a:ext cx="2366645" cy="71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图片 11" descr="2012-02-28_1445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2380" y="5008880"/>
            <a:ext cx="3643630" cy="125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对象 10"/>
          <p:cNvGraphicFramePr/>
          <p:nvPr/>
        </p:nvGraphicFramePr>
        <p:xfrm>
          <a:off x="6304280" y="1219200"/>
          <a:ext cx="1729740" cy="9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457575" imgH="2000250" progId="Paint.Picture">
                  <p:embed/>
                </p:oleObj>
              </mc:Choice>
              <mc:Fallback>
                <p:oleObj name="" r:id="rId3" imgW="3457575" imgH="200025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4280" y="1219200"/>
                        <a:ext cx="1729740" cy="95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olidFill>
                  <a:schemeClr val="tx1"/>
                </a:solidFill>
              </a:rPr>
              <a:t>二极管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230630"/>
            <a:ext cx="1590675" cy="113347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2579370"/>
            <a:ext cx="3476625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78935"/>
            <a:ext cx="28194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b="1">
                <a:solidFill>
                  <a:schemeClr val="tx1"/>
                </a:solidFill>
              </a:rPr>
              <a:t>半导体器件</a:t>
            </a:r>
            <a:endParaRPr lang="zh-CN" b="1">
              <a:solidFill>
                <a:schemeClr val="tx1"/>
              </a:solidFill>
            </a:endParaRPr>
          </a:p>
        </p:txBody>
      </p:sp>
      <p:sp>
        <p:nvSpPr>
          <p:cNvPr id="11267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en-US" b="1"/>
              <a:t>3</a:t>
            </a:r>
            <a:r>
              <a:rPr lang="zh-CN" altLang="en-US" b="1"/>
              <a:t>）</a:t>
            </a:r>
            <a:r>
              <a:rPr lang="en-US" b="1"/>
              <a:t>MOS</a:t>
            </a:r>
            <a:r>
              <a:rPr lang="zh-CN" altLang="en-US" b="1"/>
              <a:t>管（场效应管）</a:t>
            </a:r>
            <a:endParaRPr lang="zh-CN" altLang="en-US" b="1"/>
          </a:p>
          <a:p>
            <a:pPr marL="273050" indent="-273050" algn="l">
              <a:buFont typeface="Wingdings 3" panose="05040102010807070707" pitchFamily="18" charset="2"/>
              <a:buChar char=""/>
            </a:pPr>
            <a:endParaRPr lang="zh-CN" altLang="en-US"/>
          </a:p>
        </p:txBody>
      </p:sp>
      <p:pic>
        <p:nvPicPr>
          <p:cNvPr id="11268" name="图片 5" descr="2012-05-04_16372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50" y="2143125"/>
            <a:ext cx="28479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图片 6" descr="2012-05-04_1638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143125"/>
            <a:ext cx="266858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7"/>
          <p:cNvSpPr>
            <a:spLocks noChangeArrowheads="1"/>
          </p:cNvSpPr>
          <p:nvPr/>
        </p:nvSpPr>
        <p:spPr bwMode="auto">
          <a:xfrm>
            <a:off x="2214563" y="4714875"/>
            <a:ext cx="19288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chemeClr val="tx1"/>
                </a:solidFill>
                <a:sym typeface="Times New Roman" panose="02020603050405020304" pitchFamily="18" charset="0"/>
              </a:rPr>
              <a:t>沟道结型</a:t>
            </a:r>
            <a:endParaRPr lang="zh-CN" altLang="en-US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1271" name="TextBox 10"/>
          <p:cNvSpPr>
            <a:spLocks noChangeArrowheads="1"/>
          </p:cNvSpPr>
          <p:nvPr/>
        </p:nvSpPr>
        <p:spPr bwMode="auto">
          <a:xfrm>
            <a:off x="5429250" y="4714875"/>
            <a:ext cx="15716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P</a:t>
            </a:r>
            <a:r>
              <a:rPr lang="zh-CN" altLang="en-US" b="1">
                <a:solidFill>
                  <a:schemeClr val="tx1"/>
                </a:solidFill>
                <a:sym typeface="Times New Roman" panose="02020603050405020304" pitchFamily="18" charset="0"/>
              </a:rPr>
              <a:t>沟道结性</a:t>
            </a:r>
            <a:endParaRPr lang="zh-CN" altLang="en-US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b="1">
                <a:latin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与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运算及“与”门</a:t>
            </a:r>
            <a:endParaRPr lang="zh-CN" altLang="en-US"/>
          </a:p>
        </p:txBody>
      </p:sp>
      <p:pic>
        <p:nvPicPr>
          <p:cNvPr id="13315" name="Object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1625" y="2714625"/>
            <a:ext cx="5500688" cy="1143000"/>
          </a:xfrm>
          <a:prstGeom prst="rect">
            <a:avLst/>
          </a:prstGeom>
          <a:solidFill>
            <a:srgbClr val="727CA3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316" name="矩形 7"/>
          <p:cNvSpPr>
            <a:spLocks noChangeArrowheads="1"/>
          </p:cNvSpPr>
          <p:nvPr/>
        </p:nvSpPr>
        <p:spPr bwMode="auto">
          <a:xfrm>
            <a:off x="457200" y="1143000"/>
            <a:ext cx="6143625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实现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与运算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的电路叫与门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(排列组合n个二极管+n个三极管+n个mos管)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其逻辑符号如图所示， 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其中图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(a)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是我国常用的传统符号，图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为国外流行符号，图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为国家标准符号。 </a:t>
            </a:r>
            <a:endParaRPr lang="zh-CN" altLang="en-US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graphicFrame>
        <p:nvGraphicFramePr>
          <p:cNvPr id="13317" name="Group 5"/>
          <p:cNvGraphicFramePr>
            <a:graphicFrameLocks noGrp="1"/>
          </p:cNvGraphicFramePr>
          <p:nvPr/>
        </p:nvGraphicFramePr>
        <p:xfrm>
          <a:off x="1143000" y="4000500"/>
          <a:ext cx="6096000" cy="23749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(a)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(b)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        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F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       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F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7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      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      真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      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      真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0        0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0        1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1        0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1        1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b="1">
                <a:latin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或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运算及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或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门</a:t>
            </a:r>
            <a:endParaRPr lang="zh-CN" altLang="en-US"/>
          </a:p>
        </p:txBody>
      </p:sp>
      <p:sp>
        <p:nvSpPr>
          <p:cNvPr id="15363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zh-CN"/>
              <a:t> </a:t>
            </a:r>
            <a:r>
              <a:rPr lang="zh-CN"/>
              <a:t>决定某一结论的所有条件中， 只要有一个成立， 则结论就成立，这种因果关系叫或逻辑。真值表如下：</a:t>
            </a:r>
            <a:endParaRPr lang="zh-CN"/>
          </a:p>
        </p:txBody>
      </p:sp>
      <p:graphicFrame>
        <p:nvGraphicFramePr>
          <p:cNvPr id="15364" name="Group 4"/>
          <p:cNvGraphicFramePr>
            <a:graphicFrameLocks noGrp="1"/>
          </p:cNvGraphicFramePr>
          <p:nvPr/>
        </p:nvGraphicFramePr>
        <p:xfrm>
          <a:off x="1295400" y="3429000"/>
          <a:ext cx="6096000" cy="276066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33400">
                <a:tc grid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(a)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(b)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        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F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       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F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00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      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      真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      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      真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假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</a:t>
                      </a:r>
                      <a:endParaRPr kumimoji="0" lang="zh-CN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真</a:t>
                      </a:r>
                      <a:endParaRPr kumimoji="0" 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0        0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0        1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1        0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1        1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1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sz="20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b="1">
                <a:latin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或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运算及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或</a:t>
            </a:r>
            <a:r>
              <a:rPr lang="zh-CN" altLang="en-US" b="1">
                <a:latin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zh-CN" altLang="en-US" b="1">
                <a:latin typeface="Times New Roman" panose="02020603050405020304" pitchFamily="18" charset="0"/>
                <a:sym typeface="Times New Roman" panose="02020603050405020304" pitchFamily="18" charset="0"/>
              </a:rPr>
              <a:t>门</a:t>
            </a:r>
            <a:endParaRPr lang="zh-CN" altLang="en-US"/>
          </a:p>
        </p:txBody>
      </p:sp>
      <p:sp>
        <p:nvSpPr>
          <p:cNvPr id="17411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>
              <a:buFont typeface="Wingdings 3" panose="05040102010807070707" pitchFamily="18" charset="2"/>
              <a:buChar char=""/>
            </a:pPr>
            <a:r>
              <a:rPr lang="zh-CN" altLang="en-US"/>
              <a:t>实现“或运算”的电路叫或门， 其逻辑符号如图所示。其中图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)</a:t>
            </a:r>
            <a:r>
              <a:rPr lang="zh-CN" altLang="en-US"/>
              <a:t>为我国常用的传统符号，图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</a:t>
            </a:r>
            <a:r>
              <a:rPr lang="zh-CN" altLang="en-US"/>
              <a:t>为国外流行的符号， 图</a:t>
            </a:r>
            <a:r>
              <a:rPr lang="en-US"/>
              <a:t>(</a:t>
            </a:r>
            <a:r>
              <a:rPr lang="en-US" i="1"/>
              <a:t>c</a:t>
            </a:r>
            <a:r>
              <a:rPr lang="en-US"/>
              <a:t>)</a:t>
            </a:r>
            <a:r>
              <a:rPr lang="zh-CN" altLang="en-US"/>
              <a:t>为国标符号。</a:t>
            </a:r>
            <a:endParaRPr lang="zh-CN" altLang="en-US"/>
          </a:p>
        </p:txBody>
      </p:sp>
      <p:pic>
        <p:nvPicPr>
          <p:cNvPr id="17412" name="Object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14625" y="2928938"/>
            <a:ext cx="2714625" cy="2674937"/>
          </a:xfrm>
          <a:prstGeom prst="rect">
            <a:avLst/>
          </a:prstGeom>
          <a:solidFill>
            <a:srgbClr val="727CA3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EFSHAPE" val="194494116"/>
</p:tagLst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全屏显示(4:3)</PresentationFormat>
  <Paragraphs>225</Paragraphs>
  <Slides>15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Courier New</vt:lpstr>
      <vt:lpstr>微软雅黑</vt:lpstr>
      <vt:lpstr>10_质朴</vt:lpstr>
      <vt:lpstr>13_质朴</vt:lpstr>
      <vt:lpstr>1_质朴</vt:lpstr>
      <vt:lpstr>质朴</vt:lpstr>
      <vt:lpstr>2_质朴</vt:lpstr>
      <vt:lpstr>Paint.Picture</vt:lpstr>
      <vt:lpstr>预备知识 </vt:lpstr>
      <vt:lpstr> </vt:lpstr>
      <vt:lpstr>预备知识</vt:lpstr>
      <vt:lpstr>半导体器件</vt:lpstr>
      <vt:lpstr>二极管</vt:lpstr>
      <vt:lpstr>半导体器件</vt:lpstr>
      <vt:lpstr>“与”运算及“与”门</vt:lpstr>
      <vt:lpstr>“或”运算及“或”门</vt:lpstr>
      <vt:lpstr>“或”运算及“或”门</vt:lpstr>
      <vt:lpstr>“非”运算及“非”门</vt:lpstr>
      <vt:lpstr>“非”运算及“非”门</vt:lpstr>
      <vt:lpstr> </vt:lpstr>
      <vt:lpstr>计算机系统</vt:lpstr>
      <vt:lpstr>PowerPoint 演示文稿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106</cp:revision>
  <dcterms:created xsi:type="dcterms:W3CDTF">2020-03-19T00:47:00Z</dcterms:created>
  <dcterms:modified xsi:type="dcterms:W3CDTF">2020-03-23T02:31:06Z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