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0"/>
  </p:notesMasterIdLst>
  <p:sldIdLst>
    <p:sldId id="2168" r:id="rId7"/>
    <p:sldId id="2285" r:id="rId8"/>
    <p:sldId id="2286" r:id="rId9"/>
    <p:sldId id="2287" r:id="rId11"/>
    <p:sldId id="2288" r:id="rId12"/>
    <p:sldId id="2289" r:id="rId13"/>
    <p:sldId id="2290" r:id="rId14"/>
    <p:sldId id="2291" r:id="rId15"/>
    <p:sldId id="2292" r:id="rId16"/>
    <p:sldId id="2293" r:id="rId17"/>
    <p:sldId id="2294" r:id="rId18"/>
    <p:sldId id="2295" r:id="rId19"/>
    <p:sldId id="2296" r:id="rId20"/>
    <p:sldId id="2297" r:id="rId21"/>
    <p:sldId id="2298" r:id="rId22"/>
    <p:sldId id="2284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预备知识</a:t>
            </a:r>
            <a:br>
              <a:rPr 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</a:t>
            </a:r>
            <a:endParaRPr lang="zh-CN"/>
          </a:p>
        </p:txBody>
      </p:sp>
      <p:grpSp>
        <p:nvGrpSpPr>
          <p:cNvPr id="32771" name="Group 3"/>
          <p:cNvGrpSpPr/>
          <p:nvPr/>
        </p:nvGrpSpPr>
        <p:grpSpPr bwMode="auto">
          <a:xfrm>
            <a:off x="3276600" y="2438400"/>
            <a:ext cx="2057400" cy="2819400"/>
            <a:chOff x="0" y="0"/>
            <a:chExt cx="1296" cy="1776"/>
          </a:xfrm>
        </p:grpSpPr>
        <p:sp>
          <p:nvSpPr>
            <p:cNvPr id="32772" name="Text Box 4"/>
            <p:cNvSpPr/>
            <p:nvPr/>
          </p:nvSpPr>
          <p:spPr bwMode="auto">
            <a:xfrm>
              <a:off x="144" y="0"/>
              <a:ext cx="1008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Cache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2773" name="Text Box 5"/>
            <p:cNvSpPr/>
            <p:nvPr/>
          </p:nvSpPr>
          <p:spPr bwMode="auto">
            <a:xfrm>
              <a:off x="48" y="720"/>
              <a:ext cx="1200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主存储器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2774" name="Text Box 6"/>
            <p:cNvSpPr/>
            <p:nvPr/>
          </p:nvSpPr>
          <p:spPr bwMode="auto">
            <a:xfrm>
              <a:off x="0" y="1441"/>
              <a:ext cx="1296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辅助存储器</a:t>
              </a:r>
              <a:endParaRPr lang="zh-CN" alt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672" y="336"/>
              <a:ext cx="1" cy="384"/>
            </a:xfrm>
            <a:prstGeom prst="line">
              <a:avLst/>
            </a:prstGeom>
            <a:noFill/>
            <a:ln w="57150" cap="sq" cmpd="sng">
              <a:solidFill>
                <a:srgbClr val="6600FF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672" y="1056"/>
              <a:ext cx="1" cy="372"/>
            </a:xfrm>
            <a:prstGeom prst="line">
              <a:avLst/>
            </a:prstGeom>
            <a:noFill/>
            <a:ln w="57150" cap="sq" cmpd="sng">
              <a:solidFill>
                <a:srgbClr val="6600FF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32777" name="Text Box 9"/>
          <p:cNvSpPr>
            <a:spLocks noChangeArrowheads="1"/>
          </p:cNvSpPr>
          <p:nvPr/>
        </p:nvSpPr>
        <p:spPr bwMode="auto">
          <a:xfrm>
            <a:off x="3571875" y="1428750"/>
            <a:ext cx="23495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60033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三级存储系统</a:t>
            </a:r>
            <a:endParaRPr lang="zh-CN" altLang="en-US" sz="2800">
              <a:solidFill>
                <a:srgbClr val="66003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6324600" y="2819400"/>
            <a:ext cx="0" cy="2133600"/>
          </a:xfrm>
          <a:prstGeom prst="line">
            <a:avLst/>
          </a:prstGeom>
          <a:noFill/>
          <a:ln w="76200" cap="sq" cmpd="sng">
            <a:solidFill>
              <a:srgbClr val="7A48C4"/>
            </a:solidFill>
            <a:round/>
            <a:tailEnd type="triangle" w="sm" len="sm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32779" name="Text Box 11"/>
          <p:cNvSpPr>
            <a:spLocks noChangeArrowheads="1"/>
          </p:cNvSpPr>
          <p:nvPr/>
        </p:nvSpPr>
        <p:spPr bwMode="auto">
          <a:xfrm>
            <a:off x="6096000" y="2454275"/>
            <a:ext cx="411163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高</a:t>
            </a:r>
            <a:endParaRPr lang="zh-CN" altLang="en-US"/>
          </a:p>
        </p:txBody>
      </p:sp>
      <p:sp>
        <p:nvSpPr>
          <p:cNvPr id="32780" name="Text Box 12"/>
          <p:cNvSpPr>
            <a:spLocks noChangeArrowheads="1"/>
          </p:cNvSpPr>
          <p:nvPr/>
        </p:nvSpPr>
        <p:spPr bwMode="auto">
          <a:xfrm>
            <a:off x="6096000" y="4968875"/>
            <a:ext cx="411163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低</a:t>
            </a:r>
            <a:endParaRPr lang="zh-CN" altLang="en-US"/>
          </a:p>
        </p:txBody>
      </p:sp>
      <p:sp>
        <p:nvSpPr>
          <p:cNvPr id="32781" name="Text Box 13"/>
          <p:cNvSpPr>
            <a:spLocks noChangeArrowheads="1"/>
          </p:cNvSpPr>
          <p:nvPr/>
        </p:nvSpPr>
        <p:spPr bwMode="auto">
          <a:xfrm>
            <a:off x="5715000" y="2133600"/>
            <a:ext cx="1371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价格</a:t>
            </a:r>
            <a:r>
              <a:rPr lang="en-US" sz="2400" b="1">
                <a:solidFill>
                  <a:srgbClr val="FF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/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bldLvl="0" animBg="1" autoUpdateAnimBg="0"/>
      <p:bldP spid="32779" grpId="0" bldLvl="0" autoUpdateAnimBg="0"/>
      <p:bldP spid="32780" grpId="0" bldLvl="0" autoUpdateAnimBg="0"/>
      <p:bldP spid="32781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</a:t>
            </a:r>
            <a:endParaRPr lang="zh-CN"/>
          </a:p>
        </p:txBody>
      </p:sp>
      <p:grpSp>
        <p:nvGrpSpPr>
          <p:cNvPr id="33795" name="Group 3"/>
          <p:cNvGrpSpPr/>
          <p:nvPr/>
        </p:nvGrpSpPr>
        <p:grpSpPr bwMode="auto">
          <a:xfrm>
            <a:off x="3429000" y="3276600"/>
            <a:ext cx="2057400" cy="2824163"/>
            <a:chOff x="0" y="0"/>
            <a:chExt cx="1296" cy="1779"/>
          </a:xfrm>
        </p:grpSpPr>
        <p:grpSp>
          <p:nvGrpSpPr>
            <p:cNvPr id="33796" name="Group 4"/>
            <p:cNvGrpSpPr/>
            <p:nvPr/>
          </p:nvGrpSpPr>
          <p:grpSpPr bwMode="auto">
            <a:xfrm>
              <a:off x="0" y="0"/>
              <a:ext cx="1296" cy="1776"/>
              <a:chOff x="0" y="0"/>
              <a:chExt cx="1296" cy="1776"/>
            </a:xfrm>
          </p:grpSpPr>
          <p:grpSp>
            <p:nvGrpSpPr>
              <p:cNvPr id="33797" name="Group 5"/>
              <p:cNvGrpSpPr/>
              <p:nvPr/>
            </p:nvGrpSpPr>
            <p:grpSpPr bwMode="auto">
              <a:xfrm>
                <a:off x="0" y="0"/>
                <a:ext cx="1296" cy="1776"/>
                <a:chOff x="0" y="0"/>
                <a:chExt cx="1296" cy="1776"/>
              </a:xfrm>
            </p:grpSpPr>
            <p:sp>
              <p:nvSpPr>
                <p:cNvPr id="33798" name="Text Box 6"/>
                <p:cNvSpPr/>
                <p:nvPr/>
              </p:nvSpPr>
              <p:spPr bwMode="auto">
                <a:xfrm>
                  <a:off x="144" y="0"/>
                  <a:ext cx="1008" cy="335"/>
                </a:xfrm>
                <a:prstGeom prst="rect">
                  <a:avLst/>
                </a:prstGeom>
                <a:solidFill>
                  <a:srgbClr val="FFFFCC"/>
                </a:solidFill>
                <a:ln w="12700" cap="sq" cmpd="sng">
                  <a:solidFill>
                    <a:srgbClr val="6600FF"/>
                  </a:solidFill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Cache</a:t>
                  </a: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33799" name="Text Box 7"/>
                <p:cNvSpPr/>
                <p:nvPr/>
              </p:nvSpPr>
              <p:spPr bwMode="auto">
                <a:xfrm>
                  <a:off x="48" y="720"/>
                  <a:ext cx="1200" cy="335"/>
                </a:xfrm>
                <a:prstGeom prst="rect">
                  <a:avLst/>
                </a:prstGeom>
                <a:solidFill>
                  <a:srgbClr val="FFFFCC"/>
                </a:solidFill>
                <a:ln w="12700" cap="sq" cmpd="sng">
                  <a:solidFill>
                    <a:srgbClr val="6600FF"/>
                  </a:solidFill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主存储器</a:t>
                  </a:r>
                  <a:endPara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33800" name="Text Box 8"/>
                <p:cNvSpPr/>
                <p:nvPr/>
              </p:nvSpPr>
              <p:spPr bwMode="auto">
                <a:xfrm>
                  <a:off x="0" y="1441"/>
                  <a:ext cx="1296" cy="335"/>
                </a:xfrm>
                <a:prstGeom prst="rect">
                  <a:avLst/>
                </a:prstGeom>
                <a:solidFill>
                  <a:srgbClr val="FFFFCC"/>
                </a:solidFill>
                <a:ln w="12700" cap="sq" cmpd="sng">
                  <a:solidFill>
                    <a:srgbClr val="6600FF"/>
                  </a:solidFill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辅助存储器</a:t>
                  </a:r>
                  <a:endParaRPr lang="zh-CN" altLang="en-US"/>
                </a:p>
              </p:txBody>
            </p:sp>
            <p:sp>
              <p:nvSpPr>
                <p:cNvPr id="33801" name="Line 9"/>
                <p:cNvSpPr>
                  <a:spLocks noChangeShapeType="1"/>
                </p:cNvSpPr>
                <p:nvPr/>
              </p:nvSpPr>
              <p:spPr bwMode="auto">
                <a:xfrm>
                  <a:off x="672" y="336"/>
                  <a:ext cx="1" cy="384"/>
                </a:xfrm>
                <a:prstGeom prst="line">
                  <a:avLst/>
                </a:prstGeom>
                <a:noFill/>
                <a:ln w="57150" cap="sq" cmpd="sng">
                  <a:solidFill>
                    <a:srgbClr val="66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000000"/>
                    </a:solidFill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33802" name="Line 10"/>
                <p:cNvSpPr>
                  <a:spLocks noChangeShapeType="1"/>
                </p:cNvSpPr>
                <p:nvPr/>
              </p:nvSpPr>
              <p:spPr bwMode="auto">
                <a:xfrm>
                  <a:off x="672" y="1056"/>
                  <a:ext cx="1" cy="372"/>
                </a:xfrm>
                <a:prstGeom prst="line">
                  <a:avLst/>
                </a:prstGeom>
                <a:noFill/>
                <a:ln w="57150" cap="sq" cmpd="sng">
                  <a:solidFill>
                    <a:srgbClr val="66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000000"/>
                    </a:solidFill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803" name="Text Box 11"/>
              <p:cNvSpPr>
                <a:spLocks noChangeArrowheads="1"/>
              </p:cNvSpPr>
              <p:nvPr/>
            </p:nvSpPr>
            <p:spPr bwMode="auto">
              <a:xfrm>
                <a:off x="48" y="720"/>
                <a:ext cx="1200" cy="339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FF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主存储器</a:t>
                </a: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3804" name="Text Box 12"/>
              <p:cNvSpPr>
                <a:spLocks noChangeArrowheads="1"/>
              </p:cNvSpPr>
              <p:nvPr/>
            </p:nvSpPr>
            <p:spPr bwMode="auto">
              <a:xfrm>
                <a:off x="48" y="720"/>
                <a:ext cx="1200" cy="339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FF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主存储器</a:t>
                </a: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33805" name="Text Box 13"/>
            <p:cNvSpPr>
              <a:spLocks noChangeArrowheads="1"/>
            </p:cNvSpPr>
            <p:nvPr/>
          </p:nvSpPr>
          <p:spPr bwMode="auto">
            <a:xfrm>
              <a:off x="0" y="1440"/>
              <a:ext cx="1296" cy="339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辅助存储器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3806" name="Text Box 14"/>
            <p:cNvSpPr>
              <a:spLocks noChangeArrowheads="1"/>
            </p:cNvSpPr>
            <p:nvPr/>
          </p:nvSpPr>
          <p:spPr bwMode="auto">
            <a:xfrm>
              <a:off x="0" y="1440"/>
              <a:ext cx="1296" cy="339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辅助存储器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3807" name="Text Box 15"/>
            <p:cNvSpPr>
              <a:spLocks noChangeArrowheads="1"/>
            </p:cNvSpPr>
            <p:nvPr/>
          </p:nvSpPr>
          <p:spPr bwMode="auto">
            <a:xfrm>
              <a:off x="0" y="1440"/>
              <a:ext cx="1296" cy="339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辅助存储器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  <p:sp>
        <p:nvSpPr>
          <p:cNvPr id="33808" name="Text Box 18"/>
          <p:cNvSpPr>
            <a:spLocks noChangeArrowheads="1"/>
          </p:cNvSpPr>
          <p:nvPr/>
        </p:nvSpPr>
        <p:spPr bwMode="auto">
          <a:xfrm>
            <a:off x="3657600" y="3276600"/>
            <a:ext cx="1600200" cy="58102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Cache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3809" name="Text Box 19"/>
          <p:cNvSpPr>
            <a:spLocks noChangeArrowheads="1"/>
          </p:cNvSpPr>
          <p:nvPr/>
        </p:nvSpPr>
        <p:spPr bwMode="auto">
          <a:xfrm>
            <a:off x="228600" y="1066800"/>
            <a:ext cx="8458200" cy="2061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高速缓冲存储器（</a:t>
            </a:r>
            <a:r>
              <a:rPr 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Cache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lang="zh-CN" altLang="en-US" sz="3200" b="1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可以直接访问，用来存放当前正在执行的程序中的活跃部分（经常使用的数据），以便快速地向</a:t>
            </a:r>
            <a:r>
              <a:rPr 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提供指令和数据。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57200" y="3128010"/>
          <a:ext cx="2249805" cy="135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247900" imgH="1352550" progId="Paint.Picture">
                  <p:embed/>
                </p:oleObj>
              </mc:Choice>
              <mc:Fallback>
                <p:oleObj name="" r:id="rId1" imgW="2247900" imgH="13525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3128010"/>
                        <a:ext cx="2249805" cy="135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</a:t>
            </a:r>
            <a:endParaRPr lang="zh-CN"/>
          </a:p>
        </p:txBody>
      </p:sp>
      <p:grpSp>
        <p:nvGrpSpPr>
          <p:cNvPr id="34819" name="Group 3"/>
          <p:cNvGrpSpPr/>
          <p:nvPr/>
        </p:nvGrpSpPr>
        <p:grpSpPr bwMode="auto">
          <a:xfrm>
            <a:off x="3505200" y="3200400"/>
            <a:ext cx="2057400" cy="2819400"/>
            <a:chOff x="0" y="0"/>
            <a:chExt cx="1296" cy="1776"/>
          </a:xfrm>
        </p:grpSpPr>
        <p:sp>
          <p:nvSpPr>
            <p:cNvPr id="34820" name="Text Box 4"/>
            <p:cNvSpPr/>
            <p:nvPr/>
          </p:nvSpPr>
          <p:spPr bwMode="auto">
            <a:xfrm>
              <a:off x="144" y="0"/>
              <a:ext cx="1008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Cache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4821" name="Text Box 5"/>
            <p:cNvSpPr/>
            <p:nvPr/>
          </p:nvSpPr>
          <p:spPr bwMode="auto">
            <a:xfrm>
              <a:off x="48" y="720"/>
              <a:ext cx="1200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主存储器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4822" name="Text Box 6"/>
            <p:cNvSpPr/>
            <p:nvPr/>
          </p:nvSpPr>
          <p:spPr bwMode="auto">
            <a:xfrm>
              <a:off x="0" y="1441"/>
              <a:ext cx="1296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辅助存储器</a:t>
              </a:r>
              <a:endParaRPr lang="zh-CN" altLang="en-US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672" y="336"/>
              <a:ext cx="1" cy="384"/>
            </a:xfrm>
            <a:prstGeom prst="line">
              <a:avLst/>
            </a:prstGeom>
            <a:noFill/>
            <a:ln w="57150" cap="sq" cmpd="sng">
              <a:solidFill>
                <a:srgbClr val="6600FF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672" y="1056"/>
              <a:ext cx="1" cy="372"/>
            </a:xfrm>
            <a:prstGeom prst="line">
              <a:avLst/>
            </a:prstGeom>
            <a:noFill/>
            <a:ln w="57150" cap="sq" cmpd="sng">
              <a:solidFill>
                <a:srgbClr val="6600FF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主存储器</a:t>
            </a:r>
            <a:endParaRPr lang="zh-CN" altLang="en-US" sz="3200" b="1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273050" indent="-27305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可由</a:t>
            </a:r>
            <a:r>
              <a:rPr 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直接访问，用来存放当前正在执行的程序和数据。</a:t>
            </a:r>
            <a:endParaRPr lang="zh-CN" altLang="en-US"/>
          </a:p>
        </p:txBody>
      </p:sp>
      <p:sp>
        <p:nvSpPr>
          <p:cNvPr id="34826" name="Text Box 12"/>
          <p:cNvSpPr>
            <a:spLocks noChangeArrowheads="1"/>
          </p:cNvSpPr>
          <p:nvPr/>
        </p:nvSpPr>
        <p:spPr bwMode="auto">
          <a:xfrm>
            <a:off x="3581400" y="4343400"/>
            <a:ext cx="1905000" cy="53816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主存储器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</a:t>
            </a:r>
            <a:endParaRPr lang="zh-CN"/>
          </a:p>
        </p:txBody>
      </p:sp>
      <p:grpSp>
        <p:nvGrpSpPr>
          <p:cNvPr id="35843" name="Group 3"/>
          <p:cNvGrpSpPr/>
          <p:nvPr/>
        </p:nvGrpSpPr>
        <p:grpSpPr bwMode="auto">
          <a:xfrm>
            <a:off x="3657600" y="3200400"/>
            <a:ext cx="2057400" cy="2819400"/>
            <a:chOff x="0" y="0"/>
            <a:chExt cx="1296" cy="1776"/>
          </a:xfrm>
        </p:grpSpPr>
        <p:grpSp>
          <p:nvGrpSpPr>
            <p:cNvPr id="35844" name="Group 4"/>
            <p:cNvGrpSpPr/>
            <p:nvPr/>
          </p:nvGrpSpPr>
          <p:grpSpPr bwMode="auto">
            <a:xfrm>
              <a:off x="0" y="0"/>
              <a:ext cx="1296" cy="1776"/>
              <a:chOff x="0" y="0"/>
              <a:chExt cx="1296" cy="1776"/>
            </a:xfrm>
          </p:grpSpPr>
          <p:sp>
            <p:nvSpPr>
              <p:cNvPr id="35845" name="Text Box 5"/>
              <p:cNvSpPr/>
              <p:nvPr/>
            </p:nvSpPr>
            <p:spPr bwMode="auto">
              <a:xfrm>
                <a:off x="144" y="0"/>
                <a:ext cx="1008" cy="335"/>
              </a:xfrm>
              <a:prstGeom prst="rect">
                <a:avLst/>
              </a:prstGeom>
              <a:solidFill>
                <a:srgbClr val="FFFFCC"/>
              </a:solidFill>
              <a:ln w="12700" cap="sq" cmpd="sng">
                <a:solidFill>
                  <a:srgbClr val="6600FF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Cache</a:t>
                </a: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5846" name="Text Box 6"/>
              <p:cNvSpPr/>
              <p:nvPr/>
            </p:nvSpPr>
            <p:spPr bwMode="auto">
              <a:xfrm>
                <a:off x="48" y="720"/>
                <a:ext cx="1200" cy="335"/>
              </a:xfrm>
              <a:prstGeom prst="rect">
                <a:avLst/>
              </a:prstGeom>
              <a:solidFill>
                <a:srgbClr val="FFFFCC"/>
              </a:solidFill>
              <a:ln w="12700" cap="sq" cmpd="sng">
                <a:solidFill>
                  <a:srgbClr val="6600FF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主存储器</a:t>
                </a: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5847" name="Text Box 7"/>
              <p:cNvSpPr/>
              <p:nvPr/>
            </p:nvSpPr>
            <p:spPr bwMode="auto">
              <a:xfrm>
                <a:off x="0" y="1441"/>
                <a:ext cx="1296" cy="335"/>
              </a:xfrm>
              <a:prstGeom prst="rect">
                <a:avLst/>
              </a:prstGeom>
              <a:solidFill>
                <a:srgbClr val="FFFFCC"/>
              </a:solidFill>
              <a:ln w="12700" cap="sq" cmpd="sng">
                <a:solidFill>
                  <a:srgbClr val="6600FF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辅助存储器</a:t>
                </a:r>
                <a:endParaRPr lang="zh-CN" altLang="en-US"/>
              </a:p>
            </p:txBody>
          </p:sp>
          <p:sp>
            <p:nvSpPr>
              <p:cNvPr id="35848" name="Line 8"/>
              <p:cNvSpPr>
                <a:spLocks noChangeShapeType="1"/>
              </p:cNvSpPr>
              <p:nvPr/>
            </p:nvSpPr>
            <p:spPr bwMode="auto">
              <a:xfrm>
                <a:off x="672" y="336"/>
                <a:ext cx="1" cy="384"/>
              </a:xfrm>
              <a:prstGeom prst="line">
                <a:avLst/>
              </a:prstGeom>
              <a:noFill/>
              <a:ln w="57150" cap="sq" cmpd="sng">
                <a:solidFill>
                  <a:srgbClr val="66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35849" name="Line 9"/>
              <p:cNvSpPr>
                <a:spLocks noChangeShapeType="1"/>
              </p:cNvSpPr>
              <p:nvPr/>
            </p:nvSpPr>
            <p:spPr bwMode="auto">
              <a:xfrm>
                <a:off x="672" y="1056"/>
                <a:ext cx="1" cy="372"/>
              </a:xfrm>
              <a:prstGeom prst="line">
                <a:avLst/>
              </a:prstGeom>
              <a:noFill/>
              <a:ln w="57150" cap="sq" cmpd="sng">
                <a:solidFill>
                  <a:srgbClr val="66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35850" name="Text Box 10"/>
            <p:cNvSpPr>
              <a:spLocks noChangeArrowheads="1"/>
            </p:cNvSpPr>
            <p:nvPr/>
          </p:nvSpPr>
          <p:spPr bwMode="auto">
            <a:xfrm>
              <a:off x="48" y="720"/>
              <a:ext cx="1200" cy="339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主存储器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5851" name="Text Box 11"/>
            <p:cNvSpPr>
              <a:spLocks noChangeArrowheads="1"/>
            </p:cNvSpPr>
            <p:nvPr/>
          </p:nvSpPr>
          <p:spPr bwMode="auto">
            <a:xfrm>
              <a:off x="48" y="720"/>
              <a:ext cx="1200" cy="339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主存储器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  <p:sp>
        <p:nvSpPr>
          <p:cNvPr id="35852" name="Text Box 14"/>
          <p:cNvSpPr>
            <a:spLocks noChangeArrowheads="1"/>
          </p:cNvSpPr>
          <p:nvPr/>
        </p:nvSpPr>
        <p:spPr bwMode="auto">
          <a:xfrm>
            <a:off x="3657600" y="5486400"/>
            <a:ext cx="2057400" cy="53816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辅助存储器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5853" name="Text Box 15"/>
          <p:cNvSpPr>
            <a:spLocks noChangeArrowheads="1"/>
          </p:cNvSpPr>
          <p:nvPr/>
        </p:nvSpPr>
        <p:spPr bwMode="auto">
          <a:xfrm>
            <a:off x="214313" y="1285875"/>
            <a:ext cx="8686800" cy="228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辅助存储器</a:t>
            </a:r>
            <a:endParaRPr lang="zh-CN" altLang="en-US" sz="3200" b="1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设置在主机外部，</a:t>
            </a:r>
            <a:r>
              <a:rPr 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不能直接访问，用来存放暂时不参与运行的程序和数据，需要时再传送到主存。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2.1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143000"/>
            <a:ext cx="3848100" cy="279400"/>
          </a:xfrm>
        </p:spPr>
        <p:txBody>
          <a:bodyPr/>
          <a:lstStyle/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sz="2400"/>
              <a:t>存储器的层次结构</a:t>
            </a:r>
            <a:endParaRPr lang="zh-CN"/>
          </a:p>
        </p:txBody>
      </p:sp>
      <p:sp>
        <p:nvSpPr>
          <p:cNvPr id="36868" name="Text Box 4"/>
          <p:cNvSpPr>
            <a:spLocks noChangeArrowheads="1"/>
          </p:cNvSpPr>
          <p:nvPr/>
        </p:nvSpPr>
        <p:spPr bwMode="auto">
          <a:xfrm>
            <a:off x="179388" y="5445125"/>
            <a:ext cx="8458200" cy="469900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sym typeface="Times New Roman" panose="02020603050405020304" pitchFamily="18" charset="0"/>
              </a:rPr>
              <a:t>二级存储系统指：高速缓冲存储器（</a:t>
            </a:r>
            <a:r>
              <a:rPr lang="en-US" sz="2400" b="1">
                <a:solidFill>
                  <a:srgbClr val="0000FF"/>
                </a:solidFill>
                <a:sym typeface="Times New Roman" panose="02020603050405020304" pitchFamily="18" charset="0"/>
              </a:rPr>
              <a:t>Cache</a:t>
            </a:r>
            <a:r>
              <a:rPr lang="zh-CN" altLang="en-US" sz="2400" b="1">
                <a:solidFill>
                  <a:srgbClr val="0000FF"/>
                </a:solidFill>
                <a:sym typeface="Times New Roman" panose="02020603050405020304" pitchFamily="18" charset="0"/>
              </a:rPr>
              <a:t>）＋主存储器</a:t>
            </a:r>
            <a:endParaRPr lang="zh-CN" altLang="en-US"/>
          </a:p>
        </p:txBody>
      </p:sp>
      <p:pic>
        <p:nvPicPr>
          <p:cNvPr id="36869" name="Object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813" y="1143000"/>
            <a:ext cx="7200900" cy="3638550"/>
          </a:xfrm>
          <a:prstGeom prst="rect">
            <a:avLst/>
          </a:prstGeom>
          <a:solidFill>
            <a:srgbClr val="727CA3"/>
          </a:solidFill>
          <a:ln w="12700" cmpd="sng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6870" name="AutoShape 7"/>
          <p:cNvSpPr/>
          <p:nvPr/>
        </p:nvSpPr>
        <p:spPr bwMode="auto">
          <a:xfrm>
            <a:off x="8001000" y="3048000"/>
            <a:ext cx="228600" cy="1828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83058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000000"/>
                </a:solidFill>
                <a:sym typeface="Times New Roman" panose="02020603050405020304" pitchFamily="18" charset="0"/>
              </a:rPr>
              <a:t>辅存</a:t>
            </a:r>
            <a:endParaRPr lang="zh-CN" altLang="en-US"/>
          </a:p>
        </p:txBody>
      </p:sp>
      <p:sp>
        <p:nvSpPr>
          <p:cNvPr id="36872" name="Line 9"/>
          <p:cNvSpPr>
            <a:spLocks noChangeShapeType="1"/>
          </p:cNvSpPr>
          <p:nvPr/>
        </p:nvSpPr>
        <p:spPr bwMode="auto">
          <a:xfrm>
            <a:off x="762000" y="1600200"/>
            <a:ext cx="0" cy="3200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762000" y="1600200"/>
            <a:ext cx="7620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000000"/>
                </a:solidFill>
                <a:sym typeface="Times New Roman" panose="02020603050405020304" pitchFamily="18" charset="0"/>
              </a:rPr>
              <a:t>快，小</a:t>
            </a:r>
            <a:endParaRPr lang="zh-CN" altLang="en-US"/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228600" y="4038600"/>
            <a:ext cx="4572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000000"/>
                </a:solidFill>
                <a:sym typeface="Times New Roman" panose="02020603050405020304" pitchFamily="18" charset="0"/>
              </a:rPr>
              <a:t>便宜</a:t>
            </a:r>
            <a:endParaRPr lang="zh-CN" altLang="en-US"/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228600" y="1600200"/>
            <a:ext cx="4572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000000"/>
                </a:solidFill>
                <a:sym typeface="Times New Roman" panose="02020603050405020304" pitchFamily="18" charset="0"/>
              </a:rPr>
              <a:t>昂贵</a:t>
            </a:r>
            <a:endParaRPr lang="zh-CN" altLang="en-US"/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762000" y="3962400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000000"/>
                </a:solidFill>
                <a:sym typeface="Times New Roman" panose="02020603050405020304" pitchFamily="18" charset="0"/>
              </a:rPr>
              <a:t>慢，大</a:t>
            </a:r>
            <a:endParaRPr lang="zh-CN" altLang="en-US"/>
          </a:p>
        </p:txBody>
      </p:sp>
      <p:sp>
        <p:nvSpPr>
          <p:cNvPr id="36877" name="AutoShape 15"/>
          <p:cNvSpPr/>
          <p:nvPr/>
        </p:nvSpPr>
        <p:spPr bwMode="auto">
          <a:xfrm>
            <a:off x="7696200" y="18288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36878" name="Rectangle 16"/>
          <p:cNvSpPr>
            <a:spLocks noChangeArrowheads="1"/>
          </p:cNvSpPr>
          <p:nvPr/>
        </p:nvSpPr>
        <p:spPr bwMode="auto">
          <a:xfrm>
            <a:off x="7924800" y="18288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000000"/>
                </a:solidFill>
                <a:sym typeface="Times New Roman" panose="02020603050405020304" pitchFamily="18" charset="0"/>
              </a:rPr>
              <a:t>主存的映像</a:t>
            </a:r>
            <a:endParaRPr lang="zh-CN" altLang="en-US"/>
          </a:p>
        </p:txBody>
      </p:sp>
      <p:sp>
        <p:nvSpPr>
          <p:cNvPr id="36879" name="AutoShape 17"/>
          <p:cNvSpPr/>
          <p:nvPr/>
        </p:nvSpPr>
        <p:spPr bwMode="auto">
          <a:xfrm>
            <a:off x="7848600" y="2438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36880" name="Rectangle 18"/>
          <p:cNvSpPr>
            <a:spLocks noChangeArrowheads="1"/>
          </p:cNvSpPr>
          <p:nvPr/>
        </p:nvSpPr>
        <p:spPr bwMode="auto">
          <a:xfrm>
            <a:off x="81534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000000"/>
                </a:solidFill>
                <a:sym typeface="Times New Roman" panose="02020603050405020304" pitchFamily="18" charset="0"/>
              </a:rPr>
              <a:t>主存</a:t>
            </a:r>
            <a:endParaRPr lang="zh-CN" altLang="en-US"/>
          </a:p>
        </p:txBody>
      </p:sp>
      <p:sp>
        <p:nvSpPr>
          <p:cNvPr id="36881" name="AutoShape 19"/>
          <p:cNvSpPr/>
          <p:nvPr/>
        </p:nvSpPr>
        <p:spPr bwMode="auto">
          <a:xfrm>
            <a:off x="7467600" y="12192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36882" name="Rectangle 20"/>
          <p:cNvSpPr>
            <a:spLocks noChangeArrowheads="1"/>
          </p:cNvSpPr>
          <p:nvPr/>
        </p:nvSpPr>
        <p:spPr bwMode="auto">
          <a:xfrm>
            <a:off x="7772400" y="1219200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000000"/>
                </a:solidFill>
                <a:sym typeface="Times New Roman" panose="02020603050405020304" pitchFamily="18" charset="0"/>
              </a:rPr>
              <a:t>寄存器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ldLvl="2" autoUpdateAnimBg="0" build="p"/>
      <p:bldP spid="36868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存储系统概述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1595120" y="2340610"/>
          <a:ext cx="59531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53125" imgH="2667000" progId="Paint.Picture">
                  <p:embed/>
                </p:oleObj>
              </mc:Choice>
              <mc:Fallback>
                <p:oleObj name="" r:id="rId1" imgW="5953125" imgH="26670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5120" y="2340610"/>
                        <a:ext cx="5953125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r>
              <a:rPr lang="en-US" sz="3200"/>
              <a:t>	</a:t>
            </a:r>
            <a:r>
              <a:rPr lang="zh-CN" altLang="en-US" sz="3200"/>
              <a:t>模拟和数字部分</a:t>
            </a:r>
            <a:endParaRPr lang="en-US" sz="3200"/>
          </a:p>
          <a:p>
            <a:pPr marL="273050" indent="-273050" algn="l" eaLnBrk="1" hangingPunct="1"/>
            <a:r>
              <a:rPr lang="en-US" sz="3200">
                <a:solidFill>
                  <a:srgbClr val="FF0000"/>
                </a:solidFill>
              </a:rPr>
              <a:t>	</a:t>
            </a:r>
            <a:r>
              <a:rPr lang="zh-CN" altLang="en-US" sz="3200">
                <a:solidFill>
                  <a:srgbClr val="FF0000"/>
                </a:solidFill>
              </a:rPr>
              <a:t>计算机组成原理部分</a:t>
            </a:r>
            <a:endParaRPr lang="en-US" sz="3200">
              <a:solidFill>
                <a:srgbClr val="FF0000"/>
              </a:solidFill>
            </a:endParaRPr>
          </a:p>
          <a:p>
            <a:pPr marL="273050" indent="-273050" algn="l" eaLnBrk="1" hangingPunct="1"/>
            <a:r>
              <a:rPr lang="en-US" sz="3200"/>
              <a:t>	</a:t>
            </a:r>
            <a:r>
              <a:rPr lang="zh-CN" altLang="en-US" sz="3200"/>
              <a:t>识别原理图</a:t>
            </a:r>
            <a:endParaRPr 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0" y="2407285"/>
            <a:ext cx="5238750" cy="2533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/>
              <a:t>计算机系统</a:t>
            </a:r>
            <a:endParaRPr lang="zh-CN"/>
          </a:p>
        </p:txBody>
      </p:sp>
      <p:sp>
        <p:nvSpPr>
          <p:cNvPr id="24579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altLang="en-US"/>
              <a:t>硬件（</a:t>
            </a:r>
            <a:r>
              <a:rPr lang="en-US"/>
              <a:t>Hardware</a:t>
            </a:r>
            <a:r>
              <a:rPr lang="zh-CN" altLang="en-US"/>
              <a:t>）</a:t>
            </a:r>
            <a:endParaRPr lang="zh-CN" altLang="en-US"/>
          </a:p>
          <a:p>
            <a:pPr marL="548005" lvl="1" indent="-271780" algn="l">
              <a:buFont typeface="Wingdings 3" panose="05040102010807070707" pitchFamily="18" charset="2"/>
              <a:buChar char=""/>
            </a:pPr>
            <a:r>
              <a:rPr lang="zh-CN" altLang="en-US" sz="2600"/>
              <a:t>计算机的实体部分，可以实现计算机最基本的操作行为。</a:t>
            </a:r>
            <a:endParaRPr lang="zh-CN" altLang="en-US" sz="2600"/>
          </a:p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altLang="en-US"/>
              <a:t>软件（</a:t>
            </a:r>
            <a:r>
              <a:rPr lang="en-US"/>
              <a:t>Software</a:t>
            </a:r>
            <a:r>
              <a:rPr lang="zh-CN" altLang="en-US"/>
              <a:t>）</a:t>
            </a:r>
            <a:endParaRPr lang="zh-CN" altLang="en-US"/>
          </a:p>
          <a:p>
            <a:pPr marL="548005" lvl="1" indent="-271780" algn="l">
              <a:buFont typeface="Wingdings 3" panose="05040102010807070707" pitchFamily="18" charset="2"/>
              <a:buChar char=""/>
            </a:pPr>
            <a:r>
              <a:rPr lang="zh-CN" altLang="en-US" sz="2600"/>
              <a:t>使计算机实现各种功能的程序集合。包括系统软件、应用软件两大类。</a:t>
            </a:r>
            <a:endParaRPr lang="zh-CN" altLang="en-US" sz="2600"/>
          </a:p>
          <a:p>
            <a:pPr marL="273050" indent="-273050" algn="l">
              <a:buFont typeface="Wingdings 3" panose="05040102010807070707" pitchFamily="18" charset="2"/>
              <a:buChar char=""/>
            </a:pPr>
            <a:endParaRPr lang="zh-CN" altLang="en-US"/>
          </a:p>
        </p:txBody>
      </p:sp>
      <p:pic>
        <p:nvPicPr>
          <p:cNvPr id="24580" name="Picture 4" descr="pc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3886200"/>
            <a:ext cx="431958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 descr="计算机系统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886200"/>
            <a:ext cx="3527425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631055" y="659765"/>
            <a:ext cx="4055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目的：</a:t>
            </a:r>
            <a:endParaRPr lang="zh-CN" altLang="en-US"/>
          </a:p>
          <a:p>
            <a:r>
              <a:rPr lang="zh-CN" altLang="en-US"/>
              <a:t>1.了解硬件系统</a:t>
            </a:r>
            <a:endParaRPr lang="zh-CN" altLang="en-US"/>
          </a:p>
          <a:p>
            <a:r>
              <a:rPr lang="zh-CN" altLang="en-US"/>
              <a:t>2.写出更好的程序</a:t>
            </a:r>
            <a:endParaRPr lang="zh-CN" altLang="en-US"/>
          </a:p>
          <a:p>
            <a:r>
              <a:rPr lang="zh-CN" altLang="en-US"/>
              <a:t>3.嵌入式：70%软件+30%硬件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endParaRPr lang="zh-CN" altLang="zh-CN"/>
          </a:p>
        </p:txBody>
      </p:sp>
      <p:sp>
        <p:nvSpPr>
          <p:cNvPr id="26627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/>
            <a:r>
              <a:rPr lang="zh-CN" altLang="en-US" b="1">
                <a:solidFill>
                  <a:srgbClr val="FF3300"/>
                </a:solidFill>
              </a:rPr>
              <a:t>计算机系统</a:t>
            </a:r>
            <a:r>
              <a:rPr lang="en-US" b="1">
                <a:solidFill>
                  <a:srgbClr val="FF3300"/>
                </a:solidFill>
              </a:rPr>
              <a:t>=</a:t>
            </a:r>
            <a:r>
              <a:rPr lang="zh-CN" altLang="en-US" b="1">
                <a:solidFill>
                  <a:srgbClr val="FF3300"/>
                </a:solidFill>
              </a:rPr>
              <a:t>硬件系统</a:t>
            </a:r>
            <a:r>
              <a:rPr lang="en-US" b="1">
                <a:solidFill>
                  <a:srgbClr val="FF3300"/>
                </a:solidFill>
              </a:rPr>
              <a:t>+</a:t>
            </a:r>
            <a:r>
              <a:rPr lang="zh-CN" altLang="en-US" b="1">
                <a:solidFill>
                  <a:srgbClr val="FF3300"/>
                </a:solidFill>
              </a:rPr>
              <a:t>软件系统</a:t>
            </a:r>
            <a:endParaRPr lang="zh-CN" altLang="en-US" b="1"/>
          </a:p>
          <a:p>
            <a:pPr marL="273050" indent="-273050" algn="l"/>
            <a:r>
              <a:rPr lang="zh-CN" altLang="en-US" b="1"/>
              <a:t>           </a:t>
            </a:r>
            <a:r>
              <a:rPr lang="zh-CN" altLang="en-US"/>
              <a:t>硬件是计算机系统的物质基础，软件是计算机系统的灵魂。硬件和软件是相辅相成的，不可分割的整体。</a:t>
            </a:r>
            <a:endParaRPr lang="zh-CN" altLang="en-US"/>
          </a:p>
          <a:p>
            <a:pPr marL="273050" indent="-273050" algn="l">
              <a:buFont typeface="Wingdings 3" panose="05040102010807070707" pitchFamily="18" charset="2"/>
              <a:buChar char=""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  </a:t>
            </a:r>
            <a:endParaRPr 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38200"/>
            <a:ext cx="8534400" cy="5562600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endParaRPr lang="zh-CN" altLang="en-US" sz="3200" b="1">
              <a:solidFill>
                <a:srgbClr val="800000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sz="3200" b="1"/>
              <a:t>  1.</a:t>
            </a:r>
            <a:r>
              <a:rPr lang="zh-CN" altLang="en-US" sz="3200" b="1"/>
              <a:t>输入设备</a:t>
            </a:r>
            <a:endParaRPr lang="zh-CN" altLang="en-US" sz="3200" b="1"/>
          </a:p>
          <a:p>
            <a:pPr lvl="1">
              <a:buFont typeface="Wingdings 3" panose="05040102010807070707" pitchFamily="18" charset="2"/>
              <a:buNone/>
            </a:pPr>
            <a:r>
              <a:rPr lang="zh-CN" altLang="en-US" sz="2800" b="1"/>
              <a:t>            输入设备的任务是把人们编好的</a:t>
            </a:r>
            <a:r>
              <a:rPr lang="zh-CN" altLang="en-US" sz="2800" b="1">
                <a:solidFill>
                  <a:srgbClr val="FF0000"/>
                </a:solidFill>
              </a:rPr>
              <a:t>程序和原始数据</a:t>
            </a:r>
            <a:r>
              <a:rPr lang="zh-CN" altLang="en-US" sz="2800" b="1"/>
              <a:t>送到计算机中去，并且将它们</a:t>
            </a:r>
            <a:r>
              <a:rPr lang="zh-CN" altLang="en-US" sz="2800" b="1">
                <a:solidFill>
                  <a:srgbClr val="FF0000"/>
                </a:solidFill>
              </a:rPr>
              <a:t>转换</a:t>
            </a:r>
            <a:r>
              <a:rPr lang="zh-CN" altLang="en-US" sz="2800" b="1"/>
              <a:t>成计算机内部所能识别和接受的</a:t>
            </a:r>
            <a:r>
              <a:rPr lang="zh-CN" altLang="en-US" sz="2800" b="1">
                <a:solidFill>
                  <a:srgbClr val="FF0000"/>
                </a:solidFill>
              </a:rPr>
              <a:t>信息方式</a:t>
            </a:r>
            <a:r>
              <a:rPr lang="zh-CN" altLang="en-US" sz="2800" b="1"/>
              <a:t>。常用的有键盘、鼠标、扫描仪等。</a:t>
            </a:r>
            <a:endParaRPr lang="zh-CN" altLang="en-US" sz="2800" b="1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3200" b="1"/>
              <a:t>  </a:t>
            </a:r>
            <a:r>
              <a:rPr lang="en-US" sz="3200" b="1"/>
              <a:t>2.</a:t>
            </a:r>
            <a:r>
              <a:rPr lang="zh-CN" altLang="en-US" sz="3200" b="1"/>
              <a:t>输出设备</a:t>
            </a:r>
            <a:endParaRPr lang="zh-CN" altLang="en-US" sz="3200" b="1"/>
          </a:p>
          <a:p>
            <a:pPr lvl="1">
              <a:buFont typeface="Wingdings 3" panose="05040102010807070707" pitchFamily="18" charset="2"/>
              <a:buNone/>
            </a:pPr>
            <a:r>
              <a:rPr lang="zh-CN" altLang="en-US" sz="2800" b="1"/>
              <a:t>            输出设备的任务是将计算机的处理</a:t>
            </a:r>
            <a:r>
              <a:rPr lang="zh-CN" altLang="en-US" sz="2800" b="1">
                <a:solidFill>
                  <a:srgbClr val="FF0000"/>
                </a:solidFill>
              </a:rPr>
              <a:t>结果</a:t>
            </a:r>
            <a:r>
              <a:rPr lang="zh-CN" altLang="en-US" sz="2800" b="1"/>
              <a:t>以人或其他设备所能接受的形式送出计算机。常用的有显示器、打印机、绘图仪等。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5033645" y="66040"/>
          <a:ext cx="4070985" cy="191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962525" imgH="2676525" progId="Paint.Picture">
                  <p:embed/>
                </p:oleObj>
              </mc:Choice>
              <mc:Fallback>
                <p:oleObj name="" r:id="rId1" imgW="4962525" imgH="26765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33645" y="66040"/>
                        <a:ext cx="4070985" cy="191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</a:t>
            </a:r>
            <a:endParaRPr 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844675"/>
            <a:ext cx="8305800" cy="2590800"/>
          </a:xfrm>
        </p:spPr>
        <p:txBody>
          <a:bodyPr/>
          <a:lstStyle/>
          <a:p>
            <a:pPr>
              <a:lnSpc>
                <a:spcPct val="80000"/>
              </a:lnSpc>
              <a:buFont typeface="Wingdings 3" panose="05040102010807070707" pitchFamily="18" charset="2"/>
              <a:buNone/>
            </a:pPr>
            <a:endParaRPr lang="zh-CN" altLang="en-US" b="1"/>
          </a:p>
          <a:p>
            <a:pPr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b="1"/>
              <a:t>3.</a:t>
            </a:r>
            <a:r>
              <a:rPr lang="zh-CN" altLang="en-US" b="1"/>
              <a:t>存储器</a:t>
            </a:r>
            <a:endParaRPr lang="zh-CN" altLang="en-US" b="1"/>
          </a:p>
          <a:p>
            <a:pPr lvl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zh-CN" altLang="en-US" sz="2800" b="1"/>
              <a:t>      存储器是用来存放</a:t>
            </a:r>
            <a:r>
              <a:rPr lang="zh-CN" altLang="en-US" sz="2800" b="1">
                <a:solidFill>
                  <a:srgbClr val="FF0000"/>
                </a:solidFill>
              </a:rPr>
              <a:t>程序和数据</a:t>
            </a:r>
            <a:r>
              <a:rPr lang="zh-CN" altLang="en-US" sz="2800" b="1"/>
              <a:t>的部件，它是一个记忆装置，也是计算机能够实现</a:t>
            </a:r>
            <a:r>
              <a:rPr lang="zh-CN" altLang="en-US" sz="2800" b="1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zh-CN" altLang="en-US" sz="2800" b="1"/>
              <a:t>存储程序控制</a:t>
            </a:r>
            <a:r>
              <a:rPr lang="zh-CN" altLang="en-US" sz="2800" b="1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zh-CN" altLang="en-US" sz="2800" b="1"/>
              <a:t>的基础。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3700780"/>
            <a:ext cx="6791325" cy="2543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ldLvl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80870"/>
            <a:ext cx="8229600" cy="3585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</a:t>
            </a:r>
            <a:endParaRPr lang="zh-CN"/>
          </a:p>
        </p:txBody>
      </p:sp>
      <p:grpSp>
        <p:nvGrpSpPr>
          <p:cNvPr id="30723" name="Group 3"/>
          <p:cNvGrpSpPr/>
          <p:nvPr/>
        </p:nvGrpSpPr>
        <p:grpSpPr bwMode="auto">
          <a:xfrm>
            <a:off x="3276600" y="2438400"/>
            <a:ext cx="2057400" cy="2819400"/>
            <a:chOff x="0" y="0"/>
            <a:chExt cx="1296" cy="1776"/>
          </a:xfrm>
        </p:grpSpPr>
        <p:sp>
          <p:nvSpPr>
            <p:cNvPr id="30724" name="Text Box 4"/>
            <p:cNvSpPr/>
            <p:nvPr/>
          </p:nvSpPr>
          <p:spPr bwMode="auto">
            <a:xfrm>
              <a:off x="144" y="0"/>
              <a:ext cx="1008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Cache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0725" name="Text Box 5"/>
            <p:cNvSpPr/>
            <p:nvPr/>
          </p:nvSpPr>
          <p:spPr bwMode="auto">
            <a:xfrm>
              <a:off x="48" y="720"/>
              <a:ext cx="1200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主存储器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0726" name="Text Box 6"/>
            <p:cNvSpPr/>
            <p:nvPr/>
          </p:nvSpPr>
          <p:spPr bwMode="auto">
            <a:xfrm>
              <a:off x="0" y="1441"/>
              <a:ext cx="1296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辅助存储器</a:t>
              </a:r>
              <a:endParaRPr lang="zh-CN" alt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672" y="336"/>
              <a:ext cx="1" cy="384"/>
            </a:xfrm>
            <a:prstGeom prst="line">
              <a:avLst/>
            </a:prstGeom>
            <a:noFill/>
            <a:ln w="57150" cap="sq" cmpd="sng">
              <a:solidFill>
                <a:srgbClr val="6600FF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672" y="1056"/>
              <a:ext cx="1" cy="372"/>
            </a:xfrm>
            <a:prstGeom prst="line">
              <a:avLst/>
            </a:prstGeom>
            <a:noFill/>
            <a:ln w="57150" cap="sq" cmpd="sng">
              <a:solidFill>
                <a:srgbClr val="6600FF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30729" name="Text Box 9"/>
          <p:cNvSpPr>
            <a:spLocks noChangeArrowheads="1"/>
          </p:cNvSpPr>
          <p:nvPr/>
        </p:nvSpPr>
        <p:spPr bwMode="auto">
          <a:xfrm>
            <a:off x="6019800" y="1981200"/>
            <a:ext cx="990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速度</a:t>
            </a:r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6400800" y="2667000"/>
            <a:ext cx="0" cy="2133600"/>
          </a:xfrm>
          <a:prstGeom prst="line">
            <a:avLst/>
          </a:prstGeom>
          <a:noFill/>
          <a:ln w="76200" cap="sq" cmpd="sng">
            <a:solidFill>
              <a:srgbClr val="7A48C4"/>
            </a:solidFill>
            <a:round/>
            <a:tailEnd type="triangle" w="sm" len="sm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30731" name="Text Box 11"/>
          <p:cNvSpPr>
            <a:spLocks noChangeArrowheads="1"/>
          </p:cNvSpPr>
          <p:nvPr/>
        </p:nvSpPr>
        <p:spPr bwMode="auto">
          <a:xfrm>
            <a:off x="6170613" y="22860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快</a:t>
            </a:r>
            <a:endParaRPr lang="zh-CN" altLang="en-US"/>
          </a:p>
        </p:txBody>
      </p:sp>
      <p:sp>
        <p:nvSpPr>
          <p:cNvPr id="30732" name="Text Box 12"/>
          <p:cNvSpPr>
            <a:spLocks noChangeArrowheads="1"/>
          </p:cNvSpPr>
          <p:nvPr/>
        </p:nvSpPr>
        <p:spPr bwMode="auto">
          <a:xfrm>
            <a:off x="6170613" y="47847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慢</a:t>
            </a:r>
            <a:endParaRPr lang="zh-CN" altLang="en-US"/>
          </a:p>
        </p:txBody>
      </p:sp>
      <p:sp>
        <p:nvSpPr>
          <p:cNvPr id="30733" name="Text Box 13"/>
          <p:cNvSpPr>
            <a:spLocks noChangeArrowheads="1"/>
          </p:cNvSpPr>
          <p:nvPr/>
        </p:nvSpPr>
        <p:spPr bwMode="auto">
          <a:xfrm>
            <a:off x="3146425" y="1303338"/>
            <a:ext cx="23495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60033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三级存储系统</a:t>
            </a:r>
            <a:endParaRPr lang="zh-CN" altLang="en-US" sz="2800">
              <a:solidFill>
                <a:srgbClr val="66003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bldLvl="0" autoUpdateAnimBg="0"/>
      <p:bldP spid="30730" grpId="0" bldLvl="0" animBg="1" autoUpdateAnimBg="0"/>
      <p:bldP spid="30731" grpId="0" bldLvl="0" autoUpdateAnimBg="0"/>
      <p:bldP spid="30732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</a:t>
            </a:r>
            <a:endParaRPr lang="zh-CN"/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3276600" y="2438400"/>
            <a:ext cx="2057400" cy="2819400"/>
            <a:chOff x="0" y="0"/>
            <a:chExt cx="1296" cy="1776"/>
          </a:xfrm>
        </p:grpSpPr>
        <p:sp>
          <p:nvSpPr>
            <p:cNvPr id="31748" name="Text Box 4"/>
            <p:cNvSpPr/>
            <p:nvPr/>
          </p:nvSpPr>
          <p:spPr bwMode="auto">
            <a:xfrm>
              <a:off x="144" y="0"/>
              <a:ext cx="1008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Cache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1749" name="Text Box 5"/>
            <p:cNvSpPr/>
            <p:nvPr/>
          </p:nvSpPr>
          <p:spPr bwMode="auto">
            <a:xfrm>
              <a:off x="48" y="720"/>
              <a:ext cx="1200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主存储器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1750" name="Text Box 6"/>
            <p:cNvSpPr/>
            <p:nvPr/>
          </p:nvSpPr>
          <p:spPr bwMode="auto">
            <a:xfrm>
              <a:off x="0" y="1441"/>
              <a:ext cx="1296" cy="335"/>
            </a:xfrm>
            <a:prstGeom prst="rect">
              <a:avLst/>
            </a:prstGeom>
            <a:solidFill>
              <a:srgbClr val="FFFFCC"/>
            </a:solidFill>
            <a:ln w="12700" cap="sq" cmpd="sng">
              <a:solidFill>
                <a:srgbClr val="6600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辅助存储器</a:t>
              </a:r>
              <a:endParaRPr lang="zh-CN" altLang="en-US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>
              <a:off x="672" y="336"/>
              <a:ext cx="1" cy="384"/>
            </a:xfrm>
            <a:prstGeom prst="line">
              <a:avLst/>
            </a:prstGeom>
            <a:noFill/>
            <a:ln w="57150" cap="sq" cmpd="sng">
              <a:solidFill>
                <a:srgbClr val="6600FF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672" y="1056"/>
              <a:ext cx="1" cy="372"/>
            </a:xfrm>
            <a:prstGeom prst="line">
              <a:avLst/>
            </a:prstGeom>
            <a:noFill/>
            <a:ln w="57150" cap="sq" cmpd="sng">
              <a:solidFill>
                <a:srgbClr val="6600FF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31753" name="Text Box 9"/>
          <p:cNvSpPr>
            <a:spLocks noChangeArrowheads="1"/>
          </p:cNvSpPr>
          <p:nvPr/>
        </p:nvSpPr>
        <p:spPr bwMode="auto">
          <a:xfrm>
            <a:off x="3146425" y="1303338"/>
            <a:ext cx="23495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60033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三级存储系统</a:t>
            </a:r>
            <a:endParaRPr lang="zh-CN" altLang="en-US" sz="2800">
              <a:solidFill>
                <a:srgbClr val="66003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6324600" y="2803525"/>
            <a:ext cx="0" cy="2133600"/>
          </a:xfrm>
          <a:prstGeom prst="line">
            <a:avLst/>
          </a:prstGeom>
          <a:noFill/>
          <a:ln w="76200" cap="sq" cmpd="sng">
            <a:solidFill>
              <a:srgbClr val="7A48C4"/>
            </a:solidFill>
            <a:round/>
            <a:tailEnd type="triangle" w="sm" len="sm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31755" name="Text Box 11"/>
          <p:cNvSpPr>
            <a:spLocks noChangeArrowheads="1"/>
          </p:cNvSpPr>
          <p:nvPr/>
        </p:nvSpPr>
        <p:spPr bwMode="auto">
          <a:xfrm>
            <a:off x="6096000" y="24225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小</a:t>
            </a:r>
            <a:endParaRPr lang="zh-CN" altLang="en-US"/>
          </a:p>
        </p:txBody>
      </p:sp>
      <p:sp>
        <p:nvSpPr>
          <p:cNvPr id="31756" name="Text Box 12"/>
          <p:cNvSpPr>
            <a:spLocks noChangeArrowheads="1"/>
          </p:cNvSpPr>
          <p:nvPr/>
        </p:nvSpPr>
        <p:spPr bwMode="auto">
          <a:xfrm>
            <a:off x="6096000" y="49371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大</a:t>
            </a:r>
            <a:endParaRPr lang="zh-CN" altLang="en-US"/>
          </a:p>
        </p:txBody>
      </p:sp>
      <p:sp>
        <p:nvSpPr>
          <p:cNvPr id="31757" name="Text Box 13"/>
          <p:cNvSpPr>
            <a:spLocks noChangeArrowheads="1"/>
          </p:cNvSpPr>
          <p:nvPr/>
        </p:nvSpPr>
        <p:spPr bwMode="auto">
          <a:xfrm>
            <a:off x="5943600" y="2117725"/>
            <a:ext cx="990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容量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bldLvl="0" animBg="1" autoUpdateAnimBg="0"/>
      <p:bldP spid="31755" grpId="0" bldLvl="0" autoUpdateAnimBg="0"/>
      <p:bldP spid="31756" grpId="0" bldLvl="0" autoUpdateAnimBg="0"/>
      <p:bldP spid="31757" grpId="0" bldLvl="0" autoUpdateAnimBg="0"/>
    </p:bldLst>
  </p:timing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WPS 演示</Application>
  <PresentationFormat>全屏显示(4:3)</PresentationFormat>
  <Paragraphs>201</Paragraphs>
  <Slides>16</Slides>
  <Notes>112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10_质朴</vt:lpstr>
      <vt:lpstr>13_质朴</vt:lpstr>
      <vt:lpstr>1_质朴</vt:lpstr>
      <vt:lpstr>质朴</vt:lpstr>
      <vt:lpstr>2_质朴</vt:lpstr>
      <vt:lpstr>Paint.Picture</vt:lpstr>
      <vt:lpstr>Paint.Picture</vt:lpstr>
      <vt:lpstr>Paint.Picture</vt:lpstr>
      <vt:lpstr>预备知识 </vt:lpstr>
      <vt:lpstr> </vt:lpstr>
      <vt:lpstr>计算机系统</vt:lpstr>
      <vt:lpstr>PowerPoint 演示文稿</vt:lpstr>
      <vt:lpstr>计算机系统的硬件组成  </vt:lpstr>
      <vt:lpstr>计算机系统的硬件组成</vt:lpstr>
      <vt:lpstr>计算机系统的硬件组成</vt:lpstr>
      <vt:lpstr>计算机系统的硬件组成</vt:lpstr>
      <vt:lpstr>计算机系统的硬件组成</vt:lpstr>
      <vt:lpstr>计算机系统的硬件组成</vt:lpstr>
      <vt:lpstr>计算机系统的硬件组成</vt:lpstr>
      <vt:lpstr>计算机系统的硬件组成</vt:lpstr>
      <vt:lpstr>计算机系统的硬件组成</vt:lpstr>
      <vt:lpstr>2.1 存储系统概述</vt:lpstr>
      <vt:lpstr>存储系统概述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103</cp:revision>
  <dcterms:created xsi:type="dcterms:W3CDTF">2020-03-19T00:47:00Z</dcterms:created>
  <dcterms:modified xsi:type="dcterms:W3CDTF">2020-03-23T03:42:21Z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