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8"/>
  </p:notesMasterIdLst>
  <p:sldIdLst>
    <p:sldId id="2168" r:id="rId7"/>
    <p:sldId id="2285" r:id="rId8"/>
    <p:sldId id="2286" r:id="rId9"/>
    <p:sldId id="2287" r:id="rId10"/>
    <p:sldId id="2288" r:id="rId11"/>
    <p:sldId id="2289" r:id="rId12"/>
    <p:sldId id="2290" r:id="rId13"/>
    <p:sldId id="2291" r:id="rId14"/>
    <p:sldId id="2292" r:id="rId15"/>
    <p:sldId id="2293" r:id="rId16"/>
    <p:sldId id="2294" r:id="rId17"/>
    <p:sldId id="2295" r:id="rId19"/>
    <p:sldId id="2296" r:id="rId20"/>
    <p:sldId id="2297" r:id="rId21"/>
    <p:sldId id="2298" r:id="rId22"/>
    <p:sldId id="2299" r:id="rId23"/>
    <p:sldId id="2300" r:id="rId24"/>
    <p:sldId id="2301" r:id="rId25"/>
    <p:sldId id="2302" r:id="rId26"/>
    <p:sldId id="2303" r:id="rId27"/>
    <p:sldId id="2304" r:id="rId28"/>
    <p:sldId id="2305" r:id="rId29"/>
    <p:sldId id="2284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3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预备知识</a:t>
            </a:r>
            <a:br>
              <a:rPr 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sz="2200"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solidFill>
            <a:schemeClr val="bg1"/>
          </a:solidFill>
        </p:spPr>
        <p:txBody>
          <a:bodyPr/>
          <a:lstStyle/>
          <a:p>
            <a:pPr marL="273050" indent="-273050" algn="l" eaLnBrk="1" hangingPunct="1"/>
            <a:r>
              <a:rPr lang="en-US" sz="3200"/>
              <a:t>	</a:t>
            </a:r>
            <a:r>
              <a:rPr lang="zh-CN" altLang="en-US" sz="3200"/>
              <a:t>模拟和数字部分</a:t>
            </a:r>
            <a:endParaRPr lang="en-US" sz="3200"/>
          </a:p>
          <a:p>
            <a:pPr marL="273050" indent="-273050" algn="l" eaLnBrk="1" hangingPunct="1"/>
            <a:r>
              <a:rPr lang="en-US" sz="3200"/>
              <a:t>	</a:t>
            </a:r>
            <a:r>
              <a:rPr lang="zh-CN" altLang="en-US" sz="3200"/>
              <a:t>计算机组成原理部分</a:t>
            </a:r>
            <a:endParaRPr lang="en-US" sz="3200"/>
          </a:p>
          <a:p>
            <a:pPr marL="273050" indent="-273050" algn="l" eaLnBrk="1" hangingPunct="1"/>
            <a:r>
              <a:rPr lang="en-US" sz="3200"/>
              <a:t>	</a:t>
            </a:r>
            <a:r>
              <a:rPr lang="zh-CN" altLang="en-US" sz="3200">
                <a:solidFill>
                  <a:srgbClr val="FF715E"/>
                </a:solidFill>
              </a:rPr>
              <a:t>识别原理图</a:t>
            </a:r>
            <a:endParaRPr lang="en-US" sz="3200">
              <a:solidFill>
                <a:srgbClr val="FF715E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/>
              <a:t>原理图绘制软件</a:t>
            </a:r>
            <a:endParaRPr lang="zh-CN"/>
          </a:p>
        </p:txBody>
      </p:sp>
      <p:sp>
        <p:nvSpPr>
          <p:cNvPr id="44035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en-US"/>
              <a:t>Protel99 se</a:t>
            </a:r>
            <a:endParaRPr lang="zh-CN" altLang="en-US"/>
          </a:p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en-US"/>
              <a:t>Protel dxp</a:t>
            </a:r>
            <a:endParaRPr lang="en-US"/>
          </a:p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en-US"/>
              <a:t>power logic</a:t>
            </a:r>
            <a:endParaRPr lang="zh-CN" altLang="en-US"/>
          </a:p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en-US"/>
              <a:t>Cadence</a:t>
            </a:r>
            <a:endParaRPr lang="zh-CN" altLang="en-US"/>
          </a:p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en-US"/>
              <a:t>PowerPCB</a:t>
            </a:r>
            <a:endParaRPr lang="en-US"/>
          </a:p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en-US"/>
              <a:t>PADS logic</a:t>
            </a:r>
            <a:endParaRPr lang="zh-CN" altLang="en-US"/>
          </a:p>
          <a:p>
            <a:pPr marL="273050" indent="-273050" algn="l"/>
            <a:r>
              <a:rPr lang="en-US"/>
              <a:t>    …….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r>
              <a:rPr lang="zh-CN" altLang="en-US"/>
              <a:t>原理图封装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/>
            <a:r>
              <a:rPr lang="zh-CN" altLang="en-US" sz="3200"/>
              <a:t>电容：</a:t>
            </a:r>
            <a:endParaRPr lang="en-US" sz="3200"/>
          </a:p>
          <a:p>
            <a:pPr marL="273050" indent="-273050" algn="l" eaLnBrk="1" hangingPunct="1"/>
            <a:endParaRPr lang="zh-CN" altLang="en-US" sz="3200"/>
          </a:p>
          <a:p>
            <a:pPr marL="273050" indent="-273050" algn="l" eaLnBrk="1" hangingPunct="1"/>
            <a:endParaRPr lang="zh-CN" altLang="en-US" sz="3200"/>
          </a:p>
          <a:p>
            <a:pPr marL="273050" indent="-273050" algn="l" eaLnBrk="1" hangingPunct="1"/>
            <a:endParaRPr lang="zh-CN" altLang="en-US" sz="3200"/>
          </a:p>
          <a:p>
            <a:pPr marL="273050" indent="-273050" algn="l" eaLnBrk="1" hangingPunct="1"/>
            <a:r>
              <a:rPr lang="zh-CN" altLang="en-US" sz="3200"/>
              <a:t>电阻：</a:t>
            </a:r>
            <a:endParaRPr lang="en-US" sz="3200"/>
          </a:p>
        </p:txBody>
      </p:sp>
      <p:pic>
        <p:nvPicPr>
          <p:cNvPr id="46084" name="图片 4" descr="2012-02-28_172824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500" y="1785938"/>
            <a:ext cx="14763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图片 5" descr="2012-02-28_1727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75" y="1785938"/>
            <a:ext cx="9286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图片 6" descr="2012-02-28_1727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88" y="1785938"/>
            <a:ext cx="14859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图片 7" descr="2012-02-28_17280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5" y="1785938"/>
            <a:ext cx="1133475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图片 8" descr="2012-02-28_17313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0" y="4214813"/>
            <a:ext cx="1524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图片 9" descr="2012-02-28_17320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75" y="4714875"/>
            <a:ext cx="15144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0" name="图片 10" descr="2012-02-28_173056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50" y="4786313"/>
            <a:ext cx="15144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1" name="图片 11" descr="2012-02-28_17311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00438" y="3643313"/>
            <a:ext cx="152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2" name="图片 12" descr="2012-02-28_173125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00250" y="3643313"/>
            <a:ext cx="15430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/>
            <a:r>
              <a:rPr lang="zh-CN" altLang="en-US" sz="3200"/>
              <a:t>二极管：</a:t>
            </a:r>
            <a:endParaRPr lang="en-US" sz="3200"/>
          </a:p>
        </p:txBody>
      </p:sp>
      <p:pic>
        <p:nvPicPr>
          <p:cNvPr id="47108" name="图片 5" descr="2012-02-28_17390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25" y="3571875"/>
            <a:ext cx="15049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图片 6" descr="2012-02-28_1739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88" y="2428875"/>
            <a:ext cx="152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图片 7" descr="2012-02-28_1740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25" y="1285875"/>
            <a:ext cx="14859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/>
            <a:r>
              <a:rPr lang="zh-CN" altLang="en-US" sz="3200"/>
              <a:t>三极管：</a:t>
            </a:r>
            <a:endParaRPr lang="en-US" sz="3200"/>
          </a:p>
        </p:txBody>
      </p:sp>
      <p:pic>
        <p:nvPicPr>
          <p:cNvPr id="48132" name="图片 4" descr="2012-02-28_17390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57563" y="2786063"/>
            <a:ext cx="15430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图片 5" descr="2012-02-28_1745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3" y="2714625"/>
            <a:ext cx="15525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图片 6" descr="2012-02-28_1746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63" y="1643063"/>
            <a:ext cx="1457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图片 7" descr="2012-02-28_17461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50" y="3786188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图片 8" descr="2012-02-28_17465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813" y="1571625"/>
            <a:ext cx="1514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/>
            <a:r>
              <a:rPr lang="en-US" sz="3200"/>
              <a:t>DB9</a:t>
            </a:r>
            <a:r>
              <a:rPr lang="zh-CN" altLang="en-US" sz="3200"/>
              <a:t>串口：</a:t>
            </a:r>
            <a:endParaRPr lang="en-US" sz="3200"/>
          </a:p>
          <a:p>
            <a:pPr marL="273050" indent="-273050" algn="l" eaLnBrk="1" hangingPunct="1"/>
            <a:endParaRPr lang="zh-CN" altLang="en-US" sz="3200"/>
          </a:p>
          <a:p>
            <a:pPr marL="273050" indent="-273050" algn="l" eaLnBrk="1" hangingPunct="1"/>
            <a:endParaRPr lang="zh-CN" altLang="en-US" sz="3200"/>
          </a:p>
          <a:p>
            <a:pPr marL="273050" indent="-273050" algn="l" eaLnBrk="1" hangingPunct="1"/>
            <a:endParaRPr lang="zh-CN" altLang="en-US" sz="3200"/>
          </a:p>
          <a:p>
            <a:pPr marL="273050" indent="-273050" algn="l" eaLnBrk="1" hangingPunct="1"/>
            <a:r>
              <a:rPr lang="en-US" sz="3200"/>
              <a:t>USB :</a:t>
            </a:r>
            <a:endParaRPr lang="zh-CN" altLang="en-US"/>
          </a:p>
        </p:txBody>
      </p:sp>
      <p:pic>
        <p:nvPicPr>
          <p:cNvPr id="49156" name="图片 5" descr="2012-02-29_140739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14625" y="1000125"/>
            <a:ext cx="21145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图片 6" descr="2012-02-29_1409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63" y="3857625"/>
            <a:ext cx="185737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/>
            <a:r>
              <a:rPr lang="en-US" sz="3200"/>
              <a:t>USB OTG:</a:t>
            </a:r>
            <a:endParaRPr lang="zh-CN" altLang="en-US" sz="3200"/>
          </a:p>
          <a:p>
            <a:pPr marL="273050" indent="-273050" algn="l" eaLnBrk="1" hangingPunct="1"/>
            <a:endParaRPr lang="zh-CN" altLang="en-US" sz="3200"/>
          </a:p>
          <a:p>
            <a:pPr marL="273050" indent="-273050" algn="l" eaLnBrk="1" hangingPunct="1"/>
            <a:endParaRPr lang="zh-CN" altLang="en-US" sz="3200"/>
          </a:p>
          <a:p>
            <a:pPr marL="273050" indent="-273050" algn="l" eaLnBrk="1" hangingPunct="1"/>
            <a:endParaRPr lang="zh-CN" altLang="en-US" sz="3200"/>
          </a:p>
          <a:p>
            <a:pPr marL="273050" indent="-273050" algn="l" eaLnBrk="1" hangingPunct="1"/>
            <a:r>
              <a:rPr lang="en-US" sz="3200"/>
              <a:t>SD CARD:</a:t>
            </a:r>
            <a:endParaRPr lang="zh-CN" altLang="en-US"/>
          </a:p>
        </p:txBody>
      </p:sp>
      <p:pic>
        <p:nvPicPr>
          <p:cNvPr id="50180" name="图片 4" descr="2012-02-29_14090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500" y="1785938"/>
            <a:ext cx="1928813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图片 5" descr="2012-02-29_1411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3786188"/>
            <a:ext cx="20002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/>
            <a:r>
              <a:rPr lang="en-US" sz="3200"/>
              <a:t>DM9000</a:t>
            </a:r>
            <a:r>
              <a:rPr lang="zh-CN" altLang="en-US" sz="3200"/>
              <a:t>：</a:t>
            </a:r>
            <a:endParaRPr lang="en-US" sz="3200"/>
          </a:p>
        </p:txBody>
      </p:sp>
      <p:pic>
        <p:nvPicPr>
          <p:cNvPr id="51204" name="图片 4" descr="2012-02-29_141216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00313" y="1857375"/>
            <a:ext cx="42862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222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NOR  FLASH:</a:t>
            </a:r>
            <a:endParaRPr lang="zh-CN" altLang="en-US"/>
          </a:p>
        </p:txBody>
      </p:sp>
      <p:pic>
        <p:nvPicPr>
          <p:cNvPr id="522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00438" y="1020763"/>
            <a:ext cx="3143250" cy="5265737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325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NAND FLASH:</a:t>
            </a:r>
            <a:endParaRPr lang="zh-CN" altLang="en-US"/>
          </a:p>
        </p:txBody>
      </p:sp>
      <p:pic>
        <p:nvPicPr>
          <p:cNvPr id="532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357563" y="1071563"/>
            <a:ext cx="2519362" cy="623411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存储系统概述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sz="half" idx="1"/>
          </p:nvPr>
        </p:nvGraphicFramePr>
        <p:xfrm>
          <a:off x="457200" y="2178685"/>
          <a:ext cx="535813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53125" imgH="2667000" progId="Paint.Picture">
                  <p:embed/>
                </p:oleObj>
              </mc:Choice>
              <mc:Fallback>
                <p:oleObj name="" r:id="rId1" imgW="5953125" imgH="26670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178685"/>
                        <a:ext cx="535813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内容占位符 6"/>
          <p:cNvGraphicFramePr/>
          <p:nvPr>
            <p:ph sz="half" idx="2"/>
          </p:nvPr>
        </p:nvGraphicFramePr>
        <p:xfrm>
          <a:off x="5008880" y="1838665"/>
          <a:ext cx="4038600" cy="367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714875" imgH="4286250" progId="Paint.Picture">
                  <p:embed/>
                </p:oleObj>
              </mc:Choice>
              <mc:Fallback>
                <p:oleObj name="" r:id="rId3" imgW="4714875" imgH="42862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8880" y="1838665"/>
                        <a:ext cx="4038600" cy="3671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357688" y="1357313"/>
            <a:ext cx="4786312" cy="4495800"/>
          </a:xfrm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313"/>
            <a:ext cx="42624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5299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3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4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5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5307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530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宋体" panose="02010600030101010101" pitchFamily="2" charset="-122"/>
                <a:sym typeface="宋体" panose="02010600030101010101" pitchFamily="2" charset="-122"/>
              </a:rPr>
              <a:t>ARM</a:t>
            </a:r>
            <a:r>
              <a:rPr lang="zh-CN" altLang="en-US" sz="4000" b="1">
                <a:latin typeface="宋体" panose="02010600030101010101" pitchFamily="2" charset="-122"/>
                <a:sym typeface="宋体" panose="02010600030101010101" pitchFamily="2" charset="-122"/>
              </a:rPr>
              <a:t>体系结构</a:t>
            </a:r>
            <a:br>
              <a:rPr lang="zh-CN" altLang="en-US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altLang="en-US" sz="2200"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3200"/>
              <a:t>ARM</a:t>
            </a:r>
            <a:r>
              <a:rPr lang="zh-CN" altLang="en-US" sz="3200"/>
              <a:t>公司简介</a:t>
            </a:r>
            <a:endParaRPr lang="zh-CN" altLang="en-US" sz="3200"/>
          </a:p>
          <a:p>
            <a:pPr marL="273050" indent="-273050" algn="l" eaLnBrk="1" hangingPunct="1"/>
            <a:r>
              <a:rPr lang="zh-CN" altLang="en-US" sz="3200"/>
              <a:t>	</a:t>
            </a:r>
            <a:r>
              <a:rPr lang="zh-CN" altLang="en-US"/>
              <a:t>编程模型</a:t>
            </a:r>
            <a:endParaRPr lang="zh-CN" altLang="en-US" b="1"/>
          </a:p>
          <a:p>
            <a:pPr marL="273050" indent="-273050" algn="l" eaLnBrk="1" hangingPunct="1"/>
            <a:r>
              <a:rPr lang="zh-CN" altLang="en-US"/>
              <a:t>	指令集</a:t>
            </a:r>
            <a:endParaRPr lang="zh-CN" altLang="en-US"/>
          </a:p>
          <a:p>
            <a:pPr marL="273050" indent="-273050" algn="l" eaLnBrk="1" hangingPunct="1"/>
            <a:r>
              <a:rPr lang="zh-CN" altLang="en-US"/>
              <a:t>	系统设计</a:t>
            </a:r>
            <a:endParaRPr lang="zh-CN" altLang="en-US"/>
          </a:p>
          <a:p>
            <a:pPr marL="273050" indent="-273050" algn="l" eaLnBrk="1" hangingPunct="1"/>
            <a:endParaRPr lang="zh-CN" altLang="en-US" sz="3200"/>
          </a:p>
        </p:txBody>
      </p:sp>
      <p:graphicFrame>
        <p:nvGraphicFramePr>
          <p:cNvPr id="2" name="对象 1"/>
          <p:cNvGraphicFramePr/>
          <p:nvPr/>
        </p:nvGraphicFramePr>
        <p:xfrm>
          <a:off x="3434715" y="1219200"/>
          <a:ext cx="1639570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638300" imgH="581025" progId="Paint.Picture">
                  <p:embed/>
                </p:oleObj>
              </mc:Choice>
              <mc:Fallback>
                <p:oleObj name="" r:id="rId1" imgW="1638300" imgH="5810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4715" y="1219200"/>
                        <a:ext cx="1639570" cy="58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计算机系统的硬件组成   </a:t>
            </a:r>
            <a:endParaRPr 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458200" cy="4894263"/>
          </a:xfrm>
        </p:spPr>
        <p:txBody>
          <a:bodyPr/>
          <a:lstStyle/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b="1"/>
              <a:t>  4.</a:t>
            </a:r>
            <a:r>
              <a:rPr lang="zh-CN" altLang="en-US" b="1"/>
              <a:t>运算器</a:t>
            </a:r>
            <a:endParaRPr lang="zh-CN" altLang="en-US" b="1"/>
          </a:p>
          <a:p>
            <a:pPr lvl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zh-CN" altLang="en-US" sz="2800" b="1"/>
              <a:t>           运算器是对信息进行处理和运算的部件，经常进行的运算是算术运算和逻辑运算，因此运算器的核心是算术逻辑运算部件</a:t>
            </a:r>
            <a:r>
              <a:rPr lang="en-US" sz="2800" b="1"/>
              <a:t>ALU</a:t>
            </a:r>
            <a:r>
              <a:rPr lang="zh-CN" altLang="en-US" sz="2800" b="1"/>
              <a:t>。运算器中有若干个寄存器（如累加寄存器、暂存器等）。</a:t>
            </a:r>
            <a:endParaRPr lang="zh-CN" altLang="en-US" sz="2800" b="1"/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zh-CN" altLang="en-US" b="1"/>
              <a:t>  </a:t>
            </a:r>
            <a:endParaRPr lang="zh-CN" altLang="en-US" sz="3200" b="1"/>
          </a:p>
        </p:txBody>
      </p:sp>
      <p:pic>
        <p:nvPicPr>
          <p:cNvPr id="37892" name="Picture 4" descr="ALU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3548380"/>
            <a:ext cx="3048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对象 1"/>
          <p:cNvGraphicFramePr/>
          <p:nvPr/>
        </p:nvGraphicFramePr>
        <p:xfrm>
          <a:off x="3660140" y="3204210"/>
          <a:ext cx="5401945" cy="352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4619625" imgH="4324350" progId="Paint.Picture">
                  <p:embed/>
                </p:oleObj>
              </mc:Choice>
              <mc:Fallback>
                <p:oleObj name="" r:id="rId2" imgW="4619625" imgH="43243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0140" y="3204210"/>
                        <a:ext cx="5401945" cy="352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计算机系统的硬件组成</a:t>
            </a:r>
            <a:endParaRPr 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/>
            <a:r>
              <a:rPr lang="en-US" b="1"/>
              <a:t>5.</a:t>
            </a:r>
            <a:r>
              <a:rPr lang="zh-CN" altLang="en-US" b="1"/>
              <a:t>控制器</a:t>
            </a:r>
            <a:endParaRPr lang="zh-CN" altLang="en-US" b="1"/>
          </a:p>
          <a:p>
            <a:pPr marL="548005" lvl="1" indent="-271780" algn="l"/>
            <a:r>
              <a:rPr lang="zh-CN" altLang="en-US" sz="2800" b="1"/>
              <a:t>      控制器是整个计算机的指挥中心。</a:t>
            </a:r>
            <a:endParaRPr lang="zh-CN" altLang="en-US" sz="2800" b="1"/>
          </a:p>
          <a:p>
            <a:pPr marL="548005" lvl="1" indent="-271780" algn="l"/>
            <a:r>
              <a:rPr lang="zh-CN" altLang="en-US" sz="2800" b="1"/>
              <a:t>      控制器中主要包括时序控制信号形成部件和一些专用的寄存器。</a:t>
            </a:r>
            <a:endParaRPr lang="zh-CN" altLang="en-US"/>
          </a:p>
        </p:txBody>
      </p:sp>
      <p:pic>
        <p:nvPicPr>
          <p:cNvPr id="38916" name="Picture 4" descr="Control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86200" y="3048000"/>
            <a:ext cx="3744913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计算机系统的硬件组成   </a:t>
            </a:r>
            <a:endParaRPr 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458200" cy="5181600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b="1">
                <a:solidFill>
                  <a:schemeClr val="tx1"/>
                </a:solidFill>
              </a:rPr>
              <a:t>6 </a:t>
            </a:r>
            <a:r>
              <a:rPr lang="zh-CN" altLang="en-US" b="1">
                <a:solidFill>
                  <a:schemeClr val="tx1"/>
                </a:solidFill>
              </a:rPr>
              <a:t>计算机的总线结构</a:t>
            </a:r>
            <a:endParaRPr lang="zh-CN" altLang="en-US" b="1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zh-CN" altLang="en-US" b="1">
                <a:solidFill>
                  <a:schemeClr val="tx1"/>
                </a:solidFill>
              </a:rPr>
              <a:t>            将各大基本部件，按某种方式连接起来就构成了计算机的硬件系统。</a:t>
            </a:r>
            <a:endParaRPr lang="zh-CN" altLang="en-US" b="1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zh-CN" altLang="en-US" b="1">
                <a:solidFill>
                  <a:schemeClr val="tx1"/>
                </a:solidFill>
              </a:rPr>
              <a:t>           目前许多计算机（主要指小、微型计算机）的各大基本部件之间是用总线（</a:t>
            </a:r>
            <a:r>
              <a:rPr lang="en-US" b="1">
                <a:solidFill>
                  <a:schemeClr val="tx1"/>
                </a:solidFill>
              </a:rPr>
              <a:t>Bus</a:t>
            </a:r>
            <a:r>
              <a:rPr lang="zh-CN" altLang="en-US" b="1">
                <a:solidFill>
                  <a:schemeClr val="tx1"/>
                </a:solidFill>
              </a:rPr>
              <a:t>）连接起来的。</a:t>
            </a:r>
            <a:endParaRPr lang="zh-CN" altLang="en-US" b="1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zh-CN" altLang="en-US" b="1">
                <a:solidFill>
                  <a:schemeClr val="tx1"/>
                </a:solidFill>
              </a:rPr>
              <a:t>           总线是一组能为多个部件服务的公共信息传送线路，它能分时地发送与接收各部件的信息。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/>
              <a:t>总线结构</a:t>
            </a:r>
            <a:endParaRPr 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4824413" cy="488950"/>
          </a:xfrm>
        </p:spPr>
        <p:txBody>
          <a:bodyPr/>
          <a:lstStyle/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zh-CN" sz="3600"/>
              <a:t>单总线结构</a:t>
            </a:r>
            <a:endParaRPr lang="zh-CN"/>
          </a:p>
        </p:txBody>
      </p:sp>
      <p:pic>
        <p:nvPicPr>
          <p:cNvPr id="40964" name="Object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7088" y="1341438"/>
            <a:ext cx="6911975" cy="4703762"/>
          </a:xfrm>
          <a:prstGeom prst="rect">
            <a:avLst/>
          </a:prstGeom>
          <a:solidFill>
            <a:srgbClr val="727CA3"/>
          </a:solidFill>
          <a:ln w="12700" cmpd="sng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/>
              <a:t>总线结构</a:t>
            </a:r>
            <a:endParaRPr 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066800"/>
            <a:ext cx="4824413" cy="488950"/>
          </a:xfrm>
        </p:spPr>
        <p:txBody>
          <a:bodyPr/>
          <a:lstStyle/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zh-CN" sz="3600"/>
              <a:t>多总线结构</a:t>
            </a:r>
            <a:endParaRPr lang="zh-CN"/>
          </a:p>
        </p:txBody>
      </p:sp>
      <p:sp>
        <p:nvSpPr>
          <p:cNvPr id="41988" name="Text Box 4"/>
          <p:cNvSpPr>
            <a:spLocks noChangeArrowheads="1"/>
          </p:cNvSpPr>
          <p:nvPr/>
        </p:nvSpPr>
        <p:spPr bwMode="auto">
          <a:xfrm>
            <a:off x="250825" y="3068638"/>
            <a:ext cx="649288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accent1"/>
                </a:solidFill>
                <a:sym typeface="Times New Roman" panose="02020603050405020304" pitchFamily="18" charset="0"/>
              </a:rPr>
              <a:t>三总线结构</a:t>
            </a:r>
            <a:endParaRPr lang="zh-CN" altLang="en-US"/>
          </a:p>
        </p:txBody>
      </p:sp>
      <p:pic>
        <p:nvPicPr>
          <p:cNvPr id="41989" name="Object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2988" y="2060575"/>
            <a:ext cx="7345362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题目：效率分析</a:t>
            </a: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graphicFrame>
        <p:nvGraphicFramePr>
          <p:cNvPr id="17" name="内容占位符 16"/>
          <p:cNvGraphicFramePr>
            <a:graphicFrameLocks noChangeAspect="1"/>
          </p:cNvGraphicFramePr>
          <p:nvPr>
            <p:ph idx="1"/>
          </p:nvPr>
        </p:nvGraphicFramePr>
        <p:xfrm>
          <a:off x="1499870" y="1435735"/>
          <a:ext cx="61436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6143625" imgH="4476750" progId="Paint.Picture">
                  <p:embed/>
                </p:oleObj>
              </mc:Choice>
              <mc:Fallback>
                <p:oleObj name="" r:id="rId1" imgW="6143625" imgH="4476750" progId="Paint.Picture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9870" y="1435735"/>
                        <a:ext cx="6143625" cy="447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题目：优化代码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929255"/>
            <a:ext cx="5048250" cy="3143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2260" y="1143000"/>
            <a:ext cx="58280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u="none"/>
              <a:t>全局变量、局部变量、对内存优化：</a:t>
            </a:r>
            <a:endParaRPr lang="en-US" altLang="zh-CN" u="none"/>
          </a:p>
          <a:p>
            <a:r>
              <a:rPr lang="en-US" altLang="zh-CN" u="none"/>
              <a:t>1.</a:t>
            </a:r>
            <a:r>
              <a:rPr lang="zh-CN" altLang="en-US" u="none"/>
              <a:t>越是频繁访问的内存区域，都被放到</a:t>
            </a:r>
            <a:r>
              <a:rPr lang="en-US" altLang="zh-CN" u="none"/>
              <a:t>cache</a:t>
            </a:r>
            <a:r>
              <a:rPr lang="zh-CN" altLang="zh-CN" u="none"/>
              <a:t>里面，起到优化的作用。</a:t>
            </a:r>
            <a:endParaRPr lang="zh-CN" altLang="zh-CN" u="none"/>
          </a:p>
          <a:p>
            <a:r>
              <a:rPr lang="en-US" altLang="zh-CN" u="none"/>
              <a:t>2.</a:t>
            </a:r>
            <a:r>
              <a:rPr lang="zh-CN" altLang="zh-CN" u="none"/>
              <a:t>计算机中最常使用的数据区是栈。</a:t>
            </a:r>
            <a:endParaRPr lang="zh-CN" altLang="zh-CN" u="none"/>
          </a:p>
          <a:p>
            <a:r>
              <a:rPr lang="en-US" altLang="zh-CN" u="none"/>
              <a:t>3.</a:t>
            </a:r>
            <a:r>
              <a:rPr lang="zh-CN" altLang="zh-CN" u="none"/>
              <a:t>不要定义巨大的数组。</a:t>
            </a:r>
            <a:endParaRPr lang="zh-CN" altLang="zh-CN" u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WPS 演示</Application>
  <PresentationFormat>全屏显示(4:3)</PresentationFormat>
  <Paragraphs>157</Paragraphs>
  <Slides>23</Slides>
  <Notes>112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微软雅黑</vt:lpstr>
      <vt:lpstr>10_质朴</vt:lpstr>
      <vt:lpstr>13_质朴</vt:lpstr>
      <vt:lpstr>1_质朴</vt:lpstr>
      <vt:lpstr>质朴</vt:lpstr>
      <vt:lpstr>2_质朴</vt:lpstr>
      <vt:lpstr>Paint.Picture</vt:lpstr>
      <vt:lpstr>Paint.Picture</vt:lpstr>
      <vt:lpstr>Paint.Picture</vt:lpstr>
      <vt:lpstr>Paint.Picture</vt:lpstr>
      <vt:lpstr>Paint.Picture</vt:lpstr>
      <vt:lpstr>预备知识 </vt:lpstr>
      <vt:lpstr>存储系统概述</vt:lpstr>
      <vt:lpstr>计算机系统的硬件组成   </vt:lpstr>
      <vt:lpstr>计算机系统的硬件组成</vt:lpstr>
      <vt:lpstr>计算机系统的硬件组成   </vt:lpstr>
      <vt:lpstr>总线结构</vt:lpstr>
      <vt:lpstr>总线结构</vt:lpstr>
      <vt:lpstr>题目：效率分析</vt:lpstr>
      <vt:lpstr>题目：优化代码</vt:lpstr>
      <vt:lpstr> </vt:lpstr>
      <vt:lpstr>原理图绘制软件</vt:lpstr>
      <vt:lpstr> 原理图封装</vt:lpstr>
      <vt:lpstr> </vt:lpstr>
      <vt:lpstr> </vt:lpstr>
      <vt:lpstr> </vt:lpstr>
      <vt:lpstr> </vt:lpstr>
      <vt:lpstr> </vt:lpstr>
      <vt:lpstr>NOR  FLASH:</vt:lpstr>
      <vt:lpstr>NAND FLASH:</vt:lpstr>
      <vt:lpstr>PowerPoint 演示文稿</vt:lpstr>
      <vt:lpstr>ARM体系结构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104</cp:revision>
  <dcterms:created xsi:type="dcterms:W3CDTF">2020-03-19T00:47:00Z</dcterms:created>
  <dcterms:modified xsi:type="dcterms:W3CDTF">2020-03-23T07:35:19Z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