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1"/>
  </p:notesMasterIdLst>
  <p:sldIdLst>
    <p:sldId id="2168" r:id="rId7"/>
    <p:sldId id="2307" r:id="rId8"/>
    <p:sldId id="2308" r:id="rId9"/>
    <p:sldId id="2309" r:id="rId10"/>
    <p:sldId id="2310" r:id="rId12"/>
    <p:sldId id="2311" r:id="rId13"/>
    <p:sldId id="2312" r:id="rId14"/>
    <p:sldId id="2313" r:id="rId15"/>
    <p:sldId id="2314" r:id="rId16"/>
    <p:sldId id="2284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	</a:t>
            </a:r>
            <a:r>
              <a:rPr lang="zh-CN" altLang="en-US"/>
              <a:t>这是</a:t>
            </a:r>
            <a:r>
              <a:rPr lang="en-US"/>
              <a:t>ARM</a:t>
            </a:r>
            <a:r>
              <a:rPr lang="zh-CN" altLang="en-US"/>
              <a:t>公司在全球的网点分布图，从图中可以看到</a:t>
            </a:r>
            <a:r>
              <a:rPr lang="en-US"/>
              <a:t>ARM</a:t>
            </a:r>
            <a:r>
              <a:rPr lang="zh-CN" altLang="en-US"/>
              <a:t>公司在全球的分支机构主要集中在</a:t>
            </a:r>
            <a:r>
              <a:rPr lang="en-US"/>
              <a:t>3</a:t>
            </a:r>
            <a:r>
              <a:rPr lang="zh-CN" altLang="en-US"/>
              <a:t>个洲，比如欧洲的英国、德国、法国，美洲主要是美国，亚洲是目前</a:t>
            </a:r>
            <a:r>
              <a:rPr lang="en-US"/>
              <a:t>ARM</a:t>
            </a:r>
            <a:r>
              <a:rPr lang="zh-CN" altLang="en-US"/>
              <a:t>公司最重要的的一个市场。分别在日本、韩国、中国和台湾地区设立的分公司。</a:t>
            </a:r>
            <a:r>
              <a:rPr lang="en-US"/>
              <a:t>ARM</a:t>
            </a:r>
            <a:r>
              <a:rPr lang="zh-CN" altLang="en-US"/>
              <a:t>在上海的全资子公司是于</a:t>
            </a:r>
            <a:r>
              <a:rPr lang="en-US"/>
              <a:t>2002</a:t>
            </a:r>
            <a:r>
              <a:rPr lang="zh-CN" altLang="en-US"/>
              <a:t>年成立的。</a:t>
            </a:r>
            <a:endParaRPr lang="zh-CN" alt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79525" y="842963"/>
            <a:ext cx="4284663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79525" y="842963"/>
            <a:ext cx="4284663" cy="3213100"/>
          </a:xfrm>
        </p:spPr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公司的合作伙伴包括课件上提到的几个方向。具体参考</a:t>
            </a:r>
            <a:r>
              <a:rPr lang="en-US"/>
              <a:t>http://www.arm.com/community/</a:t>
            </a:r>
            <a:endParaRPr lang="zh-CN" altLang="en-US"/>
          </a:p>
          <a:p>
            <a:pPr eaLnBrk="1" hangingPunct="1"/>
            <a:r>
              <a:rPr lang="en-US"/>
              <a:t>	</a:t>
            </a:r>
            <a:r>
              <a:rPr lang="zh-CN" altLang="en-US"/>
              <a:t>我们公司目前和</a:t>
            </a:r>
            <a:r>
              <a:rPr lang="en-US"/>
              <a:t>ARM</a:t>
            </a:r>
            <a:r>
              <a:rPr lang="zh-CN" altLang="en-US"/>
              <a:t>公司的合作关系是：</a:t>
            </a:r>
            <a:r>
              <a:rPr lang="en-US"/>
              <a:t>ARM</a:t>
            </a:r>
            <a:r>
              <a:rPr lang="zh-CN" altLang="en-US"/>
              <a:t>公司授权培训中心（</a:t>
            </a:r>
            <a:r>
              <a:rPr lang="en-US"/>
              <a:t>ATC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873500" y="0"/>
            <a:ext cx="8205788" cy="6156325"/>
          </a:xfrm>
        </p:spPr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455613" y="1217613"/>
            <a:ext cx="8229600" cy="49101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	</a:t>
            </a:r>
            <a:r>
              <a:rPr lang="zh-CN" altLang="en-US"/>
              <a:t>介绍</a:t>
            </a:r>
            <a:r>
              <a:rPr lang="en-US"/>
              <a:t>ARM</a:t>
            </a:r>
            <a:r>
              <a:rPr lang="zh-CN" altLang="en-US"/>
              <a:t>处理器的几个发展方向，高性能的应用处理器、实时处理器、微控制器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jpe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5" Type="http://schemas.openxmlformats.org/officeDocument/2006/relationships/slideLayout" Target="../slideLayouts/slideLayout34.xml"/><Relationship Id="rId14" Type="http://schemas.openxmlformats.org/officeDocument/2006/relationships/image" Target="../media/image23.jpeg"/><Relationship Id="rId13" Type="http://schemas.openxmlformats.org/officeDocument/2006/relationships/image" Target="../media/image22.jpeg"/><Relationship Id="rId12" Type="http://schemas.openxmlformats.org/officeDocument/2006/relationships/image" Target="../media/image21.jpeg"/><Relationship Id="rId11" Type="http://schemas.openxmlformats.org/officeDocument/2006/relationships/image" Target="../media/image20.jpeg"/><Relationship Id="rId10" Type="http://schemas.openxmlformats.org/officeDocument/2006/relationships/image" Target="../media/image19.jpe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预备知识</a:t>
            </a:r>
            <a:br>
              <a:rPr 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5299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3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4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5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5307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530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宋体" panose="02010600030101010101" pitchFamily="2" charset="-122"/>
                <a:sym typeface="宋体" panose="02010600030101010101" pitchFamily="2" charset="-122"/>
              </a:rPr>
              <a:t>ARM</a:t>
            </a:r>
            <a:r>
              <a:rPr lang="zh-CN" altLang="en-US" sz="4000" b="1">
                <a:latin typeface="宋体" panose="02010600030101010101" pitchFamily="2" charset="-122"/>
                <a:sym typeface="宋体" panose="02010600030101010101" pitchFamily="2" charset="-122"/>
              </a:rPr>
              <a:t>体系结构</a:t>
            </a:r>
            <a:br>
              <a:rPr lang="zh-CN" altLang="en-US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altLang="en-US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3200"/>
              <a:t>ARM</a:t>
            </a:r>
            <a:r>
              <a:rPr lang="zh-CN" altLang="en-US" sz="3200"/>
              <a:t>公司简介</a:t>
            </a:r>
            <a:endParaRPr lang="zh-CN" altLang="en-US" sz="3200"/>
          </a:p>
          <a:p>
            <a:pPr marL="273050" indent="-273050" algn="l" eaLnBrk="1" hangingPunct="1"/>
            <a:r>
              <a:rPr lang="zh-CN" altLang="en-US" sz="3200"/>
              <a:t>	</a:t>
            </a:r>
            <a:r>
              <a:rPr lang="zh-CN" altLang="en-US"/>
              <a:t>编程模型</a:t>
            </a:r>
            <a:endParaRPr lang="zh-CN" altLang="en-US" b="1"/>
          </a:p>
          <a:p>
            <a:pPr marL="273050" indent="-273050" algn="l" eaLnBrk="1" hangingPunct="1"/>
            <a:r>
              <a:rPr lang="zh-CN" altLang="en-US"/>
              <a:t>	指令集</a:t>
            </a:r>
            <a:endParaRPr lang="zh-CN" altLang="en-US"/>
          </a:p>
          <a:p>
            <a:pPr marL="273050" indent="-273050" algn="l" eaLnBrk="1" hangingPunct="1"/>
            <a:r>
              <a:rPr lang="zh-CN" altLang="en-US"/>
              <a:t>	系统设计</a:t>
            </a:r>
            <a:endParaRPr lang="zh-CN" altLang="en-US"/>
          </a:p>
          <a:p>
            <a:pPr marL="273050" indent="-273050" algn="l" eaLnBrk="1" hangingPunct="1"/>
            <a:endParaRPr lang="zh-CN" altLang="en-US" sz="3200"/>
          </a:p>
        </p:txBody>
      </p:sp>
      <p:graphicFrame>
        <p:nvGraphicFramePr>
          <p:cNvPr id="2" name="对象 1"/>
          <p:cNvGraphicFramePr/>
          <p:nvPr/>
        </p:nvGraphicFramePr>
        <p:xfrm>
          <a:off x="3434715" y="1219200"/>
          <a:ext cx="1639570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638300" imgH="581025" progId="Paint.Picture">
                  <p:embed/>
                </p:oleObj>
              </mc:Choice>
              <mc:Fallback>
                <p:oleObj name="" r:id="rId1" imgW="1638300" imgH="5810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4715" y="1219200"/>
                        <a:ext cx="1639570" cy="58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pic>
        <p:nvPicPr>
          <p:cNvPr id="57346" name="Picture 2" descr="building_scan_for_Wendy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20385" y="3290570"/>
            <a:ext cx="2974975" cy="309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ARM</a:t>
            </a:r>
            <a:r>
              <a:rPr lang="zh-CN" altLang="en-US"/>
              <a:t>公司</a:t>
            </a:r>
            <a:endParaRPr lang="zh-CN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4776788" cy="4343400"/>
          </a:xfrm>
        </p:spPr>
        <p:txBody>
          <a:bodyPr lIns="92075" tIns="46038" rIns="92075" bIns="46038" anchor="ctr" anchorCtr="1"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成立于</a:t>
            </a:r>
            <a:r>
              <a:rPr lang="en-US" sz="2400"/>
              <a:t>1990</a:t>
            </a:r>
            <a:r>
              <a:rPr lang="zh-CN" altLang="en-US" sz="2400"/>
              <a:t>年</a:t>
            </a:r>
            <a:r>
              <a:rPr lang="en-US" sz="2400"/>
              <a:t>11</a:t>
            </a:r>
            <a:r>
              <a:rPr lang="zh-CN" altLang="en-US" sz="2400"/>
              <a:t>月</a:t>
            </a:r>
            <a:endParaRPr lang="zh-CN" altLang="en-US" sz="24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前身为 </a:t>
            </a:r>
            <a:r>
              <a:rPr lang="en-US" sz="2000">
                <a:solidFill>
                  <a:schemeClr val="tx1"/>
                </a:solidFill>
              </a:rPr>
              <a:t>Acorn</a:t>
            </a:r>
            <a:r>
              <a:rPr lang="zh-CN" altLang="en-US" sz="2000">
                <a:solidFill>
                  <a:schemeClr val="tx1"/>
                </a:solidFill>
              </a:rPr>
              <a:t>计算机公司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主要设计</a:t>
            </a:r>
            <a:r>
              <a:rPr lang="en-US" sz="2400"/>
              <a:t>ARM</a:t>
            </a:r>
            <a:r>
              <a:rPr lang="zh-CN" altLang="en-US" sz="2400"/>
              <a:t>系列</a:t>
            </a:r>
            <a:r>
              <a:rPr lang="en-US" sz="2400"/>
              <a:t>RISC</a:t>
            </a:r>
            <a:r>
              <a:rPr lang="zh-CN" altLang="en-US" sz="2400"/>
              <a:t>处理器内核</a:t>
            </a:r>
            <a:endParaRPr lang="zh-CN" altLang="en-US" sz="24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授权</a:t>
            </a:r>
            <a:r>
              <a:rPr lang="en-US" sz="2400"/>
              <a:t>ARM</a:t>
            </a:r>
            <a:r>
              <a:rPr lang="zh-CN" altLang="en-US" sz="2400"/>
              <a:t>内核给生产和销售半导体的合作伙伴</a:t>
            </a:r>
            <a:endParaRPr lang="zh-CN" altLang="en-US" sz="24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2000">
                <a:solidFill>
                  <a:schemeClr val="tx1"/>
                </a:solidFill>
              </a:rPr>
              <a:t>ARM </a:t>
            </a:r>
            <a:r>
              <a:rPr lang="zh-CN" altLang="en-US" sz="2000">
                <a:solidFill>
                  <a:schemeClr val="tx1"/>
                </a:solidFill>
              </a:rPr>
              <a:t>公司不生产芯片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另外也提供基于</a:t>
            </a:r>
            <a:r>
              <a:rPr lang="en-US" sz="2400"/>
              <a:t>ARM</a:t>
            </a:r>
            <a:r>
              <a:rPr lang="zh-CN" altLang="en-US" sz="2400"/>
              <a:t>架构的开发设计技术</a:t>
            </a:r>
            <a:endParaRPr lang="zh-CN" altLang="en-US" sz="24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软件工具</a:t>
            </a:r>
            <a:r>
              <a:rPr lang="en-US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评估板</a:t>
            </a:r>
            <a:r>
              <a:rPr lang="en-US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调试工具</a:t>
            </a:r>
            <a:r>
              <a:rPr lang="en-US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应用软件</a:t>
            </a:r>
            <a:r>
              <a:rPr lang="en-US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总线架构</a:t>
            </a:r>
            <a:r>
              <a:rPr lang="en-US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外围设备单元，等等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5928995" y="30480"/>
          <a:ext cx="3145790" cy="326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143250" imgH="3257550" progId="Paint.Picture">
                  <p:embed/>
                </p:oleObj>
              </mc:Choice>
              <mc:Fallback>
                <p:oleObj name="" r:id="rId2" imgW="3143250" imgH="32575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28995" y="30480"/>
                        <a:ext cx="3145790" cy="326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开发环境搭建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7602220" cy="4910455"/>
          </a:xfrm>
        </p:spPr>
        <p:txBody>
          <a:bodyPr/>
          <a:p>
            <a:r>
              <a:rPr sz="1400"/>
              <a:t>开发环境：</a:t>
            </a:r>
            <a:endParaRPr sz="1400"/>
          </a:p>
          <a:p>
            <a:r>
              <a:rPr sz="1400"/>
              <a:t>0.</a:t>
            </a:r>
            <a:endParaRPr sz="1400"/>
          </a:p>
          <a:p>
            <a:r>
              <a:rPr sz="1400"/>
              <a:t>安装keil:mdk412</a:t>
            </a:r>
            <a:endParaRPr sz="1400"/>
          </a:p>
          <a:p>
            <a:r>
              <a:rPr sz="1400"/>
              <a:t>1.</a:t>
            </a:r>
            <a:endParaRPr sz="1400"/>
          </a:p>
          <a:p>
            <a:r>
              <a:rPr sz="1400"/>
              <a:t>破解keil:(管理员运行)</a:t>
            </a:r>
            <a:endParaRPr sz="1400"/>
          </a:p>
          <a:p>
            <a:r>
              <a:rPr sz="1400"/>
              <a:t>keil license Managemnt - 复制cid到破解软件 - 破解软件选arm - gen生成破解码 - add破解码</a:t>
            </a:r>
            <a:endParaRPr sz="1400"/>
          </a:p>
          <a:p>
            <a:r>
              <a:rPr sz="1400"/>
              <a:t>2.</a:t>
            </a:r>
            <a:endParaRPr sz="1400"/>
          </a:p>
          <a:p>
            <a:r>
              <a:rPr sz="1400"/>
              <a:t>编译器:(管理员运行)(win7兼容性版本)</a:t>
            </a:r>
            <a:endParaRPr sz="1400"/>
          </a:p>
          <a:p>
            <a:r>
              <a:rPr sz="1400"/>
              <a:t>arm-2011.03-42-arm-none-eabi.exe - 注意路径点击next</a:t>
            </a:r>
            <a:endParaRPr sz="1400"/>
          </a:p>
          <a:p>
            <a:r>
              <a:rPr sz="1400"/>
              <a:t>3.</a:t>
            </a:r>
            <a:endParaRPr sz="1400"/>
          </a:p>
          <a:p>
            <a:r>
              <a:rPr sz="1400"/>
              <a:t>创建keil工程：</a:t>
            </a:r>
            <a:endParaRPr sz="1400"/>
          </a:p>
          <a:p>
            <a:r>
              <a:rPr sz="1400"/>
              <a:t>keil新建 - pro - new pro - 选择目录 - 填写工程目录 - cpu - nxp - lpc2131 - 新建文件asm.s - add files 选择arm.s - 写代码 - 编译rebuild </a:t>
            </a:r>
            <a:endParaRPr sz="1400"/>
          </a:p>
          <a:p>
            <a:r>
              <a:rPr sz="1400"/>
              <a:t>- 找到工具链位置 - Components - Folders - use gnu - 工具链目录 - 再次编译</a:t>
            </a:r>
            <a:endParaRPr sz="1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5045" y="1219200"/>
            <a:ext cx="60007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86765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ARM </a:t>
            </a:r>
            <a:r>
              <a:rPr lang="zh-CN" altLang="en-US"/>
              <a:t>全球分布</a:t>
            </a:r>
            <a:endParaRPr lang="zh-CN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295400" y="4800600"/>
            <a:ext cx="2974975" cy="1449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706755" lvl="1" indent="-233680">
              <a:lnSpc>
                <a:spcPct val="90000"/>
              </a:lnSpc>
              <a:spcBef>
                <a:spcPct val="30000"/>
              </a:spcBef>
              <a:buSzPct val="130000"/>
              <a:buFont typeface="Arial" panose="020B0604020202020204" pitchFamily="34" charset="0"/>
              <a:buChar char="•"/>
            </a:pPr>
            <a:endParaRPr lang="zh-CN" altLang="zh-CN" sz="140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029200" y="4800600"/>
            <a:ext cx="2974975" cy="1449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706755" lvl="1" indent="-233680">
              <a:lnSpc>
                <a:spcPct val="90000"/>
              </a:lnSpc>
              <a:spcBef>
                <a:spcPct val="30000"/>
              </a:spcBef>
              <a:buSzPct val="130000"/>
              <a:buFont typeface="Arial" panose="020B0604020202020204" pitchFamily="34" charset="0"/>
              <a:buChar char="•"/>
            </a:pPr>
            <a:endParaRPr lang="zh-CN" altLang="zh-CN" sz="140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33375" y="4981575"/>
            <a:ext cx="4029075" cy="1412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England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Cambridge, Maidenhead, Sheffield, Blackburn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Germany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Munich		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France 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Paris, Sophia Antipolis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Korea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Seoul</a:t>
            </a:r>
            <a:endParaRPr lang="zh-CN" altLang="zh-CN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305300" y="5010150"/>
            <a:ext cx="3352800" cy="1247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US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Seattle, Los Gatos, Walnut Creek, Austin, Boston, San Diego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Asia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Taiwan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Japan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Shin-Yokohama (Tokyo)</a:t>
            </a:r>
            <a:endParaRPr lang="zh-CN" altLang="zh-CN"/>
          </a:p>
        </p:txBody>
      </p:sp>
      <p:pic>
        <p:nvPicPr>
          <p:cNvPr id="59399" name="Picture 7" descr="Offices ma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193800"/>
            <a:ext cx="68008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5953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ARM</a:t>
            </a:r>
            <a:r>
              <a:rPr lang="zh-CN" altLang="en-US"/>
              <a:t>合作伙伴</a:t>
            </a:r>
            <a:endParaRPr lang="zh-CN" altLang="en-U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05400" y="1219200"/>
            <a:ext cx="3352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1219200"/>
            <a:ext cx="3810000" cy="259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 anchorCtr="1"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SILICON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DESIGN SUPPORT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SOFTWARE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TRAINING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CONSORTIA</a:t>
            </a:r>
            <a:endParaRPr lang="zh-CN" altLang="en-US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343400"/>
            <a:ext cx="2095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33 -0.28959 L 3.33333E-6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ARM Powered Products</a:t>
            </a:r>
            <a:endParaRPr lang="zh-CN" altLang="en-US"/>
          </a:p>
        </p:txBody>
      </p:sp>
      <p:sp>
        <p:nvSpPr>
          <p:cNvPr id="63491" name="Text Box 3"/>
          <p:cNvSpPr>
            <a:spLocks noChangeArrowheads="1"/>
          </p:cNvSpPr>
          <p:nvPr/>
        </p:nvSpPr>
        <p:spPr bwMode="auto">
          <a:xfrm>
            <a:off x="228600" y="3429000"/>
            <a:ext cx="21272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  <a:sym typeface="Times New Roman" panose="02020603050405020304" pitchFamily="18" charset="0"/>
              </a:rPr>
              <a:t>Google Nexus One</a:t>
            </a:r>
            <a:endParaRPr lang="zh-CN" altLang="en-US"/>
          </a:p>
        </p:txBody>
      </p:sp>
      <p:pic>
        <p:nvPicPr>
          <p:cNvPr id="63492" name="Picture 4" descr="1201-low"/>
          <p:cNvPicPr>
            <a:picLocks noChangeAspect="1" noChangeArrowheads="1"/>
          </p:cNvPicPr>
          <p:nvPr/>
        </p:nvPicPr>
        <p:blipFill>
          <a:blip r:embed="rId1"/>
          <a:srcRect r="15265"/>
          <a:stretch>
            <a:fillRect/>
          </a:stretch>
        </p:blipFill>
        <p:spPr bwMode="auto">
          <a:xfrm>
            <a:off x="2362200" y="4800600"/>
            <a:ext cx="25146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 descr="Gameboy_adv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048000"/>
            <a:ext cx="1066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 descr="pixstar_gcx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76400"/>
            <a:ext cx="952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7" descr="HIPZIP-iomega"/>
          <p:cNvPicPr>
            <a:picLocks noChangeAspect="1" noChangeArrowheads="1"/>
          </p:cNvPicPr>
          <p:nvPr/>
        </p:nvPicPr>
        <p:blipFill>
          <a:blip r:embed="rId4"/>
          <a:srcRect l="82285"/>
          <a:stretch>
            <a:fillRect/>
          </a:stretch>
        </p:blipFill>
        <p:spPr bwMode="auto">
          <a:xfrm>
            <a:off x="4191000" y="2667000"/>
            <a:ext cx="6048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905000" y="2362200"/>
            <a:ext cx="1931988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JVC "Pixstar" GC-X1</a:t>
            </a:r>
            <a:endParaRPr lang="zh-CN" altLang="en-US"/>
          </a:p>
        </p:txBody>
      </p:sp>
      <p:sp>
        <p:nvSpPr>
          <p:cNvPr id="63497" name="Text Box 9"/>
          <p:cNvSpPr>
            <a:spLocks noChangeArrowheads="1"/>
          </p:cNvSpPr>
          <p:nvPr/>
        </p:nvSpPr>
        <p:spPr bwMode="auto">
          <a:xfrm>
            <a:off x="2895600" y="6096000"/>
            <a:ext cx="15732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Psion Revo Plus</a:t>
            </a:r>
            <a:endParaRPr lang="zh-CN" altLang="en-US"/>
          </a:p>
        </p:txBody>
      </p:sp>
      <p:pic>
        <p:nvPicPr>
          <p:cNvPr id="63498" name="Picture 10" descr="capshr lo-r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3836988"/>
            <a:ext cx="126365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9" name="Text Box 11"/>
          <p:cNvSpPr>
            <a:spLocks noChangeArrowheads="1"/>
          </p:cNvSpPr>
          <p:nvPr/>
        </p:nvSpPr>
        <p:spPr bwMode="auto">
          <a:xfrm>
            <a:off x="7189788" y="4827588"/>
            <a:ext cx="130968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HP CapShare</a:t>
            </a:r>
            <a:endParaRPr lang="zh-CN" altLang="en-US"/>
          </a:p>
        </p:txBody>
      </p:sp>
      <p:pic>
        <p:nvPicPr>
          <p:cNvPr id="63500" name="Picture 12" descr="SonyM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3124200"/>
            <a:ext cx="1152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7059613" y="3429000"/>
            <a:ext cx="208438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Sony MZ-R90 MiniDisc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63502" name="Picture 14" descr="nokia8110 lo-re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5486400"/>
            <a:ext cx="55721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800600" y="5181600"/>
            <a:ext cx="11096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Nokia 8810</a:t>
            </a:r>
            <a:endParaRPr lang="zh-CN" altLang="en-US"/>
          </a:p>
        </p:txBody>
      </p:sp>
      <p:pic>
        <p:nvPicPr>
          <p:cNvPr id="63504" name="Picture 16" descr="r380"/>
          <p:cNvPicPr>
            <a:picLocks noChangeAspect="1" noChangeArrowheads="1"/>
          </p:cNvPicPr>
          <p:nvPr/>
        </p:nvPicPr>
        <p:blipFill>
          <a:blip r:embed="rId8"/>
          <a:srcRect t="2155"/>
          <a:stretch>
            <a:fillRect/>
          </a:stretch>
        </p:blipFill>
        <p:spPr bwMode="auto">
          <a:xfrm>
            <a:off x="4953000" y="3962400"/>
            <a:ext cx="55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5" name="Object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94425" y="5472113"/>
            <a:ext cx="2317750" cy="742950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194425" y="5167313"/>
            <a:ext cx="18002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Nokia Mediamaster</a:t>
            </a:r>
            <a:endParaRPr lang="zh-CN" altLang="en-US"/>
          </a:p>
        </p:txBody>
      </p:sp>
      <p:sp>
        <p:nvSpPr>
          <p:cNvPr id="63507" name="Text Box 19"/>
          <p:cNvSpPr>
            <a:spLocks noChangeArrowheads="1"/>
          </p:cNvSpPr>
          <p:nvPr/>
        </p:nvSpPr>
        <p:spPr bwMode="auto">
          <a:xfrm>
            <a:off x="2667000" y="3657600"/>
            <a:ext cx="992188" cy="730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Nintendo</a:t>
            </a:r>
            <a:br>
              <a:rPr lang="zh-CN" alt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Gameboy</a:t>
            </a:r>
            <a:br>
              <a:rPr lang="zh-CN" alt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Advance</a:t>
            </a:r>
            <a:endParaRPr lang="zh-CN" altLang="en-US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467350" y="4419600"/>
            <a:ext cx="933450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Ericsson</a:t>
            </a:r>
            <a:endParaRPr lang="zh-CN" altLang="en-US" sz="1400" b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R380</a:t>
            </a:r>
            <a:endParaRPr lang="en-US" sz="1100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pic>
        <p:nvPicPr>
          <p:cNvPr id="63509" name="Picture 21" descr="0401AlbaInternet TV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62600" y="1219200"/>
            <a:ext cx="1703388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5907088" y="2408238"/>
            <a:ext cx="1109662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Alba Bush</a:t>
            </a:r>
            <a:endParaRPr lang="zh-CN" altLang="en-US" sz="1400" b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Internet TV</a:t>
            </a:r>
            <a:endParaRPr lang="zh-CN" altLang="en-US"/>
          </a:p>
        </p:txBody>
      </p:sp>
      <p:pic>
        <p:nvPicPr>
          <p:cNvPr id="63511" name="Picture 23" descr="Rio600 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962400" y="1524000"/>
            <a:ext cx="1176338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12" name="Picture 24" descr="3CR99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91400" y="1447800"/>
            <a:ext cx="1604963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13" name="Text Box 25"/>
          <p:cNvSpPr>
            <a:spLocks noChangeArrowheads="1"/>
          </p:cNvSpPr>
          <p:nvPr/>
        </p:nvSpPr>
        <p:spPr bwMode="auto">
          <a:xfrm>
            <a:off x="7716838" y="1066800"/>
            <a:ext cx="1427162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3Com</a:t>
            </a:r>
            <a:endParaRPr lang="zh-CN" altLang="en-US" sz="1400" b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10/100 PCI NIC</a:t>
            </a:r>
            <a:endParaRPr lang="zh-CN" altLang="en-US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4038600" y="3505200"/>
            <a:ext cx="1404938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Iomega HipZip</a:t>
            </a:r>
            <a:endParaRPr lang="zh-CN" altLang="en-US"/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3327400" y="1219200"/>
            <a:ext cx="259715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Diamond Multimedia Rio 600</a:t>
            </a:r>
            <a:endParaRPr lang="zh-CN" altLang="en-US"/>
          </a:p>
        </p:txBody>
      </p:sp>
      <p:pic>
        <p:nvPicPr>
          <p:cNvPr id="63516" name="Picture 2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" y="1295400"/>
            <a:ext cx="11842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17" name="Picture 2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2400" y="4267200"/>
            <a:ext cx="19050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ARM</a:t>
            </a:r>
            <a:r>
              <a:rPr lang="zh-CN" altLang="en-US"/>
              <a:t>处理器的最新发展</a:t>
            </a:r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endParaRPr lang="zh-CN" altLang="zh-CN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295400"/>
            <a:ext cx="784860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演示</Application>
  <PresentationFormat>全屏显示(4:3)</PresentationFormat>
  <Paragraphs>120</Paragraphs>
  <Slides>10</Slides>
  <Notes>112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微软雅黑</vt:lpstr>
      <vt:lpstr>10_质朴</vt:lpstr>
      <vt:lpstr>13_质朴</vt:lpstr>
      <vt:lpstr>1_质朴</vt:lpstr>
      <vt:lpstr>质朴</vt:lpstr>
      <vt:lpstr>2_质朴</vt:lpstr>
      <vt:lpstr>Paint.Picture</vt:lpstr>
      <vt:lpstr>Paint.Picture</vt:lpstr>
      <vt:lpstr>预备知识 </vt:lpstr>
      <vt:lpstr>ARM体系结构 </vt:lpstr>
      <vt:lpstr> </vt:lpstr>
      <vt:lpstr>ARM公司</vt:lpstr>
      <vt:lpstr>开发环境搭建</vt:lpstr>
      <vt:lpstr>ARM 全球分布</vt:lpstr>
      <vt:lpstr>ARM合作伙伴</vt:lpstr>
      <vt:lpstr>ARM Powered Products</vt:lpstr>
      <vt:lpstr>ARM处理器的最新发展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107</cp:revision>
  <dcterms:created xsi:type="dcterms:W3CDTF">2020-03-19T00:47:00Z</dcterms:created>
  <dcterms:modified xsi:type="dcterms:W3CDTF">2020-03-23T08:41:49Z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