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10"/>
  </p:notesMasterIdLst>
  <p:sldIdLst>
    <p:sldId id="2168" r:id="rId7"/>
    <p:sldId id="2294" r:id="rId8"/>
    <p:sldId id="2295" r:id="rId9"/>
    <p:sldId id="2296" r:id="rId11"/>
    <p:sldId id="2297" r:id="rId12"/>
    <p:sldId id="2298" r:id="rId13"/>
    <p:sldId id="2299" r:id="rId14"/>
    <p:sldId id="2300" r:id="rId15"/>
    <p:sldId id="2301" r:id="rId16"/>
    <p:sldId id="2302" r:id="rId17"/>
    <p:sldId id="2303" r:id="rId18"/>
    <p:sldId id="2304" r:id="rId19"/>
    <p:sldId id="2305" r:id="rId20"/>
    <p:sldId id="2306" r:id="rId21"/>
    <p:sldId id="2284" r:id="rId2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anose="020B0604020202020204" pitchFamily="34" charset="0"/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rgbClr val="E30C07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24" autoAdjust="0"/>
  </p:normalViewPr>
  <p:slideViewPr>
    <p:cSldViewPr>
      <p:cViewPr>
        <p:scale>
          <a:sx n="100" d="100"/>
          <a:sy n="100" d="100"/>
        </p:scale>
        <p:origin x="-516" y="360"/>
      </p:cViewPr>
      <p:guideLst>
        <p:guide orient="horz" pos="231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698"/>
    </p:cViewPr>
  </p:sorterViewPr>
  <p:gridSpacing cx="1828417" cy="1828417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6149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单击此处编辑母版文本样式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第二级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第三级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第四级</a:t>
            </a:r>
            <a:endParaRPr lang="zh-CN" sz="1200" u="none">
              <a:solidFill>
                <a:schemeClr val="tx1"/>
              </a:solidFill>
            </a:endParaRPr>
          </a:p>
          <a:p>
            <a:pPr defTabSz="0">
              <a:spcBef>
                <a:spcPct val="30000"/>
              </a:spcBef>
              <a:buFontTx/>
              <a:buNone/>
            </a:pPr>
            <a:r>
              <a:rPr lang="zh-CN" sz="1200" u="none">
                <a:solidFill>
                  <a:schemeClr val="tx1"/>
                </a:solidFill>
              </a:rPr>
              <a:t>第五级</a:t>
            </a:r>
            <a:endParaRPr lang="zh-CN" sz="1200" u="none">
              <a:solidFill>
                <a:schemeClr val="tx1"/>
              </a:solidFill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15A2C17F-963E-4F22-8B16-EE11C9B301EB}" type="slidenum">
              <a:rPr lang="en-US"/>
            </a:fld>
            <a:endParaRPr lang="en-US" sz="12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2813" y="4359275"/>
            <a:ext cx="5030787" cy="4132263"/>
          </a:xfrm>
          <a:prstGeom prst="rect">
            <a:avLst/>
          </a:prstGeom>
          <a:noFill/>
          <a:ln>
            <a:miter lim="800000"/>
          </a:ln>
        </p:spPr>
        <p:txBody>
          <a:bodyPr lIns="91328" tIns="45664" rIns="91328" bIns="45664"/>
          <a:lstStyle/>
          <a:p>
            <a:pPr eaLnBrk="1" hangingPunct="1"/>
            <a:r>
              <a:rPr lang="en-US"/>
              <a:t>	ARM</a:t>
            </a:r>
            <a:r>
              <a:rPr lang="zh-CN" altLang="en-US"/>
              <a:t>公司的英文全称为</a:t>
            </a:r>
            <a:r>
              <a:rPr lang="en-US"/>
              <a:t>Advanced RISC Machines</a:t>
            </a:r>
            <a:r>
              <a:rPr lang="zh-CN" altLang="en-US"/>
              <a:t>，直译可以叫先进</a:t>
            </a:r>
            <a:r>
              <a:rPr lang="en-US"/>
              <a:t>RISC</a:t>
            </a:r>
            <a:r>
              <a:rPr lang="zh-CN" altLang="en-US"/>
              <a:t>机器公司，成立于</a:t>
            </a:r>
            <a:r>
              <a:rPr lang="en-US"/>
              <a:t>1990</a:t>
            </a:r>
            <a:r>
              <a:rPr lang="zh-CN" altLang="en-US"/>
              <a:t>年。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ARM</a:t>
            </a:r>
            <a:r>
              <a:rPr lang="zh-CN" altLang="en-US"/>
              <a:t>公司有个非常大的特点，就是</a:t>
            </a:r>
            <a:r>
              <a:rPr lang="en-US"/>
              <a:t>ARM</a:t>
            </a:r>
            <a:r>
              <a:rPr lang="zh-CN" altLang="en-US"/>
              <a:t>公司是一个内核设计公司，是知识产权供应商，它本身既不生产具体的芯片，也不销售芯片，而是通过转让设计许可赚钱。也就是说</a:t>
            </a:r>
            <a:r>
              <a:rPr lang="en-US"/>
              <a:t>ARM</a:t>
            </a:r>
            <a:r>
              <a:rPr lang="zh-CN" altLang="en-US"/>
              <a:t>公司将它们设计的各种内核授权给全球各大半导体公司，再由半导体公司根据自己公司的产品定位，在内核的外围添加各种设计形成芯片产品。这一类以</a:t>
            </a:r>
            <a:r>
              <a:rPr lang="en-US"/>
              <a:t>ARM</a:t>
            </a:r>
            <a:r>
              <a:rPr lang="zh-CN" altLang="en-US"/>
              <a:t>为内核的芯片统称为</a:t>
            </a:r>
            <a:r>
              <a:rPr lang="en-US"/>
              <a:t>ARM</a:t>
            </a:r>
            <a:r>
              <a:rPr lang="zh-CN" altLang="en-US"/>
              <a:t>芯片。（所以说大家不要以为</a:t>
            </a:r>
            <a:r>
              <a:rPr lang="en-US"/>
              <a:t>ARM</a:t>
            </a:r>
            <a:r>
              <a:rPr lang="zh-CN" altLang="en-US"/>
              <a:t>芯片就是</a:t>
            </a:r>
            <a:r>
              <a:rPr lang="en-US"/>
              <a:t>ARM</a:t>
            </a:r>
            <a:r>
              <a:rPr lang="zh-CN" altLang="en-US"/>
              <a:t>公司生产的芯片，实际上它是由</a:t>
            </a:r>
            <a:r>
              <a:rPr lang="en-US"/>
              <a:t>ARM</a:t>
            </a:r>
            <a:r>
              <a:rPr lang="zh-CN" altLang="en-US"/>
              <a:t>公司提供内核，各半导体公司生产出来的芯片。）</a:t>
            </a:r>
            <a:endParaRPr lang="zh-CN" altLang="en-US"/>
          </a:p>
          <a:p>
            <a:pPr eaLnBrk="1" hangingPunct="1"/>
            <a:r>
              <a:rPr lang="zh-CN" altLang="en-US"/>
              <a:t>	经过</a:t>
            </a:r>
            <a:r>
              <a:rPr lang="en-US"/>
              <a:t>10</a:t>
            </a:r>
            <a:r>
              <a:rPr lang="zh-CN" altLang="en-US"/>
              <a:t>多年的发展，</a:t>
            </a:r>
            <a:r>
              <a:rPr lang="en-US"/>
              <a:t>ARM</a:t>
            </a:r>
            <a:r>
              <a:rPr lang="zh-CN" altLang="en-US"/>
              <a:t>公司现在已经成为业界领先的</a:t>
            </a:r>
            <a:r>
              <a:rPr lang="en-US"/>
              <a:t>IP</a:t>
            </a:r>
            <a:r>
              <a:rPr lang="zh-CN" altLang="en-US"/>
              <a:t>供应商，基于</a:t>
            </a:r>
            <a:r>
              <a:rPr lang="en-US"/>
              <a:t>ARM</a:t>
            </a:r>
            <a:r>
              <a:rPr lang="zh-CN" altLang="en-US"/>
              <a:t>内核的芯片在</a:t>
            </a:r>
            <a:r>
              <a:rPr lang="en-US"/>
              <a:t>32</a:t>
            </a:r>
            <a:r>
              <a:rPr lang="zh-CN" altLang="en-US"/>
              <a:t>位嵌入式</a:t>
            </a:r>
            <a:r>
              <a:rPr lang="en-US"/>
              <a:t>RISC</a:t>
            </a:r>
            <a:r>
              <a:rPr lang="zh-CN" altLang="en-US"/>
              <a:t>处理器领域的市场占有率接近</a:t>
            </a:r>
            <a:r>
              <a:rPr lang="en-US"/>
              <a:t>80%</a:t>
            </a:r>
            <a:r>
              <a:rPr lang="zh-CN" altLang="en-US"/>
              <a:t>。我们可能会有个疑问，为什么</a:t>
            </a:r>
            <a:r>
              <a:rPr lang="en-US"/>
              <a:t>ARM</a:t>
            </a:r>
            <a:r>
              <a:rPr lang="zh-CN" altLang="en-US"/>
              <a:t>内核会受到这么多大的半导体产商的追捧？</a:t>
            </a:r>
            <a:endParaRPr lang="zh-CN" altLang="en-US"/>
          </a:p>
          <a:p>
            <a:pPr eaLnBrk="1" hangingPunct="1"/>
            <a:r>
              <a:rPr lang="zh-CN" altLang="en-US"/>
              <a:t>	这是因为</a:t>
            </a:r>
            <a:r>
              <a:rPr lang="en-US"/>
              <a:t>ARM</a:t>
            </a:r>
            <a:r>
              <a:rPr lang="zh-CN" altLang="en-US"/>
              <a:t>处理器具有高性能、低功耗、低成本的显著特点，特别适合对功耗敏感的嵌入式产品。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58371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84288" y="847725"/>
            <a:ext cx="4271962" cy="3203575"/>
          </a:xfrm>
          <a:ln w="12700">
            <a:solidFill>
              <a:schemeClr val="tx1"/>
            </a:solidFill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2813" y="4359275"/>
            <a:ext cx="5030787" cy="413226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/>
              <a:t>	</a:t>
            </a:r>
            <a:r>
              <a:rPr lang="zh-CN" altLang="en-US"/>
              <a:t>这是</a:t>
            </a:r>
            <a:r>
              <a:rPr lang="en-US"/>
              <a:t>ARM</a:t>
            </a:r>
            <a:r>
              <a:rPr lang="zh-CN" altLang="en-US"/>
              <a:t>公司在全球的网点分布图，从图中可以看到</a:t>
            </a:r>
            <a:r>
              <a:rPr lang="en-US"/>
              <a:t>ARM</a:t>
            </a:r>
            <a:r>
              <a:rPr lang="zh-CN" altLang="en-US"/>
              <a:t>公司在全球的分支机构主要集中在</a:t>
            </a:r>
            <a:r>
              <a:rPr lang="en-US"/>
              <a:t>3</a:t>
            </a:r>
            <a:r>
              <a:rPr lang="zh-CN" altLang="en-US"/>
              <a:t>个洲，比如欧洲的英国、德国、法国，美洲主要是美国，亚洲是目前</a:t>
            </a:r>
            <a:r>
              <a:rPr lang="en-US"/>
              <a:t>ARM</a:t>
            </a:r>
            <a:r>
              <a:rPr lang="zh-CN" altLang="en-US"/>
              <a:t>公司最重要的的一个市场。分别在日本、韩国、中国和台湾地区设立的分公司。</a:t>
            </a:r>
            <a:r>
              <a:rPr lang="en-US"/>
              <a:t>ARM</a:t>
            </a:r>
            <a:r>
              <a:rPr lang="zh-CN" altLang="en-US"/>
              <a:t>在上海的全资子公司是于</a:t>
            </a:r>
            <a:r>
              <a:rPr lang="en-US"/>
              <a:t>2002</a:t>
            </a:r>
            <a:r>
              <a:rPr lang="zh-CN" altLang="en-US"/>
              <a:t>年成立的。</a:t>
            </a:r>
            <a:endParaRPr lang="zh-CN" altLang="en-US"/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79525" y="842963"/>
            <a:ext cx="4284663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79525" y="842963"/>
            <a:ext cx="4284663" cy="3213100"/>
          </a:xfrm>
        </p:spPr>
      </p:sp>
      <p:sp>
        <p:nvSpPr>
          <p:cNvPr id="62467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2813" y="4359275"/>
            <a:ext cx="5030787" cy="413226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/>
              <a:t>	ARM</a:t>
            </a:r>
            <a:r>
              <a:rPr lang="zh-CN" altLang="en-US"/>
              <a:t>公司的合作伙伴包括课件上提到的几个方向。具体参考</a:t>
            </a:r>
            <a:r>
              <a:rPr lang="en-US"/>
              <a:t>http://www.arm.com/community/</a:t>
            </a:r>
            <a:endParaRPr lang="zh-CN" altLang="en-US"/>
          </a:p>
          <a:p>
            <a:pPr eaLnBrk="1" hangingPunct="1"/>
            <a:r>
              <a:rPr lang="en-US"/>
              <a:t>	</a:t>
            </a:r>
            <a:r>
              <a:rPr lang="zh-CN" altLang="en-US"/>
              <a:t>我们公司目前和</a:t>
            </a:r>
            <a:r>
              <a:rPr lang="en-US"/>
              <a:t>ARM</a:t>
            </a:r>
            <a:r>
              <a:rPr lang="zh-CN" altLang="en-US"/>
              <a:t>公司的合作关系是：</a:t>
            </a:r>
            <a:r>
              <a:rPr lang="en-US"/>
              <a:t>ARM</a:t>
            </a:r>
            <a:r>
              <a:rPr lang="zh-CN" altLang="en-US"/>
              <a:t>公司授权培训中心（</a:t>
            </a:r>
            <a:r>
              <a:rPr lang="en-US"/>
              <a:t>ATC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873500" y="0"/>
            <a:ext cx="8205788" cy="6156325"/>
          </a:xfrm>
        </p:spPr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455613" y="1217613"/>
            <a:ext cx="8229600" cy="49101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/>
              <a:t>	</a:t>
            </a:r>
            <a:r>
              <a:rPr lang="zh-CN" altLang="en-US"/>
              <a:t>介绍</a:t>
            </a:r>
            <a:r>
              <a:rPr lang="en-US"/>
              <a:t>ARM</a:t>
            </a:r>
            <a:r>
              <a:rPr lang="zh-CN" altLang="en-US"/>
              <a:t>处理器的几个发展方向，高性能的应用处理器、实时处理器、微控制器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854450" y="0"/>
            <a:ext cx="8167688" cy="6127750"/>
          </a:xfrm>
        </p:spPr>
      </p:sp>
      <p:sp>
        <p:nvSpPr>
          <p:cNvPr id="69635" name="Rectangle 3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455613" y="1217613"/>
            <a:ext cx="8229600" cy="4910137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/>
              <a:t>ACTEL </a:t>
            </a:r>
            <a:endParaRPr lang="zh-CN" altLang="en-US"/>
          </a:p>
          <a:p>
            <a:pPr eaLnBrk="1" hangingPunct="1"/>
            <a:r>
              <a:rPr lang="en-US"/>
              <a:t>Actel</a:t>
            </a:r>
            <a:r>
              <a:rPr lang="zh-CN" altLang="en-US"/>
              <a:t>公司宣布特为其</a:t>
            </a:r>
            <a:r>
              <a:rPr lang="en-US"/>
              <a:t>IGLOO</a:t>
            </a:r>
            <a:r>
              <a:rPr lang="zh-CN" altLang="en-US"/>
              <a:t>系列现场可编程门阵列</a:t>
            </a:r>
            <a:r>
              <a:rPr lang="en-US"/>
              <a:t>(FPGA)</a:t>
            </a:r>
            <a:r>
              <a:rPr lang="zh-CN" altLang="en-US"/>
              <a:t>而优化</a:t>
            </a:r>
            <a:r>
              <a:rPr lang="en-US"/>
              <a:t>ARMCortex-M1</a:t>
            </a:r>
            <a:r>
              <a:rPr lang="zh-CN" altLang="en-US"/>
              <a:t>处理器核</a:t>
            </a:r>
            <a:endParaRPr lang="zh-CN" altLang="en-US"/>
          </a:p>
          <a:p>
            <a:pPr eaLnBrk="1" hangingPunct="1"/>
            <a:r>
              <a:rPr lang="en-US"/>
              <a:t>Xilinx</a:t>
            </a:r>
            <a:r>
              <a:rPr lang="zh-CN" altLang="en-US"/>
              <a:t>的</a:t>
            </a:r>
            <a:r>
              <a:rPr lang="en-US"/>
              <a:t>MicroBlaze </a:t>
            </a:r>
            <a:endParaRPr lang="zh-CN" altLang="en-US"/>
          </a:p>
          <a:p>
            <a:pPr eaLnBrk="1" hangingPunct="1"/>
            <a:r>
              <a:rPr lang="en-US"/>
              <a:t>Altera</a:t>
            </a:r>
            <a:r>
              <a:rPr lang="zh-CN" altLang="en-US"/>
              <a:t>的</a:t>
            </a:r>
            <a:r>
              <a:rPr lang="en-US"/>
              <a:t>Nios II</a:t>
            </a:r>
            <a:r>
              <a:rPr lang="zh-CN" altLang="en-US"/>
              <a:t>软核 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body" idx="1"/>
          </p:nvPr>
        </p:nvSpPr>
        <p:spPr bwMode="auto">
          <a:xfrm>
            <a:off x="914400" y="4359275"/>
            <a:ext cx="5029200" cy="4132263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eaLnBrk="1" hangingPunct="1"/>
            <a:r>
              <a:rPr lang="en-US"/>
              <a:t>	</a:t>
            </a:r>
            <a:r>
              <a:rPr lang="zh-CN" altLang="en-US"/>
              <a:t>这里先介绍一下</a:t>
            </a:r>
            <a:r>
              <a:rPr lang="en-US"/>
              <a:t>ARM</a:t>
            </a:r>
            <a:r>
              <a:rPr lang="zh-CN" altLang="en-US"/>
              <a:t>的数据和指令类型，我们知道</a:t>
            </a:r>
            <a:r>
              <a:rPr lang="en-US"/>
              <a:t>ARM</a:t>
            </a:r>
            <a:r>
              <a:rPr lang="zh-CN" altLang="en-US"/>
              <a:t>采用的是</a:t>
            </a:r>
            <a:r>
              <a:rPr lang="en-US"/>
              <a:t>32</a:t>
            </a:r>
            <a:r>
              <a:rPr lang="zh-CN" altLang="en-US"/>
              <a:t>位的架构，</a:t>
            </a:r>
            <a:r>
              <a:rPr lang="en-US"/>
              <a:t>ARM</a:t>
            </a:r>
            <a:r>
              <a:rPr lang="zh-CN" altLang="en-US"/>
              <a:t>处理器可以支持的数据类型包括：字节</a:t>
            </a:r>
            <a:r>
              <a:rPr lang="en-US"/>
              <a:t>-8</a:t>
            </a:r>
            <a:r>
              <a:rPr lang="zh-CN" altLang="en-US"/>
              <a:t>位、半字</a:t>
            </a:r>
            <a:r>
              <a:rPr lang="en-US"/>
              <a:t>-16</a:t>
            </a:r>
            <a:r>
              <a:rPr lang="zh-CN" altLang="en-US"/>
              <a:t>位、以及字</a:t>
            </a:r>
            <a:r>
              <a:rPr lang="en-US"/>
              <a:t>-32</a:t>
            </a:r>
            <a:r>
              <a:rPr lang="zh-CN" altLang="en-US"/>
              <a:t>位，其中最小单位为字节，半字必须与</a:t>
            </a:r>
            <a:r>
              <a:rPr lang="en-US"/>
              <a:t>2</a:t>
            </a:r>
            <a:r>
              <a:rPr lang="zh-CN" altLang="en-US"/>
              <a:t>个字节的边界对准，字必须与</a:t>
            </a:r>
            <a:r>
              <a:rPr lang="en-US"/>
              <a:t>4</a:t>
            </a:r>
            <a:r>
              <a:rPr lang="zh-CN" altLang="en-US"/>
              <a:t>个字节的边界对准。</a:t>
            </a:r>
            <a:endParaRPr lang="zh-CN" altLang="en-US"/>
          </a:p>
          <a:p>
            <a:pPr eaLnBrk="1" hangingPunct="1"/>
            <a:r>
              <a:rPr lang="zh-CN" altLang="en-US"/>
              <a:t>	指令类型，大部分的</a:t>
            </a:r>
            <a:r>
              <a:rPr lang="en-US"/>
              <a:t>ARM</a:t>
            </a:r>
            <a:r>
              <a:rPr lang="zh-CN" altLang="en-US"/>
              <a:t>核都提供了</a:t>
            </a:r>
            <a:r>
              <a:rPr lang="en-US"/>
              <a:t>32</a:t>
            </a:r>
            <a:r>
              <a:rPr lang="zh-CN" altLang="en-US"/>
              <a:t>位的</a:t>
            </a:r>
            <a:r>
              <a:rPr lang="en-US"/>
              <a:t>ARM</a:t>
            </a:r>
            <a:r>
              <a:rPr lang="zh-CN" altLang="en-US"/>
              <a:t>指令集和</a:t>
            </a:r>
            <a:r>
              <a:rPr lang="en-US"/>
              <a:t>16</a:t>
            </a:r>
            <a:r>
              <a:rPr lang="zh-CN" altLang="en-US"/>
              <a:t>位的</a:t>
            </a:r>
            <a:r>
              <a:rPr lang="en-US"/>
              <a:t>Thumb</a:t>
            </a:r>
            <a:r>
              <a:rPr lang="zh-CN" altLang="en-US"/>
              <a:t>指令集，</a:t>
            </a:r>
            <a:r>
              <a:rPr lang="en-US"/>
              <a:t>Thumb</a:t>
            </a:r>
            <a:r>
              <a:rPr lang="zh-CN" altLang="en-US"/>
              <a:t>指令集是在</a:t>
            </a:r>
            <a:r>
              <a:rPr lang="en-US"/>
              <a:t>ARM</a:t>
            </a:r>
            <a:r>
              <a:rPr lang="zh-CN" altLang="en-US"/>
              <a:t>体系结构</a:t>
            </a:r>
            <a:r>
              <a:rPr lang="en-US"/>
              <a:t>V4T</a:t>
            </a:r>
            <a:r>
              <a:rPr lang="zh-CN" altLang="en-US"/>
              <a:t>及以上版本中定义的。</a:t>
            </a:r>
            <a:r>
              <a:rPr lang="en-US"/>
              <a:t>Thumb</a:t>
            </a:r>
            <a:r>
              <a:rPr lang="zh-CN" altLang="en-US"/>
              <a:t>指令集是由</a:t>
            </a:r>
            <a:r>
              <a:rPr lang="en-US"/>
              <a:t>ARM</a:t>
            </a:r>
            <a:r>
              <a:rPr lang="zh-CN" altLang="en-US"/>
              <a:t>指令集的一个子集经过重新编码后产生的，它在性能和代码大小之间提供了出色的折中。我们知道在嵌入式产品中通常对代码的密度要求比较高，</a:t>
            </a:r>
            <a:r>
              <a:rPr lang="en-US"/>
              <a:t>Thumb</a:t>
            </a:r>
            <a:r>
              <a:rPr lang="zh-CN" altLang="en-US"/>
              <a:t>代码可以在牺牲一点性能的情况下，减少程序占用的存储空间，最多可节省高达</a:t>
            </a:r>
            <a:r>
              <a:rPr lang="en-US"/>
              <a:t>35%</a:t>
            </a:r>
            <a:r>
              <a:rPr lang="zh-CN" altLang="en-US"/>
              <a:t>的存储空间。</a:t>
            </a:r>
            <a:endParaRPr lang="zh-CN" altLang="en-US"/>
          </a:p>
          <a:p>
            <a:pPr eaLnBrk="1" hangingPunct="1"/>
            <a:r>
              <a:rPr lang="zh-CN" altLang="en-US"/>
              <a:t>	通常我们将执行</a:t>
            </a:r>
            <a:r>
              <a:rPr lang="en-US"/>
              <a:t>ARM</a:t>
            </a:r>
            <a:r>
              <a:rPr lang="zh-CN" altLang="en-US"/>
              <a:t>指令集的状态称之为</a:t>
            </a:r>
            <a:r>
              <a:rPr lang="en-US"/>
              <a:t>ARM</a:t>
            </a:r>
            <a:r>
              <a:rPr lang="zh-CN" altLang="en-US"/>
              <a:t>状态，执行</a:t>
            </a:r>
            <a:r>
              <a:rPr lang="en-US"/>
              <a:t>Thumb</a:t>
            </a:r>
            <a:r>
              <a:rPr lang="zh-CN" altLang="en-US"/>
              <a:t>指令集的状态称之为</a:t>
            </a:r>
            <a:r>
              <a:rPr lang="en-US"/>
              <a:t>Thumb</a:t>
            </a:r>
            <a:r>
              <a:rPr lang="zh-CN" altLang="en-US"/>
              <a:t>状态。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ARM</a:t>
            </a:r>
            <a:r>
              <a:rPr lang="zh-CN" altLang="en-US"/>
              <a:t>的</a:t>
            </a:r>
            <a:r>
              <a:rPr lang="en-US"/>
              <a:t>Jazelle</a:t>
            </a:r>
            <a:r>
              <a:rPr lang="zh-CN" altLang="en-US"/>
              <a:t>技术在硬件上提供了对</a:t>
            </a:r>
            <a:r>
              <a:rPr lang="en-US"/>
              <a:t>Java</a:t>
            </a:r>
            <a:r>
              <a:rPr lang="zh-CN" altLang="en-US"/>
              <a:t>字节码的支持，大大提高了系统的性能。</a:t>
            </a:r>
            <a:endParaRPr lang="zh-CN" altLang="en-US"/>
          </a:p>
          <a:p>
            <a:pPr eaLnBrk="1" hangingPunct="1"/>
            <a:r>
              <a:rPr lang="zh-CN" altLang="en-US"/>
              <a:t>	由于</a:t>
            </a:r>
            <a:r>
              <a:rPr lang="en-US"/>
              <a:t>ARM </a:t>
            </a:r>
            <a:r>
              <a:rPr lang="zh-CN" altLang="en-US"/>
              <a:t>架构是</a:t>
            </a:r>
            <a:r>
              <a:rPr lang="en-US"/>
              <a:t>32-bits</a:t>
            </a:r>
            <a:r>
              <a:rPr lang="zh-CN" altLang="en-US"/>
              <a:t>，</a:t>
            </a:r>
            <a:r>
              <a:rPr lang="en-US"/>
              <a:t>16-bits = “halfword” </a:t>
            </a:r>
            <a:r>
              <a:rPr lang="zh-CN" altLang="en-US"/>
              <a:t>， “</a:t>
            </a:r>
            <a:r>
              <a:rPr lang="en-US"/>
              <a:t>word” = 32-bits</a:t>
            </a:r>
            <a:r>
              <a:rPr lang="zh-CN" altLang="en-US"/>
              <a:t>。</a:t>
            </a:r>
            <a:endParaRPr lang="zh-CN" altLang="en-US"/>
          </a:p>
          <a:p>
            <a:pPr eaLnBrk="1" hangingPunct="1"/>
            <a:r>
              <a:rPr lang="zh-CN" altLang="en-US"/>
              <a:t>	</a:t>
            </a:r>
            <a:r>
              <a:rPr lang="en-US"/>
              <a:t>Java </a:t>
            </a:r>
            <a:r>
              <a:rPr lang="zh-CN" altLang="en-US"/>
              <a:t>字节码 </a:t>
            </a:r>
            <a:r>
              <a:rPr lang="en-US"/>
              <a:t>8-bits </a:t>
            </a:r>
            <a:r>
              <a:rPr lang="zh-CN" altLang="en-US"/>
              <a:t>独立架构的指令集。</a:t>
            </a:r>
            <a:r>
              <a:rPr lang="en-US"/>
              <a:t>Jazelle </a:t>
            </a:r>
            <a:r>
              <a:rPr lang="zh-CN" altLang="en-US"/>
              <a:t>用硬件执行大多数的字节码（另一些使用高度优化了的</a:t>
            </a:r>
            <a:r>
              <a:rPr lang="en-US"/>
              <a:t>ARM </a:t>
            </a:r>
            <a:r>
              <a:rPr lang="zh-CN" altLang="en-US"/>
              <a:t>代码）。这是由于折衷了硬件复杂度（功耗 </a:t>
            </a:r>
            <a:r>
              <a:rPr lang="en-US"/>
              <a:t>&amp; </a:t>
            </a:r>
            <a:r>
              <a:rPr lang="zh-CN" altLang="en-US"/>
              <a:t>硅片面积）和速度。</a:t>
            </a:r>
            <a:endParaRPr lang="zh-CN" altLang="en-US"/>
          </a:p>
        </p:txBody>
      </p:sp>
      <p:sp>
        <p:nvSpPr>
          <p:cNvPr id="72707" name="Rectangle 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279525" y="842963"/>
            <a:ext cx="4284663" cy="3213100"/>
          </a:xfrm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BCFCC65-CE67-4FA6-AA62-753292AD1E6E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3D4F4B-6535-4C8A-B410-0111FCDFE218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107058-CC60-48AB-A295-76AD6341DCB8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4E6FE6-E6F5-4FFB-A088-2B5E2F49123A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A319AA-9ED5-4489-B5FF-4337A3320A9C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2FB5E-857F-4E4E-8B5C-14579A351E25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6A0444-263B-448A-9C2F-78CFCBC4DEAB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604EEA-D2D8-475D-A049-82F750673256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BB1C4D-69E5-4360-90D2-90084B331715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402840-8FD5-46E2-B575-EC8933435956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69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69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01061E-C92E-48F6-8A8D-8CC7E162FEB2}" type="slidenum">
              <a:rPr lang="zh-CN" altLang="en-US"/>
            </a:fld>
            <a:endParaRPr lang="zh-CN" altLang="en-US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7" name="直接连接符 11"/>
          <p:cNvSpPr>
            <a:spLocks noChangeShapeType="1"/>
          </p:cNvSpPr>
          <p:nvPr/>
        </p:nvSpPr>
        <p:spPr bwMode="auto">
          <a:xfrm rot="5400000">
            <a:off x="3159919" y="3323432"/>
            <a:ext cx="6035675" cy="158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028" name="等腰三角形 12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1029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1030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1031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492875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1032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pic>
        <p:nvPicPr>
          <p:cNvPr id="1033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直接连接符 10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1" name="等腰三角形 11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2052" name="直接连接符 12"/>
          <p:cNvSpPr>
            <a:spLocks noChangeShapeType="1"/>
          </p:cNvSpPr>
          <p:nvPr/>
        </p:nvSpPr>
        <p:spPr bwMode="auto">
          <a:xfrm rot="5400000">
            <a:off x="3629819" y="3201194"/>
            <a:ext cx="5851525" cy="1587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053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2054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205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400800" y="6492875"/>
            <a:ext cx="2289175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cs typeface="+mn-cs"/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sp>
        <p:nvSpPr>
          <p:cNvPr id="2056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pic>
        <p:nvPicPr>
          <p:cNvPr id="2057" name="Picture 1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81800" y="304800"/>
            <a:ext cx="18542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>
          <a:solidFill>
            <a:schemeClr val="tx2"/>
          </a:solidFill>
          <a:latin typeface="+mn-lt"/>
          <a:cs typeface="+mn-cs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cs typeface="+mn-cs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矩形 14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7" name="矩形 15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8" name="矩形 16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79" name="矩形 17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3080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None/>
            </a:pPr>
            <a:endParaRPr lang="zh-CN" altLang="zh-CN" sz="28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081" name="直接连接符 19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308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308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3084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5791200"/>
            <a:ext cx="1219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4099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4100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1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4102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4103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sp>
        <p:nvSpPr>
          <p:cNvPr id="4104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67600" y="6381750"/>
            <a:ext cx="1219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endParaRPr lang="zh-CN" altLang="zh-CN"/>
          </a:p>
        </p:txBody>
      </p:sp>
      <p:pic>
        <p:nvPicPr>
          <p:cNvPr id="4105" name="Picture 1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smtClean="0">
                <a:sym typeface="Arial" panose="020B0604020202020204" pitchFamily="34" charset="0"/>
              </a:rPr>
              <a:t>单击此处编辑母版标题样式</a:t>
            </a:r>
            <a:endParaRPr lang="zh-CN" smtClean="0">
              <a:sym typeface="Arial" panose="020B0604020202020204" pitchFamily="34" charset="0"/>
            </a:endParaRPr>
          </a:p>
        </p:txBody>
      </p:sp>
      <p:sp>
        <p:nvSpPr>
          <p:cNvPr id="5123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smtClean="0">
                <a:sym typeface="Times New Roman" panose="02020603050405020304" pitchFamily="18" charset="0"/>
              </a:rPr>
              <a:t>单击此处编辑母版文本样式</a:t>
            </a:r>
            <a:endParaRPr lang="zh-CN" smtClean="0">
              <a:sym typeface="Times New Roman" panose="02020603050405020304" pitchFamily="18" charset="0"/>
            </a:endParaRPr>
          </a:p>
          <a:p>
            <a:pPr lvl="1"/>
            <a:r>
              <a:rPr lang="zh-CN" smtClean="0">
                <a:sym typeface="Times New Roman" panose="02020603050405020304" pitchFamily="18" charset="0"/>
              </a:rPr>
              <a:t>第二级</a:t>
            </a:r>
            <a:endParaRPr lang="zh-CN" smtClean="0">
              <a:sym typeface="Times New Roman" panose="02020603050405020304" pitchFamily="18" charset="0"/>
            </a:endParaRPr>
          </a:p>
          <a:p>
            <a:pPr lvl="2"/>
            <a:r>
              <a:rPr lang="zh-CN" smtClean="0">
                <a:sym typeface="Times New Roman" panose="02020603050405020304" pitchFamily="18" charset="0"/>
              </a:rPr>
              <a:t>第三级</a:t>
            </a:r>
            <a:endParaRPr lang="zh-CN" smtClean="0">
              <a:sym typeface="Times New Roman" panose="02020603050405020304" pitchFamily="18" charset="0"/>
            </a:endParaRPr>
          </a:p>
          <a:p>
            <a:pPr lvl="3"/>
            <a:r>
              <a:rPr lang="zh-CN" smtClean="0">
                <a:sym typeface="Times New Roman" panose="02020603050405020304" pitchFamily="18" charset="0"/>
              </a:rPr>
              <a:t>第四级</a:t>
            </a:r>
            <a:endParaRPr lang="zh-CN" smtClean="0">
              <a:sym typeface="Times New Roman" panose="02020603050405020304" pitchFamily="18" charset="0"/>
            </a:endParaRPr>
          </a:p>
          <a:p>
            <a:pPr lvl="4"/>
            <a:r>
              <a:rPr lang="zh-CN" smtClean="0">
                <a:sym typeface="Times New Roman" panose="02020603050405020304" pitchFamily="18" charset="0"/>
              </a:rPr>
              <a:t>第五级</a:t>
            </a:r>
            <a:endParaRPr lang="zh-CN" smtClean="0">
              <a:sym typeface="Times New Roman" panose="02020603050405020304" pitchFamily="18" charset="0"/>
            </a:endParaRPr>
          </a:p>
        </p:txBody>
      </p:sp>
      <p:sp>
        <p:nvSpPr>
          <p:cNvPr id="5124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5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Times New Roman" panose="02020603050405020304" pitchFamily="18" charset="0"/>
            </a:endParaRPr>
          </a:p>
        </p:txBody>
      </p:sp>
      <p:sp>
        <p:nvSpPr>
          <p:cNvPr id="5126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858000" y="3048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r>
              <a:rPr lang="zh-CN" altLang="zh-CN"/>
              <a:t>www.embedu.org</a:t>
            </a:r>
            <a:endParaRPr lang="zh-CN" altLang="zh-CN"/>
          </a:p>
        </p:txBody>
      </p:sp>
      <p:sp>
        <p:nvSpPr>
          <p:cNvPr id="5129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tx2"/>
                </a:solidFill>
                <a:sym typeface="Arial" panose="020B0604020202020204" pitchFamily="34" charset="0"/>
              </a:defRPr>
            </a:lvl1pPr>
          </a:lstStyle>
          <a:p>
            <a:fld id="{E10C2882-F426-431C-857D-8B0331439558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273050" indent="-273050" algn="l" defTabSz="0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8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548005" indent="-271780" algn="l" defTabSz="0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400">
          <a:solidFill>
            <a:schemeClr val="tx2"/>
          </a:solidFill>
          <a:latin typeface="+mn-lt"/>
          <a:ea typeface="+mn-ea"/>
          <a:sym typeface="Times New Roman" panose="02020603050405020304" pitchFamily="18" charset="0"/>
        </a:defRPr>
      </a:lvl2pPr>
      <a:lvl3pPr marL="822325" indent="-228600" algn="l" defTabSz="0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3pPr>
      <a:lvl4pPr marL="1097280" indent="-227330" algn="l" defTabSz="0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sz="20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4pPr>
      <a:lvl5pPr marL="13716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5pPr>
      <a:lvl6pPr marL="18288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6pPr>
      <a:lvl7pPr marL="22860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7pPr>
      <a:lvl8pPr marL="27432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8pPr>
      <a:lvl9pPr marL="3200400" indent="-228600" algn="l" defTabSz="0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>
          <a:solidFill>
            <a:schemeClr val="tx1"/>
          </a:solidFill>
          <a:latin typeface="+mn-lt"/>
          <a:ea typeface="+mn-ea"/>
          <a:sym typeface="Times New Roman" panose="0202060305040502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34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4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7.jpeg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5" Type="http://schemas.openxmlformats.org/officeDocument/2006/relationships/slideLayout" Target="../slideLayouts/slideLayout34.xml"/><Relationship Id="rId14" Type="http://schemas.openxmlformats.org/officeDocument/2006/relationships/image" Target="../media/image24.jpeg"/><Relationship Id="rId13" Type="http://schemas.openxmlformats.org/officeDocument/2006/relationships/image" Target="../media/image23.jpeg"/><Relationship Id="rId12" Type="http://schemas.openxmlformats.org/officeDocument/2006/relationships/image" Target="../media/image22.jpeg"/><Relationship Id="rId11" Type="http://schemas.openxmlformats.org/officeDocument/2006/relationships/image" Target="../media/image21.jpeg"/><Relationship Id="rId10" Type="http://schemas.openxmlformats.org/officeDocument/2006/relationships/image" Target="../media/image20.jpe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71" name="等腰三角形 9"/>
          <p:cNvSpPr>
            <a:spLocks noChangeAspect="1" noChangeArrowheads="1"/>
          </p:cNvSpPr>
          <p:nvPr/>
        </p:nvSpPr>
        <p:spPr bwMode="auto"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38588" y="1235075"/>
            <a:ext cx="246221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1295400"/>
            <a:ext cx="1724025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矩形 10"/>
          <p:cNvSpPr>
            <a:spLocks noChangeArrowheads="1"/>
          </p:cNvSpPr>
          <p:nvPr/>
        </p:nvSpPr>
        <p:spPr bwMode="auto"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>
            <a:solidFill>
              <a:schemeClr val="accent1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5" name="矩形 11"/>
          <p:cNvSpPr>
            <a:spLocks noChangeArrowheads="1"/>
          </p:cNvSpPr>
          <p:nvPr/>
        </p:nvSpPr>
        <p:spPr bwMode="auto"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>
            <a:solidFill>
              <a:schemeClr val="accent2"/>
            </a:solidFill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6" name="矩形 12"/>
          <p:cNvSpPr>
            <a:spLocks noChangeArrowheads="1"/>
          </p:cNvSpPr>
          <p:nvPr/>
        </p:nvSpPr>
        <p:spPr bwMode="auto"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7" name="矩形 14"/>
          <p:cNvSpPr>
            <a:spLocks noChangeArrowheads="1"/>
          </p:cNvSpPr>
          <p:nvPr/>
        </p:nvSpPr>
        <p:spPr bwMode="auto"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</p:spPr>
        <p:txBody>
          <a:bodyPr anchor="ctr"/>
          <a:lstStyle/>
          <a:p>
            <a:endParaRPr lang="zh-CN" altLang="zh-CN">
              <a:solidFill>
                <a:srgbClr val="FFFFFF"/>
              </a:solidFill>
              <a:sym typeface="Arial" panose="020B0604020202020204" pitchFamily="34" charset="0"/>
            </a:endParaRPr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1371600" y="5105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179" name="直接连接符 28"/>
          <p:cNvSpPr>
            <a:spLocks noChangeShapeType="1"/>
          </p:cNvSpPr>
          <p:nvPr/>
        </p:nvSpPr>
        <p:spPr bwMode="auto">
          <a:xfrm>
            <a:off x="457200" y="1981200"/>
            <a:ext cx="8229600" cy="0"/>
          </a:xfrm>
          <a:prstGeom prst="line">
            <a:avLst/>
          </a:prstGeom>
          <a:noFill/>
          <a:ln w="9525" cap="flat" cmpd="sng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zh-CN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718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500188" y="4286250"/>
            <a:ext cx="6629400" cy="809625"/>
          </a:xfrm>
        </p:spPr>
        <p:txBody>
          <a:bodyPr/>
          <a:lstStyle/>
          <a:p>
            <a:pPr algn="ctr" eaLnBrk="1" hangingPunct="1"/>
            <a:r>
              <a:rPr lang="en-US" altLang="zh-CN" sz="4000" b="1">
                <a:latin typeface="宋体" panose="0201060003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arm</a:t>
            </a:r>
            <a:r>
              <a:rPr lang="zh-CN" altLang="zh-CN" sz="4000" b="1">
                <a:latin typeface="宋体" panose="02010600030101010101" pitchFamily="2" charset="-122"/>
                <a:ea typeface="黑体" panose="02010609060101010101" pitchFamily="2" charset="-122"/>
                <a:sym typeface="宋体" panose="02010600030101010101" pitchFamily="2" charset="-122"/>
              </a:rPr>
              <a:t>体系结构</a:t>
            </a:r>
            <a:endParaRPr lang="zh-CN" altLang="zh-CN" sz="4000" b="1">
              <a:latin typeface="宋体" panose="02010600030101010101" pitchFamily="2" charset="-122"/>
              <a:ea typeface="黑体" panose="0201060906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  <a:endParaRPr lang="zh-CN" alt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en-US" b="1">
                <a:solidFill>
                  <a:schemeClr val="folHlink"/>
                </a:solidFill>
              </a:rPr>
              <a:t>Marvell</a:t>
            </a:r>
            <a:r>
              <a:rPr lang="zh-CN" altLang="en-US"/>
              <a:t>（马维尔）</a:t>
            </a:r>
            <a:endParaRPr lang="zh-CN" altLang="en-US"/>
          </a:p>
          <a:p>
            <a:pPr marL="822325" lvl="2" indent="-228600" algn="l" eaLnBrk="1" hangingPunct="1">
              <a:buFont typeface="Wingdings 3" panose="05040102010807070707" pitchFamily="18" charset="2"/>
              <a:buChar char=""/>
            </a:pPr>
            <a:r>
              <a:rPr lang="zh-CN" altLang="en-US"/>
              <a:t>PXA930  800MHz Cortex-A8核 </a:t>
            </a:r>
            <a:endParaRPr lang="zh-CN" altLang="en-US"/>
          </a:p>
          <a:p>
            <a:pPr marL="822325" lvl="2" indent="-228600" algn="l" eaLnBrk="1" hangingPunct="1">
              <a:buFont typeface="Wingdings 3" panose="05040102010807070707" pitchFamily="18" charset="2"/>
              <a:buChar char=""/>
            </a:pPr>
            <a:r>
              <a:rPr lang="zh-CN" altLang="en-US"/>
              <a:t>ARMADA  500/600/1000系列 Sheeva PJ4核心 1GHz~1.2GHz（支持ARMv7指令集，架构异同）</a:t>
            </a:r>
            <a:endParaRPr lang="zh-CN" altLang="en-US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en-US" b="1">
                <a:solidFill>
                  <a:schemeClr val="folHlink"/>
                </a:solidFill>
              </a:rPr>
              <a:t>Qualcomm</a:t>
            </a:r>
            <a:r>
              <a:rPr lang="zh-CN" altLang="en-US"/>
              <a:t>（高通）</a:t>
            </a:r>
            <a:endParaRPr lang="zh-CN" altLang="en-US"/>
          </a:p>
          <a:p>
            <a:pPr marL="822325" lvl="2" indent="-228600" algn="l" eaLnBrk="1" hangingPunct="1">
              <a:buFont typeface="Wingdings 3" panose="05040102010807070707" pitchFamily="18" charset="2"/>
              <a:buChar char=""/>
            </a:pPr>
            <a:r>
              <a:rPr lang="en-US"/>
              <a:t>QSD8650A/ QSD8672</a:t>
            </a:r>
            <a:r>
              <a:rPr lang="zh-CN" altLang="en-US"/>
              <a:t>（</a:t>
            </a:r>
            <a:r>
              <a:rPr lang="en-US"/>
              <a:t>Snapdragon</a:t>
            </a:r>
            <a:r>
              <a:rPr lang="zh-CN" altLang="en-US"/>
              <a:t>系列） </a:t>
            </a:r>
            <a:r>
              <a:rPr lang="en-US"/>
              <a:t>1.3G~1.5G scorpion</a:t>
            </a:r>
            <a:r>
              <a:rPr lang="zh-CN" altLang="en-US"/>
              <a:t>核心（支持</a:t>
            </a:r>
            <a:r>
              <a:rPr lang="en-US"/>
              <a:t>ARMv7</a:t>
            </a:r>
            <a:r>
              <a:rPr lang="zh-CN" altLang="en-US"/>
              <a:t>指令，架构异同）</a:t>
            </a:r>
            <a:endParaRPr lang="zh-CN" altLang="en-US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en-US" b="1">
                <a:solidFill>
                  <a:schemeClr val="folHlink"/>
                </a:solidFill>
              </a:rPr>
              <a:t>Nvidia</a:t>
            </a:r>
            <a:r>
              <a:rPr lang="zh-CN" altLang="en-US"/>
              <a:t>（英伟达）</a:t>
            </a:r>
            <a:endParaRPr lang="zh-CN" altLang="en-US"/>
          </a:p>
          <a:p>
            <a:pPr marL="822325" lvl="2" indent="-228600" algn="l" eaLnBrk="1" hangingPunct="1">
              <a:buFont typeface="Wingdings 3" panose="05040102010807070707" pitchFamily="18" charset="2"/>
              <a:buChar char=""/>
            </a:pPr>
            <a:r>
              <a:rPr lang="en-US"/>
              <a:t>Tegra  ARM11</a:t>
            </a:r>
            <a:r>
              <a:rPr lang="zh-CN" altLang="en-US"/>
              <a:t>核 </a:t>
            </a:r>
            <a:r>
              <a:rPr lang="en-US"/>
              <a:t>700MHz</a:t>
            </a:r>
            <a:endParaRPr lang="zh-CN" altLang="en-US"/>
          </a:p>
          <a:p>
            <a:pPr marL="822325" lvl="2" indent="-228600" algn="l" eaLnBrk="1" hangingPunct="1">
              <a:buFont typeface="Wingdings 3" panose="05040102010807070707" pitchFamily="18" charset="2"/>
              <a:buChar char=""/>
            </a:pPr>
            <a:r>
              <a:rPr lang="en-US"/>
              <a:t>Tegra2 </a:t>
            </a:r>
            <a:r>
              <a:rPr lang="zh-CN" altLang="en-US"/>
              <a:t>（下一代产品） </a:t>
            </a:r>
            <a:r>
              <a:rPr lang="en-US"/>
              <a:t>Cortex A8</a:t>
            </a:r>
            <a:r>
              <a:rPr lang="zh-CN" altLang="en-US"/>
              <a:t>（或</a:t>
            </a:r>
            <a:r>
              <a:rPr lang="en-US"/>
              <a:t>A9</a:t>
            </a:r>
            <a:r>
              <a:rPr lang="zh-CN" altLang="en-US"/>
              <a:t>）核</a:t>
            </a:r>
            <a:endParaRPr lang="zh-CN" altLang="en-US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  <a:endParaRPr lang="zh-CN" alt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400" b="1">
                <a:solidFill>
                  <a:schemeClr val="folHlink"/>
                </a:solidFill>
              </a:rPr>
              <a:t>低功耗、低成本的微控制器方向</a:t>
            </a:r>
            <a:endParaRPr lang="zh-CN" altLang="en-US" sz="2400" b="1">
              <a:solidFill>
                <a:schemeClr val="folHlink"/>
              </a:solidFill>
            </a:endParaRPr>
          </a:p>
          <a:p>
            <a:pPr marL="548005" lvl="1" indent="-27178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en-US"/>
              <a:t>Cortext-M3 </a:t>
            </a:r>
            <a:endParaRPr lang="zh-CN" altLang="en-US"/>
          </a:p>
          <a:p>
            <a:pPr marL="822325" lvl="2" indent="-22860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en-US"/>
              <a:t>Stm32</a:t>
            </a:r>
            <a:r>
              <a:rPr lang="zh-CN" altLang="en-US"/>
              <a:t>系列 </a:t>
            </a:r>
            <a:r>
              <a:rPr lang="en-US"/>
              <a:t>36MHz~72MHz </a:t>
            </a:r>
            <a:r>
              <a:rPr lang="zh-CN" altLang="en-US"/>
              <a:t>（</a:t>
            </a:r>
            <a:r>
              <a:rPr lang="en-US"/>
              <a:t>LQFP48 </a:t>
            </a:r>
            <a:r>
              <a:rPr lang="zh-CN" altLang="en-US"/>
              <a:t>基本型：</a:t>
            </a:r>
            <a:r>
              <a:rPr lang="en-US"/>
              <a:t>1.8</a:t>
            </a:r>
            <a:r>
              <a:rPr lang="zh-CN" altLang="en-US"/>
              <a:t>美元）</a:t>
            </a:r>
            <a:endParaRPr lang="zh-CN" altLang="en-US"/>
          </a:p>
          <a:p>
            <a:pPr marL="548005" lvl="1" indent="-27178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en-US"/>
              <a:t>Cortex-M1</a:t>
            </a:r>
            <a:endParaRPr lang="zh-CN" altLang="en-US"/>
          </a:p>
          <a:p>
            <a:pPr marL="548005" lvl="1" indent="-27178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en-US"/>
              <a:t>Cortex-M0</a:t>
            </a:r>
            <a:endParaRPr lang="zh-CN" altLang="en-US"/>
          </a:p>
          <a:p>
            <a:pPr marL="273050" indent="-27305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400" b="1">
                <a:solidFill>
                  <a:schemeClr val="folHlink"/>
                </a:solidFill>
              </a:rPr>
              <a:t>实时方向</a:t>
            </a:r>
            <a:endParaRPr lang="zh-CN" altLang="en-US" sz="2400" b="1">
              <a:solidFill>
                <a:schemeClr val="folHlink"/>
              </a:solidFill>
            </a:endParaRPr>
          </a:p>
          <a:p>
            <a:pPr marL="548005" lvl="1" indent="-27178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en-US"/>
              <a:t>Cortex-R4</a:t>
            </a:r>
            <a:endParaRPr lang="zh-CN" altLang="en-US"/>
          </a:p>
          <a:p>
            <a:pPr marL="273050" indent="-27305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zh-CN" altLang="en-US" sz="2400" b="1">
                <a:solidFill>
                  <a:schemeClr val="folHlink"/>
                </a:solidFill>
              </a:rPr>
              <a:t>安全方向</a:t>
            </a:r>
            <a:endParaRPr lang="zh-CN" altLang="en-US" sz="2400" b="1">
              <a:solidFill>
                <a:schemeClr val="folHlink"/>
              </a:solidFill>
            </a:endParaRPr>
          </a:p>
          <a:p>
            <a:pPr marL="548005" lvl="1" indent="-27178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en-US"/>
              <a:t>SecurCore</a:t>
            </a:r>
            <a:endParaRPr lang="zh-CN" altLang="en-US"/>
          </a:p>
          <a:p>
            <a:pPr marL="822325" lvl="2" indent="-22860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en-US"/>
              <a:t>SC300    </a:t>
            </a:r>
            <a:r>
              <a:rPr lang="zh-CN" altLang="en-US"/>
              <a:t>（</a:t>
            </a:r>
            <a:r>
              <a:rPr lang="en-US"/>
              <a:t>Cortex-M3</a:t>
            </a:r>
            <a:r>
              <a:rPr lang="zh-CN" altLang="en-US"/>
              <a:t>）</a:t>
            </a:r>
            <a:endParaRPr lang="zh-CN" altLang="en-US"/>
          </a:p>
          <a:p>
            <a:pPr marL="822325" lvl="2" indent="-22860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en-US"/>
              <a:t>SC200    </a:t>
            </a:r>
            <a:r>
              <a:rPr lang="zh-CN" altLang="en-US"/>
              <a:t>（</a:t>
            </a:r>
            <a:r>
              <a:rPr lang="en-US"/>
              <a:t>ARM9</a:t>
            </a:r>
            <a:r>
              <a:rPr lang="zh-CN" altLang="en-US"/>
              <a:t>）</a:t>
            </a:r>
            <a:endParaRPr lang="zh-CN" altLang="en-US"/>
          </a:p>
          <a:p>
            <a:pPr marL="822325" lvl="2" indent="-22860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r>
              <a:rPr lang="en-US"/>
              <a:t>SC100    </a:t>
            </a:r>
            <a:r>
              <a:rPr lang="zh-CN" altLang="en-US"/>
              <a:t>（</a:t>
            </a:r>
            <a:r>
              <a:rPr lang="en-US"/>
              <a:t>ARM7</a:t>
            </a:r>
            <a:r>
              <a:rPr lang="zh-CN" altLang="en-US"/>
              <a:t>）</a:t>
            </a:r>
            <a:endParaRPr lang="zh-CN" altLang="en-US"/>
          </a:p>
          <a:p>
            <a:pPr marL="273050" indent="-273050" algn="l" eaLnBrk="1" hangingPunct="1">
              <a:lnSpc>
                <a:spcPct val="90000"/>
              </a:lnSpc>
              <a:buFont typeface="Wingdings 3" panose="05040102010807070707" pitchFamily="18" charset="2"/>
              <a:buChar char=""/>
            </a:pP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  <a:endParaRPr lang="zh-CN" alt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 eaLnBrk="1" hangingPunct="1"/>
            <a:r>
              <a:rPr lang="en-US" sz="3200"/>
              <a:t>ARM</a:t>
            </a:r>
            <a:r>
              <a:rPr lang="zh-CN" altLang="en-US" sz="3200"/>
              <a:t>公司简介</a:t>
            </a:r>
            <a:endParaRPr lang="zh-CN" altLang="en-US" sz="320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/>
              <a:t>编程模型</a:t>
            </a:r>
            <a:endParaRPr lang="zh-CN" altLang="en-US"/>
          </a:p>
          <a:p>
            <a:pPr marL="273050" indent="-273050" algn="l" eaLnBrk="1" hangingPunct="1"/>
            <a:r>
              <a:rPr lang="zh-CN" altLang="en-US"/>
              <a:t>	指令集</a:t>
            </a:r>
            <a:endParaRPr lang="zh-CN" altLang="en-US"/>
          </a:p>
          <a:p>
            <a:pPr marL="273050" indent="-273050" algn="l" eaLnBrk="1" hangingPunct="1"/>
            <a:r>
              <a:rPr lang="zh-CN" altLang="en-US"/>
              <a:t>	系统设计</a:t>
            </a:r>
            <a:endParaRPr lang="zh-CN" altLang="en-US"/>
          </a:p>
          <a:p>
            <a:pPr marL="273050" indent="-273050" algn="l" eaLnBrk="1" hangingPunct="1"/>
            <a:endParaRPr lang="zh-CN" altLang="en-US" sz="400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环境确认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1.确认安装配置keil</a:t>
            </a:r>
            <a:endParaRPr lang="zh-CN" altLang="en-US"/>
          </a:p>
          <a:p>
            <a:r>
              <a:rPr lang="zh-CN" altLang="en-US"/>
              <a:t>2.确认安装配置gcc</a:t>
            </a:r>
            <a:endParaRPr lang="zh-CN" altLang="en-US"/>
          </a:p>
          <a:p>
            <a:r>
              <a:rPr lang="zh-CN" altLang="en-US"/>
              <a:t>3.实现keil编译代码</a:t>
            </a:r>
            <a:endParaRPr lang="zh-CN" altLang="en-US"/>
          </a:p>
          <a:p>
            <a:r>
              <a:rPr lang="zh-CN" altLang="en-US"/>
              <a:t>4.实现keil数据段和代码段设置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/>
              <a:t>数据和指令类型</a:t>
            </a:r>
            <a:endParaRPr lang="zh-CN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en-US" sz="1600"/>
              <a:t>ARM </a:t>
            </a:r>
            <a:r>
              <a:rPr lang="zh-CN" altLang="en-US" sz="1600"/>
              <a:t>采用的是</a:t>
            </a:r>
            <a:r>
              <a:rPr lang="en-US" sz="1600"/>
              <a:t>32</a:t>
            </a:r>
            <a:r>
              <a:rPr lang="zh-CN" altLang="en-US" sz="1600"/>
              <a:t>位架构</a:t>
            </a:r>
            <a:r>
              <a:rPr lang="en-US" sz="1600"/>
              <a:t>.</a:t>
            </a:r>
            <a:endParaRPr lang="zh-CN" altLang="en-US" sz="160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en-US" sz="1600"/>
              <a:t> ARM </a:t>
            </a:r>
            <a:r>
              <a:rPr lang="zh-CN" altLang="en-US" sz="1600"/>
              <a:t>约定</a:t>
            </a:r>
            <a:r>
              <a:rPr lang="en-US" sz="1600"/>
              <a:t>:</a:t>
            </a:r>
            <a:endParaRPr lang="zh-CN" altLang="en-US" sz="16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en-US" sz="1600">
                <a:solidFill>
                  <a:schemeClr val="tx1"/>
                </a:solidFill>
              </a:rPr>
              <a:t>Byte </a:t>
            </a:r>
            <a:r>
              <a:rPr lang="zh-CN" altLang="en-US" sz="1600">
                <a:solidFill>
                  <a:schemeClr val="tx1"/>
                </a:solidFill>
              </a:rPr>
              <a:t>：	</a:t>
            </a:r>
            <a:r>
              <a:rPr lang="en-US" sz="1600">
                <a:solidFill>
                  <a:schemeClr val="tx1"/>
                </a:solidFill>
              </a:rPr>
              <a:t>8 bits</a:t>
            </a:r>
            <a:endParaRPr lang="zh-CN" altLang="en-US" sz="1600">
              <a:solidFill>
                <a:schemeClr val="tx1"/>
              </a:solidFill>
            </a:endParaRPr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en-US" sz="1600">
                <a:solidFill>
                  <a:schemeClr val="tx1"/>
                </a:solidFill>
              </a:rPr>
              <a:t>Halfword </a:t>
            </a:r>
            <a:r>
              <a:rPr lang="zh-CN" altLang="en-US" sz="1600">
                <a:solidFill>
                  <a:schemeClr val="tx1"/>
                </a:solidFill>
              </a:rPr>
              <a:t>：  </a:t>
            </a:r>
            <a:r>
              <a:rPr lang="en-US" sz="1600">
                <a:solidFill>
                  <a:schemeClr val="tx1"/>
                </a:solidFill>
              </a:rPr>
              <a:t>16 bits (2 byte)</a:t>
            </a:r>
            <a:endParaRPr lang="zh-CN" altLang="en-US" sz="1600">
              <a:solidFill>
                <a:schemeClr val="tx1"/>
              </a:solidFill>
            </a:endParaRPr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en-US" sz="1600">
                <a:solidFill>
                  <a:schemeClr val="tx1"/>
                </a:solidFill>
              </a:rPr>
              <a:t>Word :	 32 bits (4 byte)</a:t>
            </a:r>
            <a:endParaRPr lang="zh-CN" altLang="en-US" sz="1600">
              <a:solidFill>
                <a:schemeClr val="tx1"/>
              </a:solidFill>
            </a:endParaRPr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en-US" sz="1600"/>
              <a:t>Doubleword   64-bits</a:t>
            </a:r>
            <a:r>
              <a:rPr lang="zh-CN" altLang="en-US" sz="1600"/>
              <a:t>（</a:t>
            </a:r>
            <a:r>
              <a:rPr lang="en-US" sz="1600"/>
              <a:t>8byte</a:t>
            </a:r>
            <a:r>
              <a:rPr lang="zh-CN" altLang="en-US" sz="1600"/>
              <a:t>）（</a:t>
            </a:r>
            <a:r>
              <a:rPr lang="en-US" sz="1600"/>
              <a:t>Cortex-A</a:t>
            </a:r>
            <a:r>
              <a:rPr lang="zh-CN" altLang="en-US" sz="1600"/>
              <a:t>处理器）</a:t>
            </a:r>
            <a:endParaRPr lang="en-US" sz="1600">
              <a:solidFill>
                <a:schemeClr val="tx1"/>
              </a:solidFill>
            </a:endParaRPr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endParaRPr lang="zh-CN" altLang="en-US" sz="1600">
              <a:solidFill>
                <a:schemeClr val="tx1"/>
              </a:solidFill>
            </a:endParaRPr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1600"/>
              <a:t>大部分</a:t>
            </a:r>
            <a:r>
              <a:rPr lang="en-US" sz="1600"/>
              <a:t>ARM core </a:t>
            </a:r>
            <a:r>
              <a:rPr lang="zh-CN" altLang="en-US" sz="1600"/>
              <a:t>提供：</a:t>
            </a:r>
            <a:endParaRPr lang="zh-CN" altLang="en-US" sz="16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en-US" sz="1600"/>
              <a:t>ARM </a:t>
            </a:r>
            <a:r>
              <a:rPr lang="zh-CN" altLang="en-US" sz="1600"/>
              <a:t>指令集（</a:t>
            </a:r>
            <a:r>
              <a:rPr lang="en-US" sz="1600"/>
              <a:t>32-bit</a:t>
            </a:r>
            <a:r>
              <a:rPr lang="zh-CN" altLang="en-US" sz="1600"/>
              <a:t>） </a:t>
            </a:r>
            <a:endParaRPr lang="zh-CN" altLang="en-US" sz="16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en-US" sz="1600" b="1"/>
              <a:t>Thumb </a:t>
            </a:r>
            <a:r>
              <a:rPr lang="zh-CN" altLang="en-US" sz="1600" b="1"/>
              <a:t>指令集（</a:t>
            </a:r>
            <a:r>
              <a:rPr lang="en-US" sz="1600" b="1"/>
              <a:t>16-bit </a:t>
            </a:r>
            <a:r>
              <a:rPr lang="zh-CN" altLang="en-US" sz="1600"/>
              <a:t>）</a:t>
            </a:r>
            <a:endParaRPr lang="zh-CN" altLang="en-US" sz="1600"/>
          </a:p>
          <a:p>
            <a:pPr marL="273050" indent="-273050" algn="l" eaLnBrk="1" hangingPunct="1"/>
            <a:r>
              <a:rPr lang="en-US" sz="1600"/>
              <a:t> 	Cortex-A</a:t>
            </a:r>
            <a:r>
              <a:rPr lang="zh-CN" altLang="en-US" sz="1600"/>
              <a:t>处理器</a:t>
            </a:r>
            <a:endParaRPr lang="en-US" sz="1600"/>
          </a:p>
          <a:p>
            <a:pPr marL="273050" indent="-273050" algn="l" eaLnBrk="1" hangingPunct="1"/>
            <a:r>
              <a:rPr lang="en-US" sz="1600"/>
              <a:t>	16</a:t>
            </a:r>
            <a:r>
              <a:rPr lang="zh-CN" altLang="en-US" sz="1600"/>
              <a:t>位和</a:t>
            </a:r>
            <a:r>
              <a:rPr lang="en-US" sz="1600"/>
              <a:t>32</a:t>
            </a:r>
            <a:r>
              <a:rPr lang="zh-CN" altLang="en-US" sz="1600"/>
              <a:t>位</a:t>
            </a:r>
            <a:r>
              <a:rPr lang="en-US" sz="1600"/>
              <a:t>Thumb-2</a:t>
            </a:r>
            <a:r>
              <a:rPr lang="zh-CN" altLang="en-US" sz="1600"/>
              <a:t>指令集</a:t>
            </a:r>
            <a:endParaRPr lang="en-US" sz="1600"/>
          </a:p>
          <a:p>
            <a:pPr marL="273050" indent="-273050" algn="l" eaLnBrk="1" hangingPunct="1"/>
            <a:r>
              <a:rPr lang="en-US" sz="1600"/>
              <a:t>	 16</a:t>
            </a:r>
            <a:r>
              <a:rPr lang="zh-CN" altLang="en-US" sz="1600"/>
              <a:t>位和</a:t>
            </a:r>
            <a:r>
              <a:rPr lang="en-US" sz="1600"/>
              <a:t>32</a:t>
            </a:r>
            <a:r>
              <a:rPr lang="zh-CN" altLang="en-US" sz="1600"/>
              <a:t>位</a:t>
            </a:r>
            <a:r>
              <a:rPr lang="en-US" sz="1600"/>
              <a:t>ThumbEE</a:t>
            </a:r>
            <a:r>
              <a:rPr lang="zh-CN" altLang="en-US" sz="1600"/>
              <a:t>指令集</a:t>
            </a:r>
            <a:endParaRPr lang="zh-CN" altLang="en-US" sz="160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en-US" sz="1600"/>
              <a:t>Jazelle cores </a:t>
            </a:r>
            <a:r>
              <a:rPr lang="zh-CN" altLang="en-US" sz="1600"/>
              <a:t>支持 </a:t>
            </a:r>
            <a:r>
              <a:rPr lang="en-US" sz="1600"/>
              <a:t>Java bytecode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366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/>
              <a:t> </a:t>
            </a:r>
            <a:endParaRPr lang="zh-CN" altLang="zh-CN"/>
          </a:p>
        </p:txBody>
      </p:sp>
      <p:sp>
        <p:nvSpPr>
          <p:cNvPr id="3665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219200"/>
            <a:ext cx="4043363" cy="4910138"/>
          </a:xfrm>
        </p:spPr>
        <p:txBody>
          <a:bodyPr/>
          <a:lstStyle/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endParaRPr lang="zh-CN" altLang="zh-CN" sz="3500" i="1"/>
          </a:p>
          <a:p>
            <a:pPr marL="273050" indent="-273050" algn="l"/>
            <a:r>
              <a:rPr lang="zh-CN" altLang="zh-CN" sz="3500" i="1"/>
              <a:t>           Any questions?</a:t>
            </a:r>
            <a:endParaRPr lang="zh-CN" altLang="zh-CN"/>
          </a:p>
        </p:txBody>
      </p:sp>
      <p:pic>
        <p:nvPicPr>
          <p:cNvPr id="366596" name="Object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05488" y="1865313"/>
            <a:ext cx="1716087" cy="361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  <a:endParaRPr lang="zh-CN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en-US" sz="3200"/>
              <a:t>ARM</a:t>
            </a:r>
            <a:r>
              <a:rPr lang="zh-CN" altLang="en-US" sz="3200"/>
              <a:t>公司简介</a:t>
            </a:r>
            <a:endParaRPr lang="zh-CN" altLang="en-US" sz="3200"/>
          </a:p>
          <a:p>
            <a:pPr marL="273050" indent="-273050" algn="l" eaLnBrk="1" hangingPunct="1"/>
            <a:r>
              <a:rPr lang="zh-CN" altLang="en-US" sz="3200"/>
              <a:t>	</a:t>
            </a:r>
            <a:r>
              <a:rPr lang="zh-CN" altLang="en-US"/>
              <a:t>编程模型</a:t>
            </a:r>
            <a:endParaRPr lang="zh-CN" altLang="en-US" b="1"/>
          </a:p>
          <a:p>
            <a:pPr marL="273050" indent="-273050" algn="l" eaLnBrk="1" hangingPunct="1"/>
            <a:r>
              <a:rPr lang="zh-CN" altLang="en-US"/>
              <a:t>	指令集</a:t>
            </a:r>
            <a:endParaRPr lang="zh-CN" altLang="en-US"/>
          </a:p>
          <a:p>
            <a:pPr marL="273050" indent="-273050" algn="l" eaLnBrk="1" hangingPunct="1"/>
            <a:r>
              <a:rPr lang="zh-CN" altLang="en-US"/>
              <a:t>	系统设计</a:t>
            </a:r>
            <a:endParaRPr lang="zh-CN" altLang="en-US"/>
          </a:p>
          <a:p>
            <a:pPr marL="273050" indent="-273050" algn="l" eaLnBrk="1" hangingPunct="1"/>
            <a:endParaRPr lang="zh-CN" altLang="en-US" sz="3200"/>
          </a:p>
        </p:txBody>
      </p:sp>
      <p:graphicFrame>
        <p:nvGraphicFramePr>
          <p:cNvPr id="2" name="对象 1"/>
          <p:cNvGraphicFramePr/>
          <p:nvPr/>
        </p:nvGraphicFramePr>
        <p:xfrm>
          <a:off x="3434715" y="1219200"/>
          <a:ext cx="1639570" cy="581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638300" imgH="581025" progId="Paint.Picture">
                  <p:embed/>
                </p:oleObj>
              </mc:Choice>
              <mc:Fallback>
                <p:oleObj name="" r:id="rId1" imgW="1638300" imgH="58102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34715" y="1219200"/>
                        <a:ext cx="1639570" cy="581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pic>
        <p:nvPicPr>
          <p:cNvPr id="57346" name="Picture 2" descr="building_scan_for_Wendy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687185" y="4398645"/>
            <a:ext cx="1908175" cy="1983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609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/>
              <a:t>ARM</a:t>
            </a:r>
            <a:r>
              <a:rPr lang="zh-CN" altLang="en-US"/>
              <a:t>公司</a:t>
            </a:r>
            <a:endParaRPr lang="zh-CN" alt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5275" y="1541780"/>
            <a:ext cx="5929630" cy="4653915"/>
          </a:xfrm>
        </p:spPr>
        <p:txBody>
          <a:bodyPr lIns="92075" tIns="46038" rIns="92075" bIns="46038" anchor="ctr" anchorCtr="1"/>
          <a:lstStyle/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400"/>
              <a:t>成立于</a:t>
            </a:r>
            <a:r>
              <a:rPr lang="en-US" sz="2400"/>
              <a:t>1990</a:t>
            </a:r>
            <a:r>
              <a:rPr lang="zh-CN" altLang="en-US" sz="2400"/>
              <a:t>年</a:t>
            </a:r>
            <a:r>
              <a:rPr lang="en-US" sz="2400"/>
              <a:t>11</a:t>
            </a:r>
            <a:r>
              <a:rPr lang="zh-CN" altLang="en-US" sz="2400"/>
              <a:t>月</a:t>
            </a:r>
            <a:endParaRPr lang="zh-CN" altLang="en-US" sz="24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前身为 </a:t>
            </a:r>
            <a:r>
              <a:rPr lang="en-US" sz="2000">
                <a:solidFill>
                  <a:schemeClr val="tx1"/>
                </a:solidFill>
              </a:rPr>
              <a:t>Acorn</a:t>
            </a:r>
            <a:r>
              <a:rPr lang="zh-CN" altLang="en-US" sz="2000">
                <a:solidFill>
                  <a:schemeClr val="tx1"/>
                </a:solidFill>
              </a:rPr>
              <a:t>计算机公司</a:t>
            </a:r>
            <a:endParaRPr lang="zh-CN" altLang="en-US" sz="2000">
              <a:solidFill>
                <a:schemeClr val="tx1"/>
              </a:solidFill>
            </a:endParaRPr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400"/>
              <a:t>主要</a:t>
            </a:r>
            <a:r>
              <a:rPr lang="zh-CN" altLang="en-US" sz="2400">
                <a:solidFill>
                  <a:srgbClr val="FF0000"/>
                </a:solidFill>
              </a:rPr>
              <a:t>设计</a:t>
            </a:r>
            <a:r>
              <a:rPr lang="en-US" sz="2400">
                <a:solidFill>
                  <a:srgbClr val="FF0000"/>
                </a:solidFill>
              </a:rPr>
              <a:t>ARM</a:t>
            </a:r>
            <a:r>
              <a:rPr lang="zh-CN" altLang="en-US" sz="2400">
                <a:solidFill>
                  <a:srgbClr val="FF0000"/>
                </a:solidFill>
              </a:rPr>
              <a:t>系列</a:t>
            </a:r>
            <a:r>
              <a:rPr lang="en-US" sz="2400">
                <a:solidFill>
                  <a:srgbClr val="FF0000"/>
                </a:solidFill>
              </a:rPr>
              <a:t>RISC</a:t>
            </a:r>
            <a:r>
              <a:rPr lang="zh-CN" altLang="en-US" sz="2400">
                <a:solidFill>
                  <a:srgbClr val="FF0000"/>
                </a:solidFill>
              </a:rPr>
              <a:t>处理器内核</a:t>
            </a:r>
            <a:endParaRPr lang="zh-CN" altLang="en-US" sz="240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400"/>
              <a:t>授权</a:t>
            </a:r>
            <a:r>
              <a:rPr lang="en-US" sz="2400"/>
              <a:t>ARM</a:t>
            </a:r>
            <a:r>
              <a:rPr lang="zh-CN" altLang="en-US" sz="2400"/>
              <a:t>内核给生产和销售半导体的合作伙伴</a:t>
            </a:r>
            <a:endParaRPr lang="zh-CN" altLang="en-US" sz="24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en-US" sz="2000">
                <a:solidFill>
                  <a:srgbClr val="FF0000"/>
                </a:solidFill>
              </a:rPr>
              <a:t>ARM </a:t>
            </a:r>
            <a:r>
              <a:rPr lang="zh-CN" altLang="en-US" sz="2000">
                <a:solidFill>
                  <a:srgbClr val="FF0000"/>
                </a:solidFill>
              </a:rPr>
              <a:t>公司不生产芯片</a:t>
            </a:r>
            <a:r>
              <a:rPr lang="zh-CN" altLang="en-US" sz="2000">
                <a:solidFill>
                  <a:schemeClr val="tx1"/>
                </a:solidFill>
              </a:rPr>
              <a:t>（intel集设计+生产+销售）</a:t>
            </a:r>
            <a:endParaRPr lang="zh-CN" altLang="en-US" sz="2000">
              <a:solidFill>
                <a:schemeClr val="tx1"/>
              </a:solidFill>
            </a:endParaRPr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400"/>
              <a:t>另外也提供基于</a:t>
            </a:r>
            <a:r>
              <a:rPr lang="en-US" sz="2400">
                <a:solidFill>
                  <a:srgbClr val="FF0000"/>
                </a:solidFill>
              </a:rPr>
              <a:t>ARM</a:t>
            </a:r>
            <a:r>
              <a:rPr lang="zh-CN" altLang="en-US" sz="2400">
                <a:solidFill>
                  <a:srgbClr val="FF0000"/>
                </a:solidFill>
              </a:rPr>
              <a:t>架构的开发设计</a:t>
            </a:r>
            <a:r>
              <a:rPr lang="zh-CN" altLang="en-US" sz="2400"/>
              <a:t>技术</a:t>
            </a:r>
            <a:endParaRPr lang="zh-CN" altLang="en-US" sz="240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en-US" sz="2000">
                <a:solidFill>
                  <a:schemeClr val="tx1"/>
                </a:solidFill>
              </a:rPr>
              <a:t>软件工具</a:t>
            </a:r>
            <a:r>
              <a:rPr lang="en-US" sz="2000">
                <a:solidFill>
                  <a:schemeClr val="tx1"/>
                </a:solidFill>
              </a:rPr>
              <a:t>, </a:t>
            </a:r>
            <a:r>
              <a:rPr lang="zh-CN" altLang="en-US" sz="2000">
                <a:solidFill>
                  <a:schemeClr val="tx1"/>
                </a:solidFill>
              </a:rPr>
              <a:t>评估板</a:t>
            </a:r>
            <a:r>
              <a:rPr lang="en-US" sz="2000">
                <a:solidFill>
                  <a:schemeClr val="tx1"/>
                </a:solidFill>
              </a:rPr>
              <a:t>, </a:t>
            </a:r>
            <a:r>
              <a:rPr lang="zh-CN" altLang="en-US" sz="2000">
                <a:solidFill>
                  <a:schemeClr val="tx1"/>
                </a:solidFill>
              </a:rPr>
              <a:t>调试工具</a:t>
            </a:r>
            <a:r>
              <a:rPr lang="en-US" sz="2000">
                <a:solidFill>
                  <a:schemeClr val="tx1"/>
                </a:solidFill>
              </a:rPr>
              <a:t>,</a:t>
            </a:r>
            <a:r>
              <a:rPr lang="zh-CN" altLang="en-US" sz="2000">
                <a:solidFill>
                  <a:schemeClr val="tx1"/>
                </a:solidFill>
              </a:rPr>
              <a:t>应用软件</a:t>
            </a:r>
            <a:r>
              <a:rPr lang="en-US" sz="2000">
                <a:solidFill>
                  <a:schemeClr val="tx1"/>
                </a:solidFill>
              </a:rPr>
              <a:t>,</a:t>
            </a:r>
            <a:r>
              <a:rPr lang="zh-CN" altLang="en-US" sz="2000">
                <a:solidFill>
                  <a:schemeClr val="tx1"/>
                </a:solidFill>
              </a:rPr>
              <a:t>总线架构</a:t>
            </a:r>
            <a:r>
              <a:rPr lang="en-US" sz="2000">
                <a:solidFill>
                  <a:schemeClr val="tx1"/>
                </a:solidFill>
              </a:rPr>
              <a:t>, </a:t>
            </a:r>
            <a:r>
              <a:rPr lang="zh-CN" altLang="en-US" sz="2000">
                <a:solidFill>
                  <a:schemeClr val="tx1"/>
                </a:solidFill>
              </a:rPr>
              <a:t>外围设备单元，等等</a:t>
            </a:r>
            <a:endParaRPr lang="zh-CN" altLang="en-US" sz="2000">
              <a:solidFill>
                <a:schemeClr val="tx1"/>
              </a:solidFill>
            </a:endParaRPr>
          </a:p>
          <a:p>
            <a:pPr marL="276225" lvl="1" algn="l" eaLnBrk="1" hangingPunct="1">
              <a:buFont typeface="Wingdings 3" panose="05040102010807070707" pitchFamily="18" charset="2"/>
            </a:pPr>
            <a:r>
              <a:rPr lang="en-US" altLang="zh-CN">
                <a:solidFill>
                  <a:srgbClr val="FF0000"/>
                </a:solidFill>
              </a:rPr>
              <a:t>risc</a:t>
            </a:r>
            <a:r>
              <a:rPr lang="zh-CN" altLang="en-US"/>
              <a:t>精简指令集计算机</a:t>
            </a:r>
            <a:endParaRPr lang="zh-CN" altLang="en-US"/>
          </a:p>
          <a:p>
            <a:pPr marL="276225" lvl="1" algn="l" eaLnBrk="1" hangingPunct="1">
              <a:buFont typeface="Wingdings 3" panose="05040102010807070707" pitchFamily="18" charset="2"/>
            </a:pPr>
            <a:r>
              <a:rPr lang="en-US" altLang="zh-CN">
                <a:solidFill>
                  <a:srgbClr val="FF0000"/>
                </a:solidFill>
              </a:rPr>
              <a:t>cisc</a:t>
            </a:r>
            <a:r>
              <a:rPr lang="zh-CN" altLang="en-US"/>
              <a:t>复杂指令集计算机</a:t>
            </a:r>
            <a:endParaRPr lang="zh-CN" altLang="en-US"/>
          </a:p>
          <a:p>
            <a:pPr marL="276225" lvl="1" algn="l" eaLnBrk="1" hangingPunct="1">
              <a:buFont typeface="Wingdings 3" panose="05040102010807070707" pitchFamily="18" charset="2"/>
            </a:pPr>
            <a:r>
              <a:rPr lang="en-US" altLang="zh-CN"/>
              <a:t>cpu</a:t>
            </a:r>
            <a:r>
              <a:rPr lang="zh-CN" altLang="en-US"/>
              <a:t>设计理念：使用少量指令使得结构简单、功耗低、时钟快</a:t>
            </a:r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6224905" y="60325"/>
          <a:ext cx="2835275" cy="326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3143250" imgH="3257550" progId="Paint.Picture">
                  <p:embed/>
                </p:oleObj>
              </mc:Choice>
              <mc:Fallback>
                <p:oleObj name="" r:id="rId2" imgW="3143250" imgH="32575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24905" y="60325"/>
                        <a:ext cx="2835275" cy="3260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开发环境搭建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7602220" cy="4910455"/>
          </a:xfrm>
        </p:spPr>
        <p:txBody>
          <a:bodyPr/>
          <a:p>
            <a:r>
              <a:rPr sz="1400"/>
              <a:t>开发环境：</a:t>
            </a:r>
            <a:endParaRPr sz="1400"/>
          </a:p>
          <a:p>
            <a:r>
              <a:rPr sz="1400"/>
              <a:t>0.</a:t>
            </a:r>
            <a:endParaRPr sz="1400"/>
          </a:p>
          <a:p>
            <a:r>
              <a:rPr sz="1400"/>
              <a:t>安装keil:mdk412</a:t>
            </a:r>
            <a:endParaRPr sz="1400"/>
          </a:p>
          <a:p>
            <a:r>
              <a:rPr sz="1400"/>
              <a:t>1.</a:t>
            </a:r>
            <a:endParaRPr sz="1400"/>
          </a:p>
          <a:p>
            <a:r>
              <a:rPr sz="1400"/>
              <a:t>破解keil:(管理员运行)</a:t>
            </a:r>
            <a:endParaRPr sz="1400"/>
          </a:p>
          <a:p>
            <a:r>
              <a:rPr sz="1400"/>
              <a:t>keil license Managemnt - 复制cid到破解软件 - 破解软件选arm - gen生成破解码 - add破解码</a:t>
            </a:r>
            <a:endParaRPr sz="1400"/>
          </a:p>
          <a:p>
            <a:r>
              <a:rPr sz="1400"/>
              <a:t>2.</a:t>
            </a:r>
            <a:endParaRPr sz="1400"/>
          </a:p>
          <a:p>
            <a:r>
              <a:rPr sz="1400"/>
              <a:t>编译器:(管理员运行)(win7兼容性版本)</a:t>
            </a:r>
            <a:endParaRPr sz="1400"/>
          </a:p>
          <a:p>
            <a:r>
              <a:rPr sz="1400"/>
              <a:t>arm-2011.03-42-arm-none-eabi.exe - 注意路径点击next</a:t>
            </a:r>
            <a:endParaRPr sz="1400"/>
          </a:p>
          <a:p>
            <a:r>
              <a:rPr sz="1400"/>
              <a:t>3.</a:t>
            </a:r>
            <a:endParaRPr sz="1400"/>
          </a:p>
          <a:p>
            <a:r>
              <a:rPr sz="1400"/>
              <a:t>创建keil工程：</a:t>
            </a:r>
            <a:endParaRPr sz="1400"/>
          </a:p>
          <a:p>
            <a:r>
              <a:rPr sz="1400"/>
              <a:t>keil新建 - pro - new pro - 选择目录 - 填写工程目录 - cpu - nxp - lpc2131 - 新建文件asm.s - add files 选择arm.s - 写代码 - 编译rebuild </a:t>
            </a:r>
            <a:endParaRPr sz="1400"/>
          </a:p>
          <a:p>
            <a:r>
              <a:rPr sz="1400"/>
              <a:t>- 找到工具链位置 - Components - Folders - use gnu - 工具链目录 - 再次编译</a:t>
            </a:r>
            <a:endParaRPr sz="140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5045" y="1219200"/>
            <a:ext cx="60007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7867650" cy="990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/>
              <a:t>ARM </a:t>
            </a:r>
            <a:r>
              <a:rPr lang="zh-CN" altLang="en-US"/>
              <a:t>全球分布</a:t>
            </a:r>
            <a:endParaRPr lang="zh-CN" alt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295400" y="4800600"/>
            <a:ext cx="2974975" cy="1449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706755" lvl="1" indent="-233680">
              <a:lnSpc>
                <a:spcPct val="90000"/>
              </a:lnSpc>
              <a:spcBef>
                <a:spcPct val="30000"/>
              </a:spcBef>
              <a:buSzPct val="130000"/>
              <a:buFont typeface="Arial" panose="020B0604020202020204" pitchFamily="34" charset="0"/>
              <a:buChar char="•"/>
            </a:pPr>
            <a:endParaRPr lang="zh-CN" altLang="zh-CN" sz="1400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029200" y="4800600"/>
            <a:ext cx="2974975" cy="1449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/>
          <a:p>
            <a:pPr marL="706755" lvl="1" indent="-233680">
              <a:lnSpc>
                <a:spcPct val="90000"/>
              </a:lnSpc>
              <a:spcBef>
                <a:spcPct val="30000"/>
              </a:spcBef>
              <a:buSzPct val="130000"/>
              <a:buFont typeface="Arial" panose="020B0604020202020204" pitchFamily="34" charset="0"/>
              <a:buChar char="•"/>
            </a:pPr>
            <a:endParaRPr lang="zh-CN" altLang="zh-CN" sz="1400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333375" y="4981575"/>
            <a:ext cx="4029075" cy="14198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England 英国剑桥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Cambridge, Maidenhead, Sheffield, Blackburn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Germany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Munich		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France 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Paris, Sophia Antipolis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Korea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Seoul</a:t>
            </a:r>
            <a:endParaRPr lang="zh-CN" altLang="zh-CN"/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4305300" y="5010150"/>
            <a:ext cx="3352800" cy="1247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US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Seattle, Los Gatos, Walnut Creek, Austin, Boston, San Diego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Asia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Taiwan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Japan</a:t>
            </a:r>
            <a:endParaRPr lang="zh-CN" altLang="zh-CN" sz="1200" b="1" i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zh-CN" sz="1200" b="1" i="1">
                <a:solidFill>
                  <a:schemeClr val="tx1"/>
                </a:solidFill>
                <a:sym typeface="Times New Roman" panose="02020603050405020304" pitchFamily="18" charset="0"/>
              </a:rPr>
              <a:t>Shin-Yokohama (Tokyo)</a:t>
            </a:r>
            <a:endParaRPr lang="zh-CN" altLang="zh-CN"/>
          </a:p>
        </p:txBody>
      </p:sp>
      <p:pic>
        <p:nvPicPr>
          <p:cNvPr id="59399" name="Picture 7" descr="Offices map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95400" y="1193800"/>
            <a:ext cx="6800850" cy="377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8229600" cy="595313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/>
              <a:t>ARM</a:t>
            </a:r>
            <a:r>
              <a:rPr lang="zh-CN" altLang="en-US"/>
              <a:t>合作伙伴</a:t>
            </a:r>
            <a:endParaRPr lang="zh-CN" altLang="en-US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105400" y="1219200"/>
            <a:ext cx="3352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1219200"/>
            <a:ext cx="3810000" cy="2590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 anchorCtr="1"/>
          <a:lstStyle/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SILICON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DESIGN SUPPORT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SOFTWARE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TRAINING</a:t>
            </a: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73050" indent="-273050"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</a:pPr>
            <a:r>
              <a:rPr lang="en-US" sz="2400">
                <a:solidFill>
                  <a:schemeClr val="tx1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CONSORTIA</a:t>
            </a:r>
            <a:endParaRPr lang="zh-CN" altLang="en-US"/>
          </a:p>
        </p:txBody>
      </p:sp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343400"/>
            <a:ext cx="2095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3810000"/>
            <a:ext cx="3057525" cy="2438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0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333 -0.28959 L 3.33333E-6 3.33333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00" y="1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ARM Powered Products</a:t>
            </a:r>
            <a:endParaRPr lang="zh-CN" altLang="en-US"/>
          </a:p>
        </p:txBody>
      </p:sp>
      <p:sp>
        <p:nvSpPr>
          <p:cNvPr id="63491" name="Text Box 3"/>
          <p:cNvSpPr>
            <a:spLocks noChangeArrowheads="1"/>
          </p:cNvSpPr>
          <p:nvPr/>
        </p:nvSpPr>
        <p:spPr bwMode="auto">
          <a:xfrm>
            <a:off x="228600" y="3429000"/>
            <a:ext cx="212725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r"/>
            <a:r>
              <a:rPr lang="en-US">
                <a:solidFill>
                  <a:schemeClr val="tx1"/>
                </a:solidFill>
                <a:sym typeface="Times New Roman" panose="02020603050405020304" pitchFamily="18" charset="0"/>
              </a:rPr>
              <a:t>Google Nexus One</a:t>
            </a:r>
            <a:endParaRPr lang="zh-CN" altLang="en-US"/>
          </a:p>
        </p:txBody>
      </p:sp>
      <p:pic>
        <p:nvPicPr>
          <p:cNvPr id="63492" name="Picture 4" descr="1201-low"/>
          <p:cNvPicPr>
            <a:picLocks noChangeAspect="1" noChangeArrowheads="1"/>
          </p:cNvPicPr>
          <p:nvPr/>
        </p:nvPicPr>
        <p:blipFill>
          <a:blip r:embed="rId1"/>
          <a:srcRect r="15265"/>
          <a:stretch>
            <a:fillRect/>
          </a:stretch>
        </p:blipFill>
        <p:spPr bwMode="auto">
          <a:xfrm>
            <a:off x="2362200" y="4800600"/>
            <a:ext cx="2514600" cy="134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3" name="Picture 5" descr="Gameboy_adva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048000"/>
            <a:ext cx="1066800" cy="62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4" name="Picture 6" descr="pixstar_gcx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676400"/>
            <a:ext cx="95250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5" name="Picture 7" descr="HIPZIP-iomega"/>
          <p:cNvPicPr>
            <a:picLocks noChangeAspect="1" noChangeArrowheads="1"/>
          </p:cNvPicPr>
          <p:nvPr/>
        </p:nvPicPr>
        <p:blipFill>
          <a:blip r:embed="rId4"/>
          <a:srcRect l="82285"/>
          <a:stretch>
            <a:fillRect/>
          </a:stretch>
        </p:blipFill>
        <p:spPr bwMode="auto">
          <a:xfrm>
            <a:off x="4191000" y="2667000"/>
            <a:ext cx="60483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6" name="Rectangle 8"/>
          <p:cNvSpPr>
            <a:spLocks noChangeArrowheads="1"/>
          </p:cNvSpPr>
          <p:nvPr/>
        </p:nvSpPr>
        <p:spPr bwMode="auto">
          <a:xfrm>
            <a:off x="1905000" y="2362200"/>
            <a:ext cx="1931988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JVC "Pixstar" GC-X1</a:t>
            </a:r>
            <a:endParaRPr lang="zh-CN" altLang="en-US"/>
          </a:p>
        </p:txBody>
      </p:sp>
      <p:sp>
        <p:nvSpPr>
          <p:cNvPr id="63497" name="Text Box 9"/>
          <p:cNvSpPr>
            <a:spLocks noChangeArrowheads="1"/>
          </p:cNvSpPr>
          <p:nvPr/>
        </p:nvSpPr>
        <p:spPr bwMode="auto">
          <a:xfrm>
            <a:off x="2895600" y="6096000"/>
            <a:ext cx="157321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Psion Revo Plus</a:t>
            </a:r>
            <a:endParaRPr lang="zh-CN" altLang="en-US"/>
          </a:p>
        </p:txBody>
      </p:sp>
      <p:pic>
        <p:nvPicPr>
          <p:cNvPr id="63498" name="Picture 10" descr="capshr lo-re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39000" y="3836988"/>
            <a:ext cx="1263650" cy="96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9" name="Text Box 11"/>
          <p:cNvSpPr>
            <a:spLocks noChangeArrowheads="1"/>
          </p:cNvSpPr>
          <p:nvPr/>
        </p:nvSpPr>
        <p:spPr bwMode="auto">
          <a:xfrm>
            <a:off x="7189788" y="4827588"/>
            <a:ext cx="130968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HP CapShare</a:t>
            </a:r>
            <a:endParaRPr lang="zh-CN" altLang="en-US"/>
          </a:p>
        </p:txBody>
      </p:sp>
      <p:pic>
        <p:nvPicPr>
          <p:cNvPr id="63500" name="Picture 12" descr="SonyM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67400" y="3124200"/>
            <a:ext cx="11525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7059613" y="3429000"/>
            <a:ext cx="208438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Sony MZ-R90 MiniDisc</a:t>
            </a:r>
            <a:endParaRPr lang="en-US" sz="2400">
              <a:solidFill>
                <a:schemeClr val="tx1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63502" name="Picture 14" descr="nokia8110 lo-res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81600" y="5486400"/>
            <a:ext cx="557213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503" name="Rectangle 15"/>
          <p:cNvSpPr>
            <a:spLocks noChangeArrowheads="1"/>
          </p:cNvSpPr>
          <p:nvPr/>
        </p:nvSpPr>
        <p:spPr bwMode="auto">
          <a:xfrm>
            <a:off x="4800600" y="5181600"/>
            <a:ext cx="1109663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Nokia 8810</a:t>
            </a:r>
            <a:endParaRPr lang="zh-CN" altLang="en-US"/>
          </a:p>
        </p:txBody>
      </p:sp>
      <p:pic>
        <p:nvPicPr>
          <p:cNvPr id="63504" name="Picture 16" descr="r380"/>
          <p:cNvPicPr>
            <a:picLocks noChangeAspect="1" noChangeArrowheads="1"/>
          </p:cNvPicPr>
          <p:nvPr/>
        </p:nvPicPr>
        <p:blipFill>
          <a:blip r:embed="rId8"/>
          <a:srcRect t="2155"/>
          <a:stretch>
            <a:fillRect/>
          </a:stretch>
        </p:blipFill>
        <p:spPr bwMode="auto">
          <a:xfrm>
            <a:off x="4953000" y="3962400"/>
            <a:ext cx="558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505" name="Object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94425" y="5472113"/>
            <a:ext cx="2317750" cy="742950"/>
          </a:xfrm>
          <a:prstGeom prst="rect">
            <a:avLst/>
          </a:prstGeom>
          <a:noFill/>
          <a:ln w="3175" cmpd="sng">
            <a:solidFill>
              <a:srgbClr val="FFFFFF"/>
            </a:solidFill>
            <a:miter lim="800000"/>
            <a:headEnd/>
            <a:tailEnd/>
          </a:ln>
        </p:spPr>
      </p:pic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6194425" y="5167313"/>
            <a:ext cx="18002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Nokia Mediamaster</a:t>
            </a:r>
            <a:endParaRPr lang="zh-CN" altLang="en-US"/>
          </a:p>
        </p:txBody>
      </p:sp>
      <p:sp>
        <p:nvSpPr>
          <p:cNvPr id="63507" name="Text Box 19"/>
          <p:cNvSpPr>
            <a:spLocks noChangeArrowheads="1"/>
          </p:cNvSpPr>
          <p:nvPr/>
        </p:nvSpPr>
        <p:spPr bwMode="auto">
          <a:xfrm>
            <a:off x="2667000" y="3657600"/>
            <a:ext cx="992188" cy="730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Nintendo</a:t>
            </a:r>
            <a:br>
              <a:rPr lang="zh-CN" alt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</a:br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Gameboy</a:t>
            </a:r>
            <a:br>
              <a:rPr lang="zh-CN" alt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</a:br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Advance</a:t>
            </a:r>
            <a:endParaRPr lang="zh-CN" altLang="en-US"/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5467350" y="4419600"/>
            <a:ext cx="933450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Ericsson</a:t>
            </a:r>
            <a:endParaRPr lang="zh-CN" altLang="en-US" sz="1400" b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algn="ctr">
              <a:spcBef>
                <a:spcPct val="20000"/>
              </a:spcBef>
            </a:pPr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R380</a:t>
            </a:r>
            <a:endParaRPr lang="en-US" sz="1100" b="1">
              <a:solidFill>
                <a:schemeClr val="tx1"/>
              </a:solidFill>
              <a:sym typeface="Times New Roman" panose="02020603050405020304" pitchFamily="18" charset="0"/>
            </a:endParaRPr>
          </a:p>
        </p:txBody>
      </p:sp>
      <p:pic>
        <p:nvPicPr>
          <p:cNvPr id="63509" name="Picture 21" descr="0401AlbaInternet TV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562600" y="1219200"/>
            <a:ext cx="1703388" cy="1287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5907088" y="2408238"/>
            <a:ext cx="1109662" cy="517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Alba Bush</a:t>
            </a:r>
            <a:endParaRPr lang="zh-CN" altLang="en-US" sz="1400" b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Internet TV</a:t>
            </a:r>
            <a:endParaRPr lang="zh-CN" altLang="en-US"/>
          </a:p>
        </p:txBody>
      </p:sp>
      <p:pic>
        <p:nvPicPr>
          <p:cNvPr id="63511" name="Picture 23" descr="Rio600 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962400" y="1524000"/>
            <a:ext cx="1176338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512" name="Picture 24" descr="3CR990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391400" y="1447800"/>
            <a:ext cx="1604963" cy="164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513" name="Text Box 25"/>
          <p:cNvSpPr>
            <a:spLocks noChangeArrowheads="1"/>
          </p:cNvSpPr>
          <p:nvPr/>
        </p:nvSpPr>
        <p:spPr bwMode="auto">
          <a:xfrm>
            <a:off x="7716838" y="1066800"/>
            <a:ext cx="1427162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3Com</a:t>
            </a:r>
            <a:endParaRPr lang="zh-CN" altLang="en-US" sz="1400" b="1">
              <a:solidFill>
                <a:schemeClr val="tx1"/>
              </a:solidFill>
              <a:sym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10/100 PCI NIC</a:t>
            </a:r>
            <a:endParaRPr lang="zh-CN" altLang="en-US"/>
          </a:p>
        </p:txBody>
      </p:sp>
      <p:sp>
        <p:nvSpPr>
          <p:cNvPr id="63514" name="Rectangle 26"/>
          <p:cNvSpPr>
            <a:spLocks noChangeArrowheads="1"/>
          </p:cNvSpPr>
          <p:nvPr/>
        </p:nvSpPr>
        <p:spPr bwMode="auto">
          <a:xfrm>
            <a:off x="4038600" y="3505200"/>
            <a:ext cx="1404938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Iomega HipZip</a:t>
            </a:r>
            <a:endParaRPr lang="zh-CN" altLang="en-US"/>
          </a:p>
        </p:txBody>
      </p:sp>
      <p:sp>
        <p:nvSpPr>
          <p:cNvPr id="63515" name="Rectangle 27"/>
          <p:cNvSpPr>
            <a:spLocks noChangeArrowheads="1"/>
          </p:cNvSpPr>
          <p:nvPr/>
        </p:nvSpPr>
        <p:spPr bwMode="auto">
          <a:xfrm>
            <a:off x="3327400" y="1219200"/>
            <a:ext cx="2597150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1400" b="1">
                <a:solidFill>
                  <a:schemeClr val="tx1"/>
                </a:solidFill>
                <a:sym typeface="Times New Roman" panose="02020603050405020304" pitchFamily="18" charset="0"/>
              </a:rPr>
              <a:t>Diamond Multimedia Rio 600</a:t>
            </a:r>
            <a:endParaRPr lang="zh-CN" altLang="en-US"/>
          </a:p>
        </p:txBody>
      </p:sp>
      <p:pic>
        <p:nvPicPr>
          <p:cNvPr id="63516" name="Picture 28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81000" y="1295400"/>
            <a:ext cx="11842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517" name="Picture 2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52400" y="4267200"/>
            <a:ext cx="1905000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ARM</a:t>
            </a:r>
            <a:r>
              <a:rPr lang="zh-CN" altLang="en-US"/>
              <a:t>处理器的最新发展</a:t>
            </a:r>
            <a:endParaRPr lang="zh-CN" alt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 eaLnBrk="1" hangingPunct="1"/>
            <a:endParaRPr lang="zh-CN" altLang="zh-CN"/>
          </a:p>
        </p:txBody>
      </p:sp>
      <p:graphicFrame>
        <p:nvGraphicFramePr>
          <p:cNvPr id="4" name="对象 3"/>
          <p:cNvGraphicFramePr/>
          <p:nvPr/>
        </p:nvGraphicFramePr>
        <p:xfrm>
          <a:off x="139065" y="1536700"/>
          <a:ext cx="8865235" cy="41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858250" imgH="3781425" progId="Paint.Picture">
                  <p:embed/>
                </p:oleObj>
              </mc:Choice>
              <mc:Fallback>
                <p:oleObj name="" r:id="rId1" imgW="8858250" imgH="378142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9065" y="1536700"/>
                        <a:ext cx="8865235" cy="416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zh-CN" altLang="zh-CN"/>
              <a:t>www.embedu.org</a:t>
            </a:r>
            <a:endParaRPr lang="zh-CN" altLang="zh-CN" sz="1800">
              <a:solidFill>
                <a:srgbClr val="E30C07"/>
              </a:solidFill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  <a:endParaRPr lang="zh-CN" alt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r>
              <a:rPr lang="zh-CN" dirty="0"/>
              <a:t>高性能方向</a:t>
            </a:r>
            <a:endParaRPr lang="zh-CN" dirty="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zh-CN" b="1" dirty="0">
                <a:solidFill>
                  <a:schemeClr val="folHlink"/>
                </a:solidFill>
              </a:rPr>
              <a:t>TI </a:t>
            </a:r>
            <a:r>
              <a:rPr lang="zh-CN" dirty="0"/>
              <a:t>（德州仪器）</a:t>
            </a:r>
            <a:endParaRPr lang="zh-CN" dirty="0"/>
          </a:p>
          <a:p>
            <a:pPr marL="822325" lvl="2" indent="-228600" algn="l" eaLnBrk="1" hangingPunct="1">
              <a:buFont typeface="Wingdings 3" panose="05040102010807070707" pitchFamily="18" charset="2"/>
              <a:buChar char=""/>
            </a:pPr>
            <a:r>
              <a:rPr lang="zh-CN" altLang="zh-CN" dirty="0"/>
              <a:t>Omap3430 Cortex-A8</a:t>
            </a:r>
            <a:r>
              <a:rPr lang="zh-CN" dirty="0"/>
              <a:t>核</a:t>
            </a:r>
            <a:r>
              <a:rPr lang="zh-CN" altLang="zh-CN" dirty="0"/>
              <a:t>600MHz </a:t>
            </a:r>
            <a:r>
              <a:rPr lang="zh-CN" dirty="0"/>
              <a:t>（诺基亚</a:t>
            </a:r>
            <a:r>
              <a:rPr lang="zh-CN" altLang="zh-CN" dirty="0"/>
              <a:t>N96</a:t>
            </a:r>
            <a:r>
              <a:rPr lang="zh-CN" dirty="0"/>
              <a:t>）</a:t>
            </a:r>
            <a:endParaRPr lang="zh-CN" dirty="0"/>
          </a:p>
          <a:p>
            <a:pPr marL="822325" lvl="2" indent="-228600" algn="l" eaLnBrk="1" hangingPunct="1">
              <a:buFont typeface="Wingdings 3" panose="05040102010807070707" pitchFamily="18" charset="2"/>
              <a:buChar char=""/>
            </a:pPr>
            <a:r>
              <a:rPr lang="zh-CN" altLang="zh-CN" dirty="0"/>
              <a:t>Omap3530 Cortex-A8</a:t>
            </a:r>
            <a:r>
              <a:rPr lang="zh-CN" dirty="0"/>
              <a:t>核</a:t>
            </a:r>
            <a:r>
              <a:rPr lang="zh-CN" altLang="zh-CN" dirty="0"/>
              <a:t>600MHz  ARM+DSP</a:t>
            </a:r>
            <a:r>
              <a:rPr lang="zh-CN" dirty="0"/>
              <a:t>双核</a:t>
            </a:r>
            <a:endParaRPr lang="zh-CN" dirty="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zh-CN" b="1" dirty="0">
                <a:solidFill>
                  <a:schemeClr val="folHlink"/>
                </a:solidFill>
              </a:rPr>
              <a:t>Samsung</a:t>
            </a:r>
            <a:r>
              <a:rPr lang="zh-CN" dirty="0"/>
              <a:t>（三星）</a:t>
            </a:r>
            <a:endParaRPr lang="zh-CN" dirty="0"/>
          </a:p>
          <a:p>
            <a:pPr marL="822325" lvl="2" indent="-228600" algn="l" eaLnBrk="1" hangingPunct="1">
              <a:buFont typeface="Wingdings 3" panose="05040102010807070707" pitchFamily="18" charset="2"/>
              <a:buChar char=""/>
            </a:pPr>
            <a:r>
              <a:rPr lang="zh-CN" altLang="zh-CN" dirty="0"/>
              <a:t>S5PC100  Cortex-A8</a:t>
            </a:r>
            <a:r>
              <a:rPr lang="zh-CN" dirty="0"/>
              <a:t>核 </a:t>
            </a:r>
            <a:r>
              <a:rPr lang="zh-CN" altLang="zh-CN" dirty="0"/>
              <a:t>600MHz  (iPhone 3GS</a:t>
            </a:r>
            <a:r>
              <a:rPr lang="zh-CN" dirty="0"/>
              <a:t>和</a:t>
            </a:r>
            <a:r>
              <a:rPr lang="zh-CN" altLang="zh-CN" dirty="0"/>
              <a:t>M9</a:t>
            </a:r>
            <a:r>
              <a:rPr lang="zh-CN" dirty="0"/>
              <a:t>都应用此芯片</a:t>
            </a:r>
            <a:r>
              <a:rPr lang="zh-CN" altLang="zh-CN" dirty="0"/>
              <a:t>)  </a:t>
            </a:r>
            <a:endParaRPr lang="zh-CN" altLang="zh-CN" dirty="0"/>
          </a:p>
          <a:p>
            <a:pPr marL="822325" lvl="2" indent="-228600" algn="l" eaLnBrk="1" hangingPunct="1">
              <a:buFont typeface="Wingdings 3" panose="05040102010807070707" pitchFamily="18" charset="2"/>
              <a:buChar char=""/>
            </a:pPr>
            <a:r>
              <a:rPr lang="zh-CN" altLang="zh-CN" dirty="0"/>
              <a:t>S5PC110/S5PV210  Cortex-A8</a:t>
            </a:r>
            <a:r>
              <a:rPr lang="zh-CN" dirty="0"/>
              <a:t>核 </a:t>
            </a:r>
            <a:r>
              <a:rPr lang="zh-CN" altLang="zh-CN" dirty="0"/>
              <a:t>1GHZ (</a:t>
            </a:r>
            <a:r>
              <a:rPr lang="zh-CN" dirty="0"/>
              <a:t>号称目前世界上最快的</a:t>
            </a:r>
            <a:r>
              <a:rPr lang="zh-CN" altLang="zh-CN" dirty="0"/>
              <a:t>ARM</a:t>
            </a:r>
            <a:r>
              <a:rPr lang="zh-CN" dirty="0"/>
              <a:t>处理器</a:t>
            </a:r>
            <a:r>
              <a:rPr lang="zh-CN" altLang="zh-CN" dirty="0"/>
              <a:t>)</a:t>
            </a:r>
            <a:endParaRPr lang="zh-CN" altLang="zh-CN" dirty="0"/>
          </a:p>
          <a:p>
            <a:pPr marL="548005" lvl="1" indent="-271780" algn="l" eaLnBrk="1" hangingPunct="1">
              <a:buFont typeface="Wingdings 3" panose="05040102010807070707" pitchFamily="18" charset="2"/>
              <a:buChar char=""/>
            </a:pPr>
            <a:r>
              <a:rPr lang="zh-CN" altLang="zh-CN" b="1" dirty="0">
                <a:solidFill>
                  <a:schemeClr val="folHlink"/>
                </a:solidFill>
              </a:rPr>
              <a:t>Freescale</a:t>
            </a:r>
            <a:r>
              <a:rPr lang="zh-CN" dirty="0"/>
              <a:t>（飞思卡尔）</a:t>
            </a:r>
            <a:endParaRPr lang="zh-CN" dirty="0"/>
          </a:p>
          <a:p>
            <a:pPr marL="822325" lvl="2" indent="-228600" algn="l" eaLnBrk="1" hangingPunct="1">
              <a:buFont typeface="Wingdings 3" panose="05040102010807070707" pitchFamily="18" charset="2"/>
              <a:buChar char=""/>
            </a:pPr>
            <a:r>
              <a:rPr lang="zh-CN" altLang="zh-CN" dirty="0"/>
              <a:t>i.MX512/ i.MX513/ i.MX515 Cortex-A8</a:t>
            </a:r>
            <a:r>
              <a:rPr lang="zh-CN" dirty="0"/>
              <a:t>核</a:t>
            </a:r>
            <a:r>
              <a:rPr lang="zh-CN" altLang="zh-CN" dirty="0"/>
              <a:t>600MHz~1GHz</a:t>
            </a:r>
            <a:r>
              <a:rPr lang="zh-CN" dirty="0"/>
              <a:t>（在多款上网本中得到应用）</a:t>
            </a:r>
            <a:endParaRPr lang="zh-CN" dirty="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endParaRPr lang="zh-CN" dirty="0"/>
          </a:p>
          <a:p>
            <a:pPr marL="273050" indent="-273050" algn="l" eaLnBrk="1" hangingPunct="1">
              <a:buFont typeface="Wingdings 3" panose="05040102010807070707" pitchFamily="18" charset="2"/>
              <a:buChar char=""/>
            </a:pPr>
            <a:endParaRPr lang="zh-CN" altLang="zh-CN" dirty="0"/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58000" y="1371600"/>
            <a:ext cx="1600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0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0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3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3_质朴">
      <a:majorFont>
        <a:latin typeface="Arial"/>
        <a:ea typeface=""/>
        <a:cs typeface="Arial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1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质朴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2_质朴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sng" strike="noStrike" cap="none" normalizeH="0" baseline="0" smtClean="0">
            <a:ln>
              <a:noFill/>
            </a:ln>
            <a:solidFill>
              <a:srgbClr val="E30C07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FFFFFF"/>
      </a:accent3>
      <a:accent4>
        <a:srgbClr val="000000"/>
      </a:accent4>
      <a:accent5>
        <a:srgbClr val="BCBFCE"/>
      </a:accent5>
      <a:accent6>
        <a:srgbClr val="90A6B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2346</Words>
  <Application>WPS 演示</Application>
  <PresentationFormat>全屏显示(4:3)</PresentationFormat>
  <Paragraphs>207</Paragraphs>
  <Slides>15</Slides>
  <Notes>112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Wingdings 3</vt:lpstr>
      <vt:lpstr>黑体</vt:lpstr>
      <vt:lpstr>Arial Unicode MS</vt:lpstr>
      <vt:lpstr>微软雅黑</vt:lpstr>
      <vt:lpstr>10_质朴</vt:lpstr>
      <vt:lpstr>13_质朴</vt:lpstr>
      <vt:lpstr>1_质朴</vt:lpstr>
      <vt:lpstr>质朴</vt:lpstr>
      <vt:lpstr>2_质朴</vt:lpstr>
      <vt:lpstr>Paint.Picture</vt:lpstr>
      <vt:lpstr>Paint.Picture</vt:lpstr>
      <vt:lpstr>Paint.Picture</vt:lpstr>
      <vt:lpstr>arm体系结构</vt:lpstr>
      <vt:lpstr> </vt:lpstr>
      <vt:lpstr>ARM公司</vt:lpstr>
      <vt:lpstr>开发环境搭建</vt:lpstr>
      <vt:lpstr>ARM 全球分布</vt:lpstr>
      <vt:lpstr>ARM合作伙伴</vt:lpstr>
      <vt:lpstr>ARM Powered Products</vt:lpstr>
      <vt:lpstr>ARM处理器的最新发展</vt:lpstr>
      <vt:lpstr> </vt:lpstr>
      <vt:lpstr> </vt:lpstr>
      <vt:lpstr> </vt:lpstr>
      <vt:lpstr> </vt:lpstr>
      <vt:lpstr>环境确认</vt:lpstr>
      <vt:lpstr>数据和指令类型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预备知识 </dc:title>
  <dc:creator/>
  <cp:lastModifiedBy>T430</cp:lastModifiedBy>
  <cp:revision>106</cp:revision>
  <dcterms:created xsi:type="dcterms:W3CDTF">2020-03-19T00:47:00Z</dcterms:created>
  <dcterms:modified xsi:type="dcterms:W3CDTF">2020-03-24T04:07:44Z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