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308" r:id="rId8"/>
    <p:sldId id="2309" r:id="rId10"/>
    <p:sldId id="2310" r:id="rId11"/>
    <p:sldId id="2311" r:id="rId12"/>
    <p:sldId id="228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 lIns="91497" tIns="45748" rIns="91497" bIns="45748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指令有一个与众不同而又功能强大的特点，就是所有</a:t>
            </a:r>
            <a:r>
              <a:rPr lang="en-US"/>
              <a:t>ARM</a:t>
            </a:r>
            <a:r>
              <a:rPr lang="zh-CN" altLang="en-US"/>
              <a:t>指令（</a:t>
            </a:r>
            <a:r>
              <a:rPr lang="en-US"/>
              <a:t>V5T</a:t>
            </a:r>
            <a:r>
              <a:rPr lang="zh-CN" altLang="en-US"/>
              <a:t>以前的版本）都可以条件执行，这样可以提高代码密度和性能。这里给出了一个减少指令数目的例子，左边的程序有</a:t>
            </a:r>
            <a:r>
              <a:rPr lang="en-US"/>
              <a:t>4</a:t>
            </a:r>
            <a:r>
              <a:rPr lang="zh-CN" altLang="en-US"/>
              <a:t>条指令，其中条件分支指令为</a:t>
            </a:r>
            <a:r>
              <a:rPr lang="en-US"/>
              <a:t>BEQ</a:t>
            </a:r>
            <a:endParaRPr lang="zh-CN" altLang="en-US"/>
          </a:p>
          <a:p>
            <a:pPr eaLnBrk="1" hangingPunct="1"/>
            <a:r>
              <a:rPr lang="en-US"/>
              <a:t>	</a:t>
            </a:r>
            <a:r>
              <a:rPr lang="zh-CN" altLang="en-US"/>
              <a:t>这是</a:t>
            </a:r>
            <a:r>
              <a:rPr lang="en-US"/>
              <a:t>ARM</a:t>
            </a:r>
            <a:r>
              <a:rPr lang="zh-CN" altLang="en-US"/>
              <a:t>指令集的一个与众不同的、但又功能强大的特性。其他结构通常只有条件分支跳转。一些新添加的</a:t>
            </a:r>
            <a:r>
              <a:rPr lang="en-US"/>
              <a:t>ARM</a:t>
            </a:r>
            <a:r>
              <a:rPr lang="zh-CN" altLang="en-US"/>
              <a:t>指令 </a:t>
            </a:r>
            <a:r>
              <a:rPr lang="en-US"/>
              <a:t>(</a:t>
            </a:r>
            <a:r>
              <a:rPr lang="zh-CN" altLang="en-US"/>
              <a:t>如在</a:t>
            </a:r>
            <a:r>
              <a:rPr lang="en-US"/>
              <a:t>v5T</a:t>
            </a:r>
            <a:r>
              <a:rPr lang="zh-CN" altLang="en-US"/>
              <a:t>和</a:t>
            </a:r>
            <a:r>
              <a:rPr lang="en-US"/>
              <a:t>v5TE</a:t>
            </a:r>
            <a:r>
              <a:rPr lang="zh-CN" altLang="en-US"/>
              <a:t>体系中</a:t>
            </a:r>
            <a:r>
              <a:rPr lang="en-US"/>
              <a:t>)</a:t>
            </a:r>
            <a:r>
              <a:rPr lang="zh-CN" altLang="en-US"/>
              <a:t>是不能条件执行的，如 </a:t>
            </a:r>
            <a:r>
              <a:rPr lang="en-US"/>
              <a:t>v5T</a:t>
            </a:r>
            <a:r>
              <a:rPr lang="zh-CN" altLang="en-US"/>
              <a:t>体系中的 </a:t>
            </a:r>
            <a:r>
              <a:rPr lang="en-US"/>
              <a:t>BLX </a:t>
            </a:r>
            <a:r>
              <a:rPr lang="zh-CN" altLang="en-US"/>
              <a:t>偏移量。内核把指令中的条件代码区域与</a:t>
            </a:r>
            <a:r>
              <a:rPr lang="en-US"/>
              <a:t>NZCV</a:t>
            </a:r>
            <a:r>
              <a:rPr lang="zh-CN" altLang="en-US"/>
              <a:t>标志位进行比较，从而判断指令是否该执行。</a:t>
            </a:r>
            <a:endParaRPr lang="zh-CN" altLang="en-US"/>
          </a:p>
        </p:txBody>
      </p:sp>
      <p:sp>
        <p:nvSpPr>
          <p:cNvPr id="16384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66825" y="857250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 lIns="91497" tIns="45748" rIns="91497" bIns="45748"/>
          <a:lstStyle/>
          <a:p>
            <a:pPr eaLnBrk="1" hangingPunct="1"/>
            <a:r>
              <a:rPr lang="zh-CN" altLang="en-US"/>
              <a:t>条件码就是一种简单的测试</a:t>
            </a:r>
            <a:r>
              <a:rPr lang="en-US"/>
              <a:t>ALU</a:t>
            </a:r>
            <a:r>
              <a:rPr lang="zh-CN" altLang="en-US"/>
              <a:t>状态标志位的方法。</a:t>
            </a:r>
            <a:endParaRPr lang="zh-CN" altLang="en-US"/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66825" y="857250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09638" y="4359275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使用系列条件指令必须满足：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</a:t>
            </a:r>
            <a:r>
              <a:rPr lang="zh-CN" altLang="en-US"/>
              <a:t>没有必须复位条件码标志的指令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象</a:t>
            </a:r>
            <a:r>
              <a:rPr lang="en-US"/>
              <a:t>BL</a:t>
            </a:r>
            <a:r>
              <a:rPr lang="zh-CN" altLang="en-US"/>
              <a:t>这样会损坏标志位的指令必须最后执行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限制指令数不超过</a:t>
            </a:r>
            <a:r>
              <a:rPr lang="en-US"/>
              <a:t>3</a:t>
            </a:r>
            <a:r>
              <a:rPr lang="zh-CN" altLang="en-US"/>
              <a:t>条，否则不如采用判断并跳转</a:t>
            </a:r>
            <a:endParaRPr lang="zh-CN" altLang="en-US"/>
          </a:p>
          <a:p>
            <a:pPr eaLnBrk="1" hangingPunct="1"/>
            <a:r>
              <a:rPr lang="zh-CN" altLang="en-US"/>
              <a:t>讲解如何使用不同的条件码时，可给一个</a:t>
            </a:r>
            <a:r>
              <a:rPr lang="en-US"/>
              <a:t>if—then—else</a:t>
            </a:r>
            <a:r>
              <a:rPr lang="zh-CN" altLang="en-US"/>
              <a:t>的例子。注意</a:t>
            </a:r>
            <a:r>
              <a:rPr lang="en-US"/>
              <a:t>GCD</a:t>
            </a:r>
            <a:r>
              <a:rPr lang="zh-CN" altLang="en-US"/>
              <a:t>练习快到了。</a:t>
            </a:r>
            <a:endParaRPr lang="zh-CN" altLang="en-US"/>
          </a:p>
          <a:p>
            <a:pPr eaLnBrk="1" hangingPunct="1"/>
            <a:r>
              <a:rPr lang="zh-CN" altLang="en-US"/>
              <a:t>条件比较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如果执行，会复位条件码。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编译器经常使用此方法。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- </a:t>
            </a:r>
            <a:r>
              <a:rPr lang="zh-CN" altLang="en-US"/>
              <a:t>可能会很复杂，让人很难理解。</a:t>
            </a:r>
            <a:endParaRPr lang="zh-CN" altLang="en-US"/>
          </a:p>
          <a:p>
            <a:pPr eaLnBrk="1" hangingPunct="1"/>
            <a:r>
              <a:rPr lang="zh-CN" altLang="en-US"/>
              <a:t>不仅仅针对比较指令，使用条件数据处理指令（加</a:t>
            </a:r>
            <a:r>
              <a:rPr lang="en-US"/>
              <a:t>S bit</a:t>
            </a:r>
            <a:r>
              <a:rPr lang="zh-CN" altLang="en-US"/>
              <a:t>）在某些情况下很有用。</a:t>
            </a:r>
            <a:endParaRPr lang="zh-CN" altLang="en-US"/>
          </a:p>
          <a:p>
            <a:pPr eaLnBrk="1" hangingPunct="1"/>
            <a:r>
              <a:rPr lang="en-US"/>
              <a:t>LDM/LDR</a:t>
            </a:r>
            <a:r>
              <a:rPr lang="zh-CN" altLang="en-US"/>
              <a:t>指令不能设置标志位，因为数据通道问题， </a:t>
            </a:r>
            <a:r>
              <a:rPr lang="en-US"/>
              <a:t>(</a:t>
            </a:r>
            <a:r>
              <a:rPr lang="zh-CN" altLang="en-US"/>
              <a:t>数据在周期非常靠后的时候才送回，这样来不及执行比较和设置状态标志位</a:t>
            </a:r>
            <a:r>
              <a:rPr lang="en-US"/>
              <a:t>)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6793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5875" y="793750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体系结构</a:t>
            </a:r>
            <a:endParaRPr lang="zh-CN" altLang="zh-CN" sz="4000" b="1">
              <a:latin typeface="宋体" panose="0201060003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ARM</a:t>
            </a:r>
            <a:r>
              <a:rPr lang="zh-CN" altLang="en-US" sz="2000"/>
              <a:t>指令可以通过添加适当的条件码前缀来达到条件执行的目的。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这样可以提高代码密度，减少分支跳转指令数目，提高性能。</a:t>
            </a:r>
            <a:endParaRPr lang="zh-CN" altLang="en-US" sz="2000"/>
          </a:p>
          <a:p>
            <a:pPr marL="548005" lvl="1" indent="-271780" algn="l" eaLnBrk="1" hangingPunct="1"/>
            <a:r>
              <a:rPr lang="zh-CN" altLang="en-US" sz="2000" b="1">
                <a:solidFill>
                  <a:schemeClr val="hlink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  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CMP   r3,#0                      CMP r3,#0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	BEQ   skip                  ADDNE 	r0,r1,r2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 ADD   r0,r1,r2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skip</a:t>
            </a:r>
            <a:endParaRPr lang="en-US" sz="18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默认情况下，数据处理指令不影响条件码标志位，但可以选择通过添加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sz="2000"/>
              <a:t>S</a:t>
            </a:r>
            <a:r>
              <a:rPr lang="en-US" sz="200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zh-CN" altLang="en-US" sz="2000"/>
              <a:t>来影响标志位。 </a:t>
            </a:r>
            <a:r>
              <a:rPr lang="en-US" sz="2000"/>
              <a:t>CMP</a:t>
            </a:r>
            <a:r>
              <a:rPr lang="zh-CN" altLang="en-US" sz="2000"/>
              <a:t>不需要增加 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sz="2000"/>
              <a:t>S</a:t>
            </a:r>
            <a:r>
              <a:rPr lang="en-US" sz="200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zh-CN" altLang="en-US" sz="2000"/>
              <a:t>就可改变相应的标志位。</a:t>
            </a:r>
            <a:endParaRPr lang="zh-CN" altLang="en-US" sz="2000">
              <a:solidFill>
                <a:schemeClr val="hlink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zh-CN" altLang="en-US" sz="190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br>
              <a:rPr lang="zh-CN" alt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 SUBS r3,r3,#0</a:t>
            </a:r>
            <a:br>
              <a:rPr lang="zh-CN" alt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	BEQ   skip </a:t>
            </a:r>
            <a:endParaRPr lang="en-US" sz="19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endParaRPr lang="zh-CN" altLang="en-US" sz="19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304800" y="1295400"/>
            <a:ext cx="8486775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endParaRPr lang="zh-CN" altLang="zh-CN" sz="1600">
              <a:solidFill>
                <a:schemeClr val="hlink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grpSp>
        <p:nvGrpSpPr>
          <p:cNvPr id="162820" name="Group 4"/>
          <p:cNvGrpSpPr/>
          <p:nvPr/>
        </p:nvGrpSpPr>
        <p:grpSpPr bwMode="auto">
          <a:xfrm>
            <a:off x="3505200" y="2590800"/>
            <a:ext cx="1219200" cy="381000"/>
            <a:chOff x="0" y="0"/>
            <a:chExt cx="768" cy="240"/>
          </a:xfrm>
        </p:grpSpPr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V="1">
              <a:off x="144" y="240"/>
              <a:ext cx="624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stealth" w="lg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62822" name="Line 6"/>
            <p:cNvSpPr>
              <a:spLocks noChangeShapeType="1"/>
            </p:cNvSpPr>
            <p:nvPr/>
          </p:nvSpPr>
          <p:spPr bwMode="auto">
            <a:xfrm flipH="1" flipV="1">
              <a:off x="768" y="0"/>
              <a:ext cx="1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768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162824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条件执行及标志位</a:t>
            </a:r>
            <a:endParaRPr lang="zh-CN"/>
          </a:p>
        </p:txBody>
      </p:sp>
      <p:grpSp>
        <p:nvGrpSpPr>
          <p:cNvPr id="162825" name="Group 9"/>
          <p:cNvGrpSpPr/>
          <p:nvPr/>
        </p:nvGrpSpPr>
        <p:grpSpPr bwMode="auto">
          <a:xfrm>
            <a:off x="2895600" y="4648200"/>
            <a:ext cx="3590925" cy="685800"/>
            <a:chOff x="0" y="0"/>
            <a:chExt cx="2262" cy="432"/>
          </a:xfrm>
        </p:grpSpPr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480" y="240"/>
              <a:ext cx="1782" cy="192"/>
            </a:xfrm>
            <a:prstGeom prst="rect">
              <a:avLst/>
            </a:prstGeom>
            <a:solidFill>
              <a:srgbClr val="A5D0E3"/>
            </a:solidFill>
            <a:ln w="127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如果 </a:t>
              </a:r>
              <a:r>
                <a:rPr 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Z</a:t>
              </a:r>
              <a:r>
                <a:rPr lang="zh-CN" alt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标志清零则跳转</a:t>
              </a:r>
              <a:endParaRPr lang="zh-CN" altLang="en-US" sz="1400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V="1">
              <a:off x="0" y="144"/>
              <a:ext cx="474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stealth" w="lg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62828" name="Rectangle 12"/>
            <p:cNvSpPr>
              <a:spLocks noChangeArrowheads="1"/>
            </p:cNvSpPr>
            <p:nvPr/>
          </p:nvSpPr>
          <p:spPr bwMode="auto">
            <a:xfrm>
              <a:off x="480" y="0"/>
              <a:ext cx="1776" cy="192"/>
            </a:xfrm>
            <a:prstGeom prst="rect">
              <a:avLst/>
            </a:prstGeom>
            <a:solidFill>
              <a:srgbClr val="A5D0E3"/>
            </a:solidFill>
            <a:ln w="127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R1</a:t>
              </a:r>
              <a:r>
                <a:rPr lang="zh-CN" alt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减</a:t>
              </a:r>
              <a:r>
                <a:rPr 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r>
                <a:rPr lang="zh-CN" altLang="en-US" sz="1600">
                  <a:solidFill>
                    <a:schemeClr val="tx1"/>
                  </a:solidFill>
                  <a:sym typeface="Times New Roman" panose="02020603050405020304" pitchFamily="18" charset="0"/>
                </a:rPr>
                <a:t>，并设置标志位 </a:t>
              </a:r>
              <a:endParaRPr lang="zh-CN" altLang="en-US"/>
            </a:p>
          </p:txBody>
        </p:sp>
        <p:sp>
          <p:nvSpPr>
            <p:cNvPr id="162829" name="Line 13"/>
            <p:cNvSpPr>
              <a:spLocks noChangeShapeType="1"/>
            </p:cNvSpPr>
            <p:nvPr/>
          </p:nvSpPr>
          <p:spPr bwMode="auto">
            <a:xfrm flipV="1">
              <a:off x="0" y="288"/>
              <a:ext cx="474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stealth" w="lg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-493713" y="1000125"/>
            <a:ext cx="8585201" cy="495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条件码 </a:t>
            </a:r>
            <a:endParaRPr lang="zh-CN"/>
          </a:p>
        </p:txBody>
      </p:sp>
      <p:sp>
        <p:nvSpPr>
          <p:cNvPr id="164868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615113" cy="495300"/>
          </a:xfrm>
        </p:spPr>
        <p:txBody>
          <a:bodyPr/>
          <a:lstStyle/>
          <a:p>
            <a:pPr marL="273050" indent="-273050" algn="l" eaLnBrk="1" hangingPunct="1"/>
            <a:r>
              <a:rPr lang="zh-CN" altLang="en-US"/>
              <a:t>下表为所有可能的条件码：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注意</a:t>
            </a:r>
            <a:r>
              <a:rPr lang="en-US"/>
              <a:t>:AL</a:t>
            </a:r>
            <a:r>
              <a:rPr lang="zh-CN" altLang="en-US"/>
              <a:t>为默认状态，需要单独指出</a:t>
            </a:r>
            <a:endParaRPr lang="zh-CN" altLang="en-US"/>
          </a:p>
        </p:txBody>
      </p:sp>
      <p:pic>
        <p:nvPicPr>
          <p:cNvPr id="164869" name="图片 54" descr="tiaojia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63" y="2071688"/>
            <a:ext cx="7858125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条件执行示例</a:t>
            </a:r>
            <a:endParaRPr lang="zh-CN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229600" cy="5500687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一系列的指令都使用条件指令</a:t>
            </a:r>
            <a:endParaRPr lang="zh-CN" altLang="en-US" sz="2000"/>
          </a:p>
          <a:p>
            <a:pPr marL="548005" lvl="1" indent="-271780" algn="l" eaLnBrk="1" hangingPunct="1"/>
            <a:r>
              <a:rPr lang="zh-CN" altLang="en-US" sz="2000" b="1"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if (a==0) func(1);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/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CMP      r1,#0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MOVEQ    r0,#1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BLEQ     </a:t>
            </a:r>
            <a:r>
              <a:rPr lang="en-US">
                <a:latin typeface="Courier New" panose="02070309020205020404" pitchFamily="49" charset="0"/>
                <a:sym typeface="Courier New" panose="02070309020205020404" pitchFamily="49" charset="0"/>
              </a:rPr>
              <a:t>func</a:t>
            </a:r>
            <a:endParaRPr lang="zh-CN" altLang="en-US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置标志位，再使用不同的条件码</a:t>
            </a:r>
            <a:endParaRPr lang="zh-CN" altLang="en-US" sz="2000"/>
          </a:p>
          <a:p>
            <a:pPr marL="548005" lvl="1" indent="-271780" algn="l" eaLnBrk="1" hangingPunct="1"/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if (a==0) x=0;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if (a&gt;0)  x=1;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/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CMP      r0,#0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MOVEQ    r1,#0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MOVGT    r1,#1</a:t>
            </a:r>
            <a:endParaRPr lang="zh-CN" altLang="en-US" b="1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使用条件比较指令</a:t>
            </a:r>
            <a:endParaRPr lang="zh-CN" altLang="en-US" sz="2000"/>
          </a:p>
          <a:p>
            <a:pPr marL="548005" lvl="1" indent="-271780" algn="l" eaLnBrk="1" hangingPunct="1"/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if (a==4 || a==10) x=0;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/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CMP      r0,#4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CMPNE    r0,#10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MOVEQ    r1,#0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896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ARM</a:t>
            </a:r>
            <a:r>
              <a:rPr lang="zh-CN" altLang="en-US" dirty="0"/>
              <a:t>数据处理指令机器码格式</a:t>
            </a:r>
            <a:endParaRPr lang="zh-CN" altLang="en-US" dirty="0"/>
          </a:p>
        </p:txBody>
      </p:sp>
      <p:sp>
        <p:nvSpPr>
          <p:cNvPr id="168963" name="矩形 28"/>
          <p:cNvSpPr>
            <a:spLocks noChangeArrowheads="1"/>
          </p:cNvSpPr>
          <p:nvPr/>
        </p:nvSpPr>
        <p:spPr bwMode="auto">
          <a:xfrm>
            <a:off x="357188" y="2214563"/>
            <a:ext cx="7929562" cy="391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mov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r1,r2,lsl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#2    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指令机器码 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0xe1a01102</a:t>
            </a:r>
            <a:endParaRPr 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Cond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：指令的条件码。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Opcode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：指令操作码。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：操作是否影响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cpsr,S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不影响，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S=1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影响。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Rn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：包含第一个操作数的寄存器编码。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Rd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：目标寄存器编码。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Operand2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：第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操作数、</a:t>
            </a:r>
            <a:r>
              <a:rPr lang="en-US" dirty="0" err="1">
                <a:solidFill>
                  <a:srgbClr val="FF0000"/>
                </a:solidFill>
                <a:sym typeface="Times New Roman" panose="02020603050405020304" pitchFamily="18" charset="0"/>
              </a:rPr>
              <a:t>Rm</a:t>
            </a:r>
            <a:endParaRPr lang="en-US" dirty="0">
              <a:solidFill>
                <a:srgbClr val="FF0000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I :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用于区别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Operand2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是立即数（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I=1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），还是寄存器移位（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Shift amount  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移位数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Shift :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移位方式</a:t>
            </a:r>
            <a:endParaRPr lang="zh-CN" altLang="en-US" dirty="0"/>
          </a:p>
        </p:txBody>
      </p:sp>
      <p:pic>
        <p:nvPicPr>
          <p:cNvPr id="168964" name="图片 5" descr="2011-11-25_14152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85875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演示</Application>
  <PresentationFormat>全屏显示(4:3)</PresentationFormat>
  <Paragraphs>62</Paragraphs>
  <Slides>6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微软雅黑</vt:lpstr>
      <vt:lpstr>Courier New</vt:lpstr>
      <vt:lpstr>10_质朴</vt:lpstr>
      <vt:lpstr>13_质朴</vt:lpstr>
      <vt:lpstr>1_质朴</vt:lpstr>
      <vt:lpstr>质朴</vt:lpstr>
      <vt:lpstr>2_质朴</vt:lpstr>
      <vt:lpstr>arm体系结构</vt:lpstr>
      <vt:lpstr>条件执行及标志位</vt:lpstr>
      <vt:lpstr>条件码 </vt:lpstr>
      <vt:lpstr>条件执行示例</vt:lpstr>
      <vt:lpstr>ARM数据处理指令机器码格式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108</cp:revision>
  <dcterms:created xsi:type="dcterms:W3CDTF">2020-03-19T00:47:00Z</dcterms:created>
  <dcterms:modified xsi:type="dcterms:W3CDTF">2020-03-25T02:19:13Z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