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2168" r:id="rId7"/>
    <p:sldId id="2321" r:id="rId8"/>
    <p:sldId id="2319" r:id="rId10"/>
    <p:sldId id="2320" r:id="rId11"/>
    <p:sldId id="2322" r:id="rId12"/>
    <p:sldId id="2323" r:id="rId13"/>
    <p:sldId id="2324" r:id="rId14"/>
    <p:sldId id="2325" r:id="rId15"/>
    <p:sldId id="2326" r:id="rId16"/>
    <p:sldId id="2327" r:id="rId17"/>
    <p:sldId id="228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PC-relative</a:t>
            </a:r>
            <a:r>
              <a:rPr lang="zh-CN" altLang="en-US"/>
              <a:t>允许独立于代码位置、受限制的跳转范围（邻近范围）。</a:t>
            </a:r>
            <a:endParaRPr lang="zh-CN" altLang="en-US"/>
          </a:p>
          <a:p>
            <a:pPr eaLnBrk="1" hangingPunct="1"/>
            <a:r>
              <a:rPr lang="zh-CN" altLang="en-US"/>
              <a:t>如何访问全部</a:t>
            </a:r>
            <a:r>
              <a:rPr lang="en-US"/>
              <a:t>32-bit</a:t>
            </a:r>
            <a:r>
              <a:rPr lang="zh-CN" altLang="en-US"/>
              <a:t>地址空间？可以手动设置</a:t>
            </a:r>
            <a:r>
              <a:rPr lang="en-US"/>
              <a:t>LR</a:t>
            </a:r>
            <a:r>
              <a:rPr lang="zh-CN" altLang="en-US"/>
              <a:t>寄存器，然后装载到</a:t>
            </a:r>
            <a:r>
              <a:rPr lang="en-US"/>
              <a:t>PC</a:t>
            </a:r>
            <a:r>
              <a:rPr lang="zh-CN" altLang="en-US"/>
              <a:t>中。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MOV lr, pc</a:t>
            </a:r>
            <a:endParaRPr lang="zh-CN" altLang="en-US"/>
          </a:p>
          <a:p>
            <a:pPr eaLnBrk="1" hangingPunct="1"/>
            <a:r>
              <a:rPr lang="en-US"/>
              <a:t>	LDR pc, =dest</a:t>
            </a:r>
            <a:endParaRPr lang="zh-CN" altLang="en-US"/>
          </a:p>
          <a:p>
            <a:pPr eaLnBrk="1" hangingPunct="1"/>
            <a:r>
              <a:rPr lang="zh-CN" altLang="en-US"/>
              <a:t>在编译项目过程中，</a:t>
            </a:r>
            <a:r>
              <a:rPr lang="en-US"/>
              <a:t>ARM</a:t>
            </a:r>
            <a:r>
              <a:rPr lang="zh-CN" altLang="en-US"/>
              <a:t>连接器（</a:t>
            </a:r>
            <a:r>
              <a:rPr lang="en-US"/>
              <a:t>linker</a:t>
            </a:r>
            <a:r>
              <a:rPr lang="zh-CN" altLang="en-US"/>
              <a:t>）会自动为长跳转（超过</a:t>
            </a:r>
            <a:r>
              <a:rPr lang="en-US"/>
              <a:t>32Mb</a:t>
            </a:r>
            <a:r>
              <a:rPr lang="zh-CN" altLang="en-US"/>
              <a:t>范围）生成</a:t>
            </a:r>
            <a:r>
              <a:rPr lang="en-US"/>
              <a:t>veneers</a:t>
            </a:r>
            <a:r>
              <a:rPr lang="zh-CN" altLang="en-US"/>
              <a:t>（桌布）。</a:t>
            </a:r>
            <a:endParaRPr lang="zh-CN" altLang="en-US"/>
          </a:p>
        </p:txBody>
      </p:sp>
      <p:sp>
        <p:nvSpPr>
          <p:cNvPr id="17203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70100" y="0"/>
            <a:ext cx="8358188" cy="6270625"/>
          </a:xfrm>
        </p:spPr>
      </p:sp>
      <p:sp>
        <p:nvSpPr>
          <p:cNvPr id="839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/>
              <a:t>In previous architecture versions, MSR instructions can modify the flags byte, bits [31:24], of the</a:t>
            </a:r>
            <a:endParaRPr lang="zh-CN" altLang="en-US"/>
          </a:p>
          <a:p>
            <a:r>
              <a:rPr lang="en-US"/>
              <a:t>CPSR in any mode, but the other three bytes are only modifiable in privileged modes.</a:t>
            </a:r>
            <a:endParaRPr lang="zh-CN" altLang="en-US"/>
          </a:p>
          <a:p>
            <a:r>
              <a:rPr lang="en-US"/>
              <a:t>After the introduction of ARMv6 however,— N— Z— C— V— Q— GE[3:0]— E.Bits that are freely modifiable from any mode.</a:t>
            </a:r>
            <a:endParaRPr lang="zh-CN" altLang="en-US"/>
          </a:p>
          <a:p>
            <a:r>
              <a:rPr lang="en-US"/>
              <a:t>— A— I— F— M[4:0] Bits that can only be modified from privileged modes.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指令可以参考</a:t>
            </a:r>
            <a:r>
              <a:rPr lang="en-US"/>
              <a:t>realview MDK</a:t>
            </a:r>
            <a:r>
              <a:rPr lang="zh-CN" altLang="en-US"/>
              <a:t>的中文帮助中关于指令集部分的内容，里面针对每个指令都会有示例。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/>
              <a:t>BIC	</a:t>
            </a:r>
            <a:r>
              <a:rPr lang="zh-CN" altLang="en-US"/>
              <a:t>位清零</a:t>
            </a:r>
            <a:endParaRPr lang="zh-CN" altLang="en-US"/>
          </a:p>
          <a:p>
            <a:pPr eaLnBrk="1" hangingPunct="1"/>
            <a:r>
              <a:rPr lang="en-US"/>
              <a:t>ORR	</a:t>
            </a:r>
            <a:r>
              <a:rPr lang="zh-CN" altLang="en-US"/>
              <a:t>位置</a:t>
            </a:r>
            <a:r>
              <a:rPr lang="en-US"/>
              <a:t>1</a:t>
            </a:r>
            <a:endParaRPr lang="zh-CN" altLang="en-US"/>
          </a:p>
          <a:p>
            <a:pPr eaLnBrk="1" hangingPunct="1"/>
            <a:r>
              <a:rPr lang="en-US"/>
              <a:t>AND	</a:t>
            </a:r>
            <a:r>
              <a:rPr lang="zh-CN" altLang="en-US"/>
              <a:t>位屏蔽</a:t>
            </a:r>
            <a:endParaRPr lang="zh-CN" altLang="en-US"/>
          </a:p>
          <a:p>
            <a:pPr eaLnBrk="1" hangingPunct="1"/>
            <a:r>
              <a:rPr lang="en-US"/>
              <a:t>EOR	</a:t>
            </a:r>
            <a:r>
              <a:rPr lang="zh-CN" altLang="en-US"/>
              <a:t>位反转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比较指令不产生结果，仅仅改变条件码。</a:t>
            </a:r>
            <a:endParaRPr lang="zh-CN" altLang="en-US"/>
          </a:p>
          <a:p>
            <a:pPr eaLnBrk="1" hangingPunct="1"/>
            <a:r>
              <a:rPr lang="en-US"/>
              <a:t>CMP	</a:t>
            </a:r>
            <a:r>
              <a:rPr lang="zh-CN" altLang="en-US"/>
              <a:t>类似</a:t>
            </a:r>
            <a:r>
              <a:rPr lang="en-US"/>
              <a:t>SUB</a:t>
            </a:r>
            <a:endParaRPr lang="zh-CN" altLang="en-US"/>
          </a:p>
          <a:p>
            <a:pPr eaLnBrk="1" hangingPunct="1"/>
            <a:r>
              <a:rPr lang="en-US"/>
              <a:t>CMN	</a:t>
            </a:r>
            <a:r>
              <a:rPr lang="zh-CN" altLang="en-US"/>
              <a:t>类似</a:t>
            </a:r>
            <a:r>
              <a:rPr lang="en-US"/>
              <a:t>ADD </a:t>
            </a:r>
            <a:endParaRPr lang="zh-CN" altLang="en-US"/>
          </a:p>
          <a:p>
            <a:pPr eaLnBrk="1" hangingPunct="1"/>
            <a:r>
              <a:rPr lang="en-US"/>
              <a:t>TST	</a:t>
            </a:r>
            <a:r>
              <a:rPr lang="zh-CN" altLang="en-US"/>
              <a:t>类似</a:t>
            </a:r>
            <a:r>
              <a:rPr lang="en-US"/>
              <a:t>AND</a:t>
            </a:r>
            <a:endParaRPr lang="zh-CN" altLang="en-US"/>
          </a:p>
          <a:p>
            <a:pPr eaLnBrk="1" hangingPunct="1"/>
            <a:r>
              <a:rPr lang="en-US"/>
              <a:t>TEQ	</a:t>
            </a:r>
            <a:r>
              <a:rPr lang="zh-CN" altLang="en-US"/>
              <a:t>类似</a:t>
            </a:r>
            <a:r>
              <a:rPr lang="en-US"/>
              <a:t>EOR</a:t>
            </a:r>
            <a:endParaRPr lang="zh-CN" altLang="en-US"/>
          </a:p>
          <a:p>
            <a:pPr eaLnBrk="1" hangingPunct="1"/>
            <a:r>
              <a:rPr lang="zh-CN" altLang="en-US"/>
              <a:t>一般单周期即可执行完成，除非对</a:t>
            </a:r>
            <a:r>
              <a:rPr lang="en-US"/>
              <a:t>PC</a:t>
            </a:r>
            <a:r>
              <a:rPr lang="zh-CN" altLang="en-US"/>
              <a:t>进行写操作，或是寄存器控制的移位。 可顺便提及 </a:t>
            </a:r>
            <a:r>
              <a:rPr lang="en-US"/>
              <a:t>ARM NOP &amp; Thumb NOP</a:t>
            </a:r>
            <a:r>
              <a:rPr lang="zh-CN" altLang="en-US"/>
              <a:t>指令。</a:t>
            </a:r>
            <a:endParaRPr lang="zh-CN" altLang="en-US"/>
          </a:p>
          <a:p>
            <a:pPr eaLnBrk="1" hangingPunct="1"/>
            <a:r>
              <a:rPr lang="zh-CN" altLang="en-US"/>
              <a:t>解释一下</a:t>
            </a:r>
            <a:r>
              <a:rPr lang="en-US"/>
              <a:t>RSB</a:t>
            </a:r>
            <a:r>
              <a:rPr lang="zh-CN" altLang="en-US"/>
              <a:t>和</a:t>
            </a:r>
            <a:r>
              <a:rPr lang="en-US"/>
              <a:t>RSC</a:t>
            </a:r>
            <a:r>
              <a:rPr lang="zh-CN" altLang="en-US"/>
              <a:t>，两者与</a:t>
            </a:r>
            <a:r>
              <a:rPr lang="en-US"/>
              <a:t>SUB</a:t>
            </a:r>
            <a:r>
              <a:rPr lang="zh-CN" altLang="en-US"/>
              <a:t>、</a:t>
            </a:r>
            <a:r>
              <a:rPr lang="en-US"/>
              <a:t>SBC</a:t>
            </a:r>
            <a:r>
              <a:rPr lang="zh-CN" altLang="en-US"/>
              <a:t>的减法顺序不同，因为</a:t>
            </a:r>
            <a:r>
              <a:rPr lang="en-US"/>
              <a:t>y-x</a:t>
            </a:r>
            <a:r>
              <a:rPr lang="zh-CN" altLang="en-US"/>
              <a:t>不等同于</a:t>
            </a:r>
            <a:r>
              <a:rPr lang="en-US"/>
              <a:t>x-y</a:t>
            </a:r>
            <a:r>
              <a:rPr lang="zh-CN" altLang="en-US"/>
              <a:t>，故区分为两条指令。</a:t>
            </a:r>
            <a:endParaRPr lang="zh-CN" altLang="en-US"/>
          </a:p>
          <a:p>
            <a:pPr eaLnBrk="1" hangingPunct="1"/>
            <a:r>
              <a:rPr lang="zh-CN" altLang="en-US"/>
              <a:t>此处没包含乘法指令（它有单独的指令格式）。</a:t>
            </a:r>
            <a:endParaRPr lang="zh-CN" altLang="en-US"/>
          </a:p>
          <a:p>
            <a:pPr eaLnBrk="1" hangingPunct="1"/>
            <a:r>
              <a:rPr lang="en-US"/>
              <a:t>ARM</a:t>
            </a:r>
            <a:r>
              <a:rPr lang="zh-CN" altLang="en-US"/>
              <a:t>没有除法指令，编译器使用实时库（</a:t>
            </a:r>
            <a:r>
              <a:rPr lang="en-US"/>
              <a:t>run-time library</a:t>
            </a:r>
            <a:r>
              <a:rPr lang="zh-CN" altLang="en-US"/>
              <a:t>）或是移位器来实现除法。</a:t>
            </a:r>
            <a:endParaRPr lang="zh-CN" altLang="en-US"/>
          </a:p>
          <a:p>
            <a:pPr eaLnBrk="1" hangingPunct="1"/>
            <a:r>
              <a:rPr lang="zh-CN" altLang="en-US"/>
              <a:t>可结合 “</a:t>
            </a:r>
            <a:r>
              <a:rPr lang="en-US"/>
              <a:t>S” </a:t>
            </a:r>
            <a:r>
              <a:rPr lang="zh-CN" altLang="en-US"/>
              <a:t>位来影响条件执行，如：</a:t>
            </a:r>
            <a:r>
              <a:rPr lang="en-US"/>
              <a:t>ADDEQS r0, r1, r2</a:t>
            </a:r>
            <a:endParaRPr lang="zh-CN" altLang="en-US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/>
              <a:t>左轮换可通过右轮换来实现（向右</a:t>
            </a:r>
            <a:r>
              <a:rPr lang="en-US"/>
              <a:t>32-number</a:t>
            </a:r>
            <a:r>
              <a:rPr lang="zh-CN" altLang="en-US"/>
              <a:t>），比如，左轮换</a:t>
            </a:r>
            <a:r>
              <a:rPr lang="en-US"/>
              <a:t>10</a:t>
            </a:r>
            <a:r>
              <a:rPr lang="zh-CN" altLang="en-US"/>
              <a:t>位等于右轮换</a:t>
            </a:r>
            <a:r>
              <a:rPr lang="en-US"/>
              <a:t>22</a:t>
            </a:r>
            <a:r>
              <a:rPr lang="zh-CN" altLang="en-US"/>
              <a:t>位。</a:t>
            </a:r>
            <a:endParaRPr lang="zh-CN" altLang="en-US"/>
          </a:p>
          <a:p>
            <a:pPr eaLnBrk="1" hangingPunct="1"/>
            <a:r>
              <a:rPr lang="en-US"/>
              <a:t>RRX </a:t>
            </a:r>
            <a:r>
              <a:rPr lang="zh-CN" altLang="en-US"/>
              <a:t>用于特殊应用，如加密算法，不能由</a:t>
            </a:r>
            <a:r>
              <a:rPr lang="en-US"/>
              <a:t>C</a:t>
            </a:r>
            <a:r>
              <a:rPr lang="zh-CN" altLang="en-US"/>
              <a:t>编译器产生。我们把它用于 </a:t>
            </a:r>
            <a:r>
              <a:rPr lang="en-US"/>
              <a:t>64/64</a:t>
            </a:r>
            <a:r>
              <a:rPr lang="zh-CN" altLang="en-US"/>
              <a:t>位的除法。</a:t>
            </a:r>
            <a:r>
              <a:rPr lang="en-US"/>
              <a:t>RRX </a:t>
            </a:r>
            <a:r>
              <a:rPr lang="zh-CN" altLang="en-US"/>
              <a:t>允许右移多精度数 。此命令也长用于 </a:t>
            </a:r>
            <a:r>
              <a:rPr lang="en-US"/>
              <a:t>ARM</a:t>
            </a:r>
            <a:r>
              <a:rPr lang="zh-CN" altLang="en-US"/>
              <a:t>的</a:t>
            </a:r>
            <a:r>
              <a:rPr lang="en-US"/>
              <a:t>MPEG</a:t>
            </a:r>
            <a:r>
              <a:rPr lang="zh-CN" altLang="en-US"/>
              <a:t>算法。</a:t>
            </a:r>
            <a:endParaRPr lang="zh-CN" altLang="en-US"/>
          </a:p>
          <a:p>
            <a:pPr eaLnBrk="1" hangingPunct="1"/>
            <a:r>
              <a:rPr lang="en-US"/>
              <a:t>ANSI C</a:t>
            </a:r>
            <a:r>
              <a:rPr lang="zh-CN" altLang="en-US"/>
              <a:t>没有轮换操作，它只有 “</a:t>
            </a:r>
            <a:r>
              <a:rPr lang="en-US"/>
              <a:t>&lt;&lt;“</a:t>
            </a:r>
            <a:r>
              <a:rPr lang="zh-CN" altLang="en-US"/>
              <a:t>和“</a:t>
            </a:r>
            <a:r>
              <a:rPr lang="en-US"/>
              <a:t>&gt;&gt;”</a:t>
            </a:r>
            <a:r>
              <a:rPr lang="zh-CN" altLang="en-US"/>
              <a:t>，相当于 </a:t>
            </a:r>
            <a:r>
              <a:rPr lang="en-US"/>
              <a:t>LSL, LSR</a:t>
            </a:r>
            <a:r>
              <a:rPr lang="zh-CN" altLang="en-US"/>
              <a:t>和</a:t>
            </a:r>
            <a:r>
              <a:rPr lang="en-US"/>
              <a:t>ASR</a:t>
            </a:r>
            <a:r>
              <a:rPr lang="zh-CN" altLang="en-US"/>
              <a:t>。然而</a:t>
            </a:r>
            <a:r>
              <a:rPr lang="en-US"/>
              <a:t>ARM</a:t>
            </a:r>
            <a:r>
              <a:rPr lang="zh-CN" altLang="en-US"/>
              <a:t>编译器认识轮换表达式，并优化为</a:t>
            </a:r>
            <a:r>
              <a:rPr lang="en-US"/>
              <a:t>ROR</a:t>
            </a:r>
            <a:r>
              <a:rPr lang="zh-CN" altLang="en-US"/>
              <a:t>，如：</a:t>
            </a:r>
            <a:endParaRPr lang="zh-CN" altLang="en-US"/>
          </a:p>
          <a:p>
            <a:pPr eaLnBrk="1" hangingPunct="1"/>
            <a:r>
              <a:rPr lang="en-US"/>
              <a:t>int f(</a:t>
            </a:r>
            <a:r>
              <a:rPr lang="zh-CN" altLang="en-US"/>
              <a:t>无符号</a:t>
            </a:r>
            <a:r>
              <a:rPr lang="en-US"/>
              <a:t>int a)</a:t>
            </a:r>
            <a:endParaRPr lang="zh-CN" altLang="en-US"/>
          </a:p>
          <a:p>
            <a:pPr eaLnBrk="1" hangingPunct="1"/>
            <a:r>
              <a:rPr lang="en-US"/>
              <a:t>{</a:t>
            </a:r>
            <a:endParaRPr lang="zh-CN" altLang="en-US"/>
          </a:p>
          <a:p>
            <a:pPr eaLnBrk="1" hangingPunct="1"/>
            <a:r>
              <a:rPr lang="en-US"/>
              <a:t>  return (a &lt;&lt; 10) | (a &gt;&gt;22) ;</a:t>
            </a:r>
            <a:endParaRPr lang="zh-CN" altLang="en-US"/>
          </a:p>
          <a:p>
            <a:pPr eaLnBrk="1" hangingPunct="1"/>
            <a:r>
              <a:rPr lang="en-US"/>
              <a:t>}</a:t>
            </a:r>
            <a:endParaRPr lang="zh-CN" altLang="en-US"/>
          </a:p>
          <a:p>
            <a:pPr eaLnBrk="1" hangingPunct="1"/>
            <a:r>
              <a:rPr lang="en-US"/>
              <a:t>=&gt; MOV      a1,a1,ROR #22</a:t>
            </a:r>
            <a:endParaRPr lang="zh-CN" altLang="en-US"/>
          </a:p>
          <a:p>
            <a:pPr eaLnBrk="1" hangingPunct="1"/>
            <a:r>
              <a:rPr lang="zh-CN" altLang="en-US"/>
              <a:t>对于*</a:t>
            </a:r>
            <a:r>
              <a:rPr lang="en-US"/>
              <a:t>logical*</a:t>
            </a:r>
            <a:r>
              <a:rPr lang="zh-CN" altLang="en-US"/>
              <a:t>数据处理操作，进位标志（</a:t>
            </a:r>
            <a:r>
              <a:rPr lang="en-US"/>
              <a:t>Carry flag</a:t>
            </a:r>
            <a:r>
              <a:rPr lang="zh-CN" altLang="en-US"/>
              <a:t>）接收移位器的输出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77155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1225" y="4360863"/>
            <a:ext cx="5035550" cy="41275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/>
              <a:t>可以适当提及 </a:t>
            </a:r>
            <a:r>
              <a:rPr lang="en-US" dirty="0" err="1"/>
              <a:t>7TDMI</a:t>
            </a:r>
            <a:r>
              <a:rPr lang="en-US" dirty="0"/>
              <a:t> </a:t>
            </a:r>
            <a:r>
              <a:rPr lang="zh-CN" altLang="en-US" dirty="0"/>
              <a:t>核里的</a:t>
            </a:r>
            <a:r>
              <a:rPr lang="en-US" dirty="0"/>
              <a:t>A bus</a:t>
            </a:r>
            <a:r>
              <a:rPr lang="zh-CN" altLang="en-US" dirty="0"/>
              <a:t>和</a:t>
            </a:r>
            <a:r>
              <a:rPr lang="en-US" dirty="0"/>
              <a:t>B bus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例子程序：</a:t>
            </a:r>
            <a:endParaRPr lang="zh-CN" altLang="en-US" dirty="0"/>
          </a:p>
          <a:p>
            <a:pPr eaLnBrk="1" hangingPunct="1"/>
            <a:r>
              <a:rPr lang="zh-CN" altLang="en-US" dirty="0"/>
              <a:t>	</a:t>
            </a:r>
            <a:r>
              <a:rPr lang="en-US" dirty="0"/>
              <a:t>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r>
              <a:rPr lang="en-US" dirty="0"/>
              <a:t>, </a:t>
            </a:r>
            <a:r>
              <a:rPr lang="en-US" dirty="0" err="1"/>
              <a:t>LSL</a:t>
            </a:r>
            <a:r>
              <a:rPr lang="en-US" dirty="0"/>
              <a:t> #7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</a:t>
            </a:r>
            <a:r>
              <a:rPr lang="en-US" dirty="0" err="1"/>
              <a:t>r2</a:t>
            </a:r>
            <a:r>
              <a:rPr lang="en-US" dirty="0"/>
              <a:t>, </a:t>
            </a:r>
            <a:r>
              <a:rPr lang="en-US" dirty="0" err="1"/>
              <a:t>LSL</a:t>
            </a:r>
            <a:r>
              <a:rPr lang="en-US" dirty="0"/>
              <a:t> </a:t>
            </a:r>
            <a:r>
              <a:rPr lang="en-US" dirty="0" err="1"/>
              <a:t>r3</a:t>
            </a:r>
            <a:endParaRPr lang="zh-CN" altLang="en-US" dirty="0"/>
          </a:p>
          <a:p>
            <a:pPr eaLnBrk="1" hangingPunct="1"/>
            <a:r>
              <a:rPr lang="en-US" dirty="0"/>
              <a:t>	ADD	</a:t>
            </a:r>
            <a:r>
              <a:rPr lang="en-US" dirty="0" err="1"/>
              <a:t>r0</a:t>
            </a:r>
            <a:r>
              <a:rPr lang="en-US" dirty="0"/>
              <a:t>, </a:t>
            </a:r>
            <a:r>
              <a:rPr lang="en-US" dirty="0" err="1"/>
              <a:t>r1</a:t>
            </a:r>
            <a:r>
              <a:rPr lang="en-US" dirty="0"/>
              <a:t>, #</a:t>
            </a:r>
            <a:r>
              <a:rPr lang="en-US" dirty="0" err="1"/>
              <a:t>0x4E</a:t>
            </a:r>
            <a:endParaRPr lang="zh-CN" altLang="en-US" dirty="0"/>
          </a:p>
        </p:txBody>
      </p:sp>
      <p:sp>
        <p:nvSpPr>
          <p:cNvPr id="179203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7463" y="795338"/>
            <a:ext cx="4284662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3898900" y="7938"/>
            <a:ext cx="298608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-17463" y="8702675"/>
            <a:ext cx="297021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-17463" y="7938"/>
            <a:ext cx="297021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1253" name="Rectangle 5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0263" y="4357688"/>
            <a:ext cx="5194300" cy="4060825"/>
          </a:xfrm>
          <a:prstGeom prst="rect">
            <a:avLst/>
          </a:prstGeom>
          <a:noFill/>
          <a:ln>
            <a:miter lim="800000"/>
          </a:ln>
        </p:spPr>
        <p:txBody>
          <a:bodyPr lIns="93336" tIns="46669" rIns="93336" bIns="46669"/>
          <a:lstStyle/>
          <a:p>
            <a:pPr eaLnBrk="1" hangingPunct="1"/>
            <a:r>
              <a:rPr lang="zh-CN" altLang="en-US"/>
              <a:t>可允许直接使用</a:t>
            </a:r>
            <a:r>
              <a:rPr lang="en-US"/>
              <a:t>12 bits</a:t>
            </a:r>
            <a:r>
              <a:rPr lang="zh-CN" altLang="en-US"/>
              <a:t>立即数（</a:t>
            </a:r>
            <a:r>
              <a:rPr lang="en-US"/>
              <a:t>0-4095</a:t>
            </a:r>
            <a:r>
              <a:rPr lang="zh-CN" altLang="en-US"/>
              <a:t>）。但这样不适用于大数，如</a:t>
            </a:r>
            <a:endParaRPr lang="zh-CN" altLang="en-US"/>
          </a:p>
          <a:p>
            <a:pPr eaLnBrk="1" hangingPunct="1"/>
            <a:r>
              <a:rPr lang="zh-CN" altLang="en-US"/>
              <a:t>	目标系统中的存储器设备的基址</a:t>
            </a:r>
            <a:endParaRPr lang="zh-CN" altLang="en-US"/>
          </a:p>
          <a:p>
            <a:pPr eaLnBrk="1" hangingPunct="1"/>
            <a:r>
              <a:rPr lang="zh-CN" altLang="en-US"/>
              <a:t>	大但是简单的大数如</a:t>
            </a:r>
            <a:r>
              <a:rPr lang="en-US"/>
              <a:t>0x10000</a:t>
            </a:r>
            <a:endParaRPr lang="zh-CN" altLang="en-US"/>
          </a:p>
          <a:p>
            <a:pPr eaLnBrk="1" hangingPunct="1"/>
            <a:r>
              <a:rPr lang="zh-CN" altLang="en-US"/>
              <a:t>研究表明，需要的数据大部分是小数，但也有部分大数。</a:t>
            </a:r>
            <a:endParaRPr lang="zh-CN" altLang="en-US"/>
          </a:p>
          <a:p>
            <a:pPr eaLnBrk="1" hangingPunct="1"/>
            <a:r>
              <a:rPr lang="zh-CN" altLang="en-US"/>
              <a:t>常数的 </a:t>
            </a:r>
            <a:r>
              <a:rPr lang="en-US"/>
              <a:t>50%</a:t>
            </a:r>
            <a:r>
              <a:rPr lang="zh-CN" altLang="en-US"/>
              <a:t>处在 </a:t>
            </a:r>
            <a:r>
              <a:rPr lang="en-US"/>
              <a:t>–15</a:t>
            </a:r>
            <a:r>
              <a:rPr lang="zh-CN" altLang="en-US"/>
              <a:t>到</a:t>
            </a:r>
            <a:r>
              <a:rPr lang="en-US"/>
              <a:t>+15</a:t>
            </a:r>
            <a:r>
              <a:rPr lang="zh-CN" altLang="en-US"/>
              <a:t>之间，</a:t>
            </a:r>
            <a:r>
              <a:rPr lang="en-US"/>
              <a:t>90%</a:t>
            </a:r>
            <a:r>
              <a:rPr lang="zh-CN" altLang="en-US"/>
              <a:t>处于 </a:t>
            </a:r>
            <a:r>
              <a:rPr lang="en-US"/>
              <a:t>–511</a:t>
            </a:r>
            <a:r>
              <a:rPr lang="zh-CN" altLang="en-US"/>
              <a:t>到</a:t>
            </a:r>
            <a:r>
              <a:rPr lang="en-US"/>
              <a:t>+511</a:t>
            </a:r>
            <a:r>
              <a:rPr lang="zh-CN" altLang="en-US"/>
              <a:t>之间。取决于是何种应用。</a:t>
            </a:r>
            <a:endParaRPr lang="zh-CN" altLang="en-US"/>
          </a:p>
          <a:p>
            <a:pPr eaLnBrk="1" hangingPunct="1"/>
            <a:r>
              <a:rPr lang="en-US"/>
              <a:t>ROR #n </a:t>
            </a:r>
            <a:r>
              <a:rPr lang="zh-CN" altLang="en-US"/>
              <a:t>相当于</a:t>
            </a:r>
            <a:r>
              <a:rPr lang="en-US"/>
              <a:t>ROL #32-n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操作码 </a:t>
            </a:r>
            <a:r>
              <a:rPr lang="en-US"/>
              <a:t>0xe3a004ff  = MOV r0, #0xff, 8</a:t>
            </a:r>
            <a:endParaRPr lang="zh-CN" altLang="en-US"/>
          </a:p>
          <a:p>
            <a:pPr eaLnBrk="1" hangingPunct="1"/>
            <a:r>
              <a:rPr lang="zh-CN" altLang="en-US"/>
              <a:t>表示内核右移</a:t>
            </a:r>
            <a:r>
              <a:rPr lang="en-US"/>
              <a:t>0xff 8</a:t>
            </a:r>
            <a:r>
              <a:rPr lang="zh-CN" altLang="en-US"/>
              <a:t>位（</a:t>
            </a:r>
            <a:r>
              <a:rPr lang="en-US"/>
              <a:t>4</a:t>
            </a:r>
            <a:r>
              <a:rPr lang="zh-CN" altLang="en-US"/>
              <a:t>对位）</a:t>
            </a:r>
            <a:r>
              <a:rPr lang="en-US"/>
              <a:t>=&gt; MOV r0, #0xff000000</a:t>
            </a:r>
            <a:endParaRPr lang="zh-CN" altLang="en-US"/>
          </a:p>
        </p:txBody>
      </p:sp>
      <p:sp>
        <p:nvSpPr>
          <p:cNvPr id="181254" name="Rectangle 6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9538" y="796925"/>
            <a:ext cx="4152900" cy="31146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898900" y="7938"/>
            <a:ext cx="2986088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-17463" y="8702675"/>
            <a:ext cx="2970213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-17463" y="7938"/>
            <a:ext cx="2970213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3301" name="Rectangle 5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0263" y="4357688"/>
            <a:ext cx="5194300" cy="4060825"/>
          </a:xfrm>
          <a:prstGeom prst="rect">
            <a:avLst/>
          </a:prstGeom>
          <a:noFill/>
          <a:ln>
            <a:miter lim="800000"/>
          </a:ln>
        </p:spPr>
        <p:txBody>
          <a:bodyPr lIns="93336" tIns="46669" rIns="93336" bIns="46669"/>
          <a:lstStyle/>
          <a:p>
            <a:pPr eaLnBrk="1" hangingPunct="1"/>
            <a:r>
              <a:rPr lang="zh-CN" altLang="en-US"/>
              <a:t>讲课时指出，立即数必须是由一个最多</a:t>
            </a:r>
            <a:r>
              <a:rPr lang="en-US"/>
              <a:t>8-bit</a:t>
            </a:r>
            <a:r>
              <a:rPr lang="zh-CN" altLang="en-US"/>
              <a:t>数字移动偶数位产生的</a:t>
            </a:r>
            <a:r>
              <a:rPr lang="en-US"/>
              <a:t>32</a:t>
            </a:r>
            <a:r>
              <a:rPr lang="zh-CN" altLang="en-US"/>
              <a:t>位数字，这样其它位必须为零。</a:t>
            </a:r>
            <a:endParaRPr lang="zh-CN" altLang="en-US"/>
          </a:p>
          <a:p>
            <a:pPr eaLnBrk="1" hangingPunct="1"/>
            <a:r>
              <a:rPr lang="zh-CN" altLang="en-US"/>
              <a:t>注意，移位可能使</a:t>
            </a:r>
            <a:r>
              <a:rPr lang="en-US"/>
              <a:t>8-bit </a:t>
            </a:r>
            <a:r>
              <a:rPr lang="zh-CN" altLang="en-US"/>
              <a:t>立即数部分在前，部分在后。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/>
              <a:t>mov r0, #256	; mov r0, #0x100</a:t>
            </a:r>
            <a:endParaRPr lang="zh-CN" altLang="en-US"/>
          </a:p>
          <a:p>
            <a:pPr eaLnBrk="1" hangingPunct="1"/>
            <a:r>
              <a:rPr lang="en-US"/>
              <a:t>mov r1, #0x40, 30	; mov r1, #0x100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这种产生常数的方法可产生</a:t>
            </a:r>
            <a:r>
              <a:rPr lang="en-US"/>
              <a:t>3073</a:t>
            </a:r>
            <a:r>
              <a:rPr lang="zh-CN" altLang="en-US"/>
              <a:t>个数，比直接使用</a:t>
            </a:r>
            <a:r>
              <a:rPr lang="en-US"/>
              <a:t>12bit</a:t>
            </a:r>
            <a:r>
              <a:rPr lang="zh-CN" altLang="en-US"/>
              <a:t>来产生的数据个数少，大约</a:t>
            </a:r>
            <a:r>
              <a:rPr lang="en-US"/>
              <a:t>25%</a:t>
            </a:r>
            <a:r>
              <a:rPr lang="zh-CN" altLang="en-US"/>
              <a:t>不到。然而，更有效。 </a:t>
            </a:r>
            <a:endParaRPr lang="zh-CN" altLang="en-US"/>
          </a:p>
        </p:txBody>
      </p:sp>
      <p:sp>
        <p:nvSpPr>
          <p:cNvPr id="183302" name="Rectangle 6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9538" y="796925"/>
            <a:ext cx="4152900" cy="31146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体系结构</a:t>
            </a:r>
            <a:endParaRPr lang="zh-CN" altLang="zh-CN" sz="4000" b="1">
              <a:latin typeface="宋体" panose="0201060003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dirty="0"/>
              <a:t>Examples:</a:t>
            </a: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dirty="0"/>
          </a:p>
          <a:p>
            <a:pPr marL="342900" indent="-342900" algn="l" eaLnBrk="1" hangingPunct="1">
              <a:lnSpc>
                <a:spcPct val="90000"/>
              </a:lnSpc>
            </a:pPr>
            <a:endParaRPr lang="zh-CN" altLang="en-US" sz="2000" dirty="0"/>
          </a:p>
          <a:p>
            <a:pPr marL="342900" indent="-342900" algn="l" eaLnBrk="1" hangingPunct="1">
              <a:lnSpc>
                <a:spcPct val="90000"/>
              </a:lnSpc>
            </a:pPr>
            <a:r>
              <a:rPr lang="zh-CN" altLang="en-US" sz="2000" dirty="0"/>
              <a:t>下列命令中，汇编器把立即数转换为移位操作：</a:t>
            </a:r>
            <a:endParaRPr lang="zh-CN" altLang="en-US" sz="2000" dirty="0"/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,#4096		; uses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0x40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26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ADD r1,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r2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0xFF0000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; uses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16</a:t>
            </a:r>
            <a:endParaRPr lang="en-US" sz="18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也可使用 </a:t>
            </a:r>
            <a:r>
              <a:rPr lang="en-US" sz="2000" dirty="0" err="1"/>
              <a:t>MVN</a:t>
            </a:r>
            <a:r>
              <a:rPr lang="zh-CN" altLang="en-US" sz="2000" dirty="0"/>
              <a:t>来进行位反转</a:t>
            </a:r>
            <a:r>
              <a:rPr lang="en-US" sz="2000" dirty="0"/>
              <a:t>:</a:t>
            </a:r>
            <a:endParaRPr lang="zh-CN" altLang="en-US" sz="2000" dirty="0"/>
          </a:p>
          <a:p>
            <a:pPr marL="819150" lvl="1" indent="-2857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#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0xFFFFFFFF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	; assembles to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MVN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,#0</a:t>
            </a:r>
            <a:endParaRPr lang="en-US" sz="1800" dirty="0"/>
          </a:p>
          <a:p>
            <a:pPr marL="342900" indent="-3429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立即数不能使用上述方法产生</a:t>
            </a:r>
            <a:r>
              <a:rPr lang="en-US" sz="2000" dirty="0"/>
              <a:t>,</a:t>
            </a:r>
            <a:r>
              <a:rPr lang="zh-CN" altLang="en-US" sz="2000" dirty="0"/>
              <a:t>否则将导致错误。</a:t>
            </a:r>
            <a:endParaRPr lang="zh-CN" altLang="en-US" dirty="0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5867400" y="1524000"/>
            <a:ext cx="2540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1066800" y="1524000"/>
            <a:ext cx="3238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31</a:t>
            </a:r>
            <a:endParaRPr lang="zh-CN" alt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04800" y="17526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#0   </a:t>
            </a:r>
            <a:endParaRPr lang="zh-CN" alt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143000" y="22098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H="1">
            <a:off x="6019800" y="22098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4" name="Line 12"/>
          <p:cNvSpPr>
            <a:spLocks noChangeShapeType="1"/>
          </p:cNvSpPr>
          <p:nvPr/>
        </p:nvSpPr>
        <p:spPr bwMode="auto">
          <a:xfrm>
            <a:off x="1143000" y="22098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6172200" y="22098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0-0xff000000 step 0x01000000   </a:t>
            </a:r>
            <a:endParaRPr lang="zh-CN" alt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304800" y="22098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#8   </a:t>
            </a:r>
            <a:endParaRPr lang="zh-CN" altLang="en-US"/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1143000" y="22098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8" name="Line 16"/>
          <p:cNvSpPr>
            <a:spLocks noChangeShapeType="1"/>
          </p:cNvSpPr>
          <p:nvPr/>
        </p:nvSpPr>
        <p:spPr bwMode="auto">
          <a:xfrm>
            <a:off x="1143000" y="24384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1295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>
            <a:off x="1447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1600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1752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1905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2057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>
            <a:off x="2209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7" name="Line 25"/>
          <p:cNvSpPr>
            <a:spLocks noChangeShapeType="1"/>
          </p:cNvSpPr>
          <p:nvPr/>
        </p:nvSpPr>
        <p:spPr bwMode="auto">
          <a:xfrm>
            <a:off x="2514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>
            <a:off x="2667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299" name="Line 27"/>
          <p:cNvSpPr>
            <a:spLocks noChangeShapeType="1"/>
          </p:cNvSpPr>
          <p:nvPr/>
        </p:nvSpPr>
        <p:spPr bwMode="auto">
          <a:xfrm>
            <a:off x="2819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0" name="Line 28"/>
          <p:cNvSpPr>
            <a:spLocks noChangeShapeType="1"/>
          </p:cNvSpPr>
          <p:nvPr/>
        </p:nvSpPr>
        <p:spPr bwMode="auto">
          <a:xfrm>
            <a:off x="2971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1" name="Line 29"/>
          <p:cNvSpPr>
            <a:spLocks noChangeShapeType="1"/>
          </p:cNvSpPr>
          <p:nvPr/>
        </p:nvSpPr>
        <p:spPr bwMode="auto">
          <a:xfrm>
            <a:off x="3124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2" name="Line 30"/>
          <p:cNvSpPr>
            <a:spLocks noChangeShapeType="1"/>
          </p:cNvSpPr>
          <p:nvPr/>
        </p:nvSpPr>
        <p:spPr bwMode="auto">
          <a:xfrm>
            <a:off x="3276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3" name="Line 31"/>
          <p:cNvSpPr>
            <a:spLocks noChangeShapeType="1"/>
          </p:cNvSpPr>
          <p:nvPr/>
        </p:nvSpPr>
        <p:spPr bwMode="auto">
          <a:xfrm>
            <a:off x="3429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3581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5" name="Line 33"/>
          <p:cNvSpPr>
            <a:spLocks noChangeShapeType="1"/>
          </p:cNvSpPr>
          <p:nvPr/>
        </p:nvSpPr>
        <p:spPr bwMode="auto">
          <a:xfrm>
            <a:off x="3733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6" name="Line 34"/>
          <p:cNvSpPr>
            <a:spLocks noChangeShapeType="1"/>
          </p:cNvSpPr>
          <p:nvPr/>
        </p:nvSpPr>
        <p:spPr bwMode="auto">
          <a:xfrm>
            <a:off x="3886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7" name="Line 35"/>
          <p:cNvSpPr>
            <a:spLocks noChangeShapeType="1"/>
          </p:cNvSpPr>
          <p:nvPr/>
        </p:nvSpPr>
        <p:spPr bwMode="auto">
          <a:xfrm>
            <a:off x="4038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8" name="Line 36"/>
          <p:cNvSpPr>
            <a:spLocks noChangeShapeType="1"/>
          </p:cNvSpPr>
          <p:nvPr/>
        </p:nvSpPr>
        <p:spPr bwMode="auto">
          <a:xfrm>
            <a:off x="4191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09" name="Line 37"/>
          <p:cNvSpPr>
            <a:spLocks noChangeShapeType="1"/>
          </p:cNvSpPr>
          <p:nvPr/>
        </p:nvSpPr>
        <p:spPr bwMode="auto">
          <a:xfrm>
            <a:off x="4343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0" name="Line 38"/>
          <p:cNvSpPr>
            <a:spLocks noChangeShapeType="1"/>
          </p:cNvSpPr>
          <p:nvPr/>
        </p:nvSpPr>
        <p:spPr bwMode="auto">
          <a:xfrm>
            <a:off x="4495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1" name="Line 39"/>
          <p:cNvSpPr>
            <a:spLocks noChangeShapeType="1"/>
          </p:cNvSpPr>
          <p:nvPr/>
        </p:nvSpPr>
        <p:spPr bwMode="auto">
          <a:xfrm>
            <a:off x="4648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2" name="Line 40"/>
          <p:cNvSpPr>
            <a:spLocks noChangeShapeType="1"/>
          </p:cNvSpPr>
          <p:nvPr/>
        </p:nvSpPr>
        <p:spPr bwMode="auto">
          <a:xfrm>
            <a:off x="4800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3" name="Line 41"/>
          <p:cNvSpPr>
            <a:spLocks noChangeShapeType="1"/>
          </p:cNvSpPr>
          <p:nvPr/>
        </p:nvSpPr>
        <p:spPr bwMode="auto">
          <a:xfrm>
            <a:off x="4953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4" name="Line 42"/>
          <p:cNvSpPr>
            <a:spLocks noChangeShapeType="1"/>
          </p:cNvSpPr>
          <p:nvPr/>
        </p:nvSpPr>
        <p:spPr bwMode="auto">
          <a:xfrm>
            <a:off x="5105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5" name="Line 43"/>
          <p:cNvSpPr>
            <a:spLocks noChangeShapeType="1"/>
          </p:cNvSpPr>
          <p:nvPr/>
        </p:nvSpPr>
        <p:spPr bwMode="auto">
          <a:xfrm>
            <a:off x="52578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6" name="Line 44"/>
          <p:cNvSpPr>
            <a:spLocks noChangeShapeType="1"/>
          </p:cNvSpPr>
          <p:nvPr/>
        </p:nvSpPr>
        <p:spPr bwMode="auto">
          <a:xfrm>
            <a:off x="54102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7" name="Line 45"/>
          <p:cNvSpPr>
            <a:spLocks noChangeShapeType="1"/>
          </p:cNvSpPr>
          <p:nvPr/>
        </p:nvSpPr>
        <p:spPr bwMode="auto">
          <a:xfrm>
            <a:off x="55626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8" name="Line 46"/>
          <p:cNvSpPr>
            <a:spLocks noChangeShapeType="1"/>
          </p:cNvSpPr>
          <p:nvPr/>
        </p:nvSpPr>
        <p:spPr bwMode="auto">
          <a:xfrm>
            <a:off x="57150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19" name="Line 47"/>
          <p:cNvSpPr>
            <a:spLocks noChangeShapeType="1"/>
          </p:cNvSpPr>
          <p:nvPr/>
        </p:nvSpPr>
        <p:spPr bwMode="auto">
          <a:xfrm>
            <a:off x="5867400" y="22098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0" name="Rectangle 48"/>
          <p:cNvSpPr>
            <a:spLocks noChangeArrowheads="1"/>
          </p:cNvSpPr>
          <p:nvPr/>
        </p:nvSpPr>
        <p:spPr bwMode="auto">
          <a:xfrm>
            <a:off x="4800600" y="17526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1" name="Line 49"/>
          <p:cNvSpPr>
            <a:spLocks noChangeShapeType="1"/>
          </p:cNvSpPr>
          <p:nvPr/>
        </p:nvSpPr>
        <p:spPr bwMode="auto">
          <a:xfrm flipH="1">
            <a:off x="6019800" y="17526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2" name="Line 50"/>
          <p:cNvSpPr>
            <a:spLocks noChangeShapeType="1"/>
          </p:cNvSpPr>
          <p:nvPr/>
        </p:nvSpPr>
        <p:spPr bwMode="auto">
          <a:xfrm>
            <a:off x="1143000" y="17526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3" name="Line 51"/>
          <p:cNvSpPr>
            <a:spLocks noChangeShapeType="1"/>
          </p:cNvSpPr>
          <p:nvPr/>
        </p:nvSpPr>
        <p:spPr bwMode="auto">
          <a:xfrm>
            <a:off x="1143000" y="17526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4" name="Line 52"/>
          <p:cNvSpPr>
            <a:spLocks noChangeShapeType="1"/>
          </p:cNvSpPr>
          <p:nvPr/>
        </p:nvSpPr>
        <p:spPr bwMode="auto">
          <a:xfrm>
            <a:off x="1143000" y="19812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5" name="Line 53"/>
          <p:cNvSpPr>
            <a:spLocks noChangeShapeType="1"/>
          </p:cNvSpPr>
          <p:nvPr/>
        </p:nvSpPr>
        <p:spPr bwMode="auto">
          <a:xfrm>
            <a:off x="1295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6" name="Line 54"/>
          <p:cNvSpPr>
            <a:spLocks noChangeShapeType="1"/>
          </p:cNvSpPr>
          <p:nvPr/>
        </p:nvSpPr>
        <p:spPr bwMode="auto">
          <a:xfrm>
            <a:off x="1447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7" name="Line 55"/>
          <p:cNvSpPr>
            <a:spLocks noChangeShapeType="1"/>
          </p:cNvSpPr>
          <p:nvPr/>
        </p:nvSpPr>
        <p:spPr bwMode="auto">
          <a:xfrm>
            <a:off x="1600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8" name="Line 56"/>
          <p:cNvSpPr>
            <a:spLocks noChangeShapeType="1"/>
          </p:cNvSpPr>
          <p:nvPr/>
        </p:nvSpPr>
        <p:spPr bwMode="auto">
          <a:xfrm>
            <a:off x="1752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29" name="Line 57"/>
          <p:cNvSpPr>
            <a:spLocks noChangeShapeType="1"/>
          </p:cNvSpPr>
          <p:nvPr/>
        </p:nvSpPr>
        <p:spPr bwMode="auto">
          <a:xfrm>
            <a:off x="1905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0" name="Line 58"/>
          <p:cNvSpPr>
            <a:spLocks noChangeShapeType="1"/>
          </p:cNvSpPr>
          <p:nvPr/>
        </p:nvSpPr>
        <p:spPr bwMode="auto">
          <a:xfrm>
            <a:off x="2057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1" name="Line 59"/>
          <p:cNvSpPr>
            <a:spLocks noChangeShapeType="1"/>
          </p:cNvSpPr>
          <p:nvPr/>
        </p:nvSpPr>
        <p:spPr bwMode="auto">
          <a:xfrm>
            <a:off x="2209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2" name="Line 60"/>
          <p:cNvSpPr>
            <a:spLocks noChangeShapeType="1"/>
          </p:cNvSpPr>
          <p:nvPr/>
        </p:nvSpPr>
        <p:spPr bwMode="auto">
          <a:xfrm>
            <a:off x="2362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3" name="Line 61"/>
          <p:cNvSpPr>
            <a:spLocks noChangeShapeType="1"/>
          </p:cNvSpPr>
          <p:nvPr/>
        </p:nvSpPr>
        <p:spPr bwMode="auto">
          <a:xfrm>
            <a:off x="2514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4" name="Line 62"/>
          <p:cNvSpPr>
            <a:spLocks noChangeShapeType="1"/>
          </p:cNvSpPr>
          <p:nvPr/>
        </p:nvSpPr>
        <p:spPr bwMode="auto">
          <a:xfrm>
            <a:off x="2667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5" name="Line 63"/>
          <p:cNvSpPr>
            <a:spLocks noChangeShapeType="1"/>
          </p:cNvSpPr>
          <p:nvPr/>
        </p:nvSpPr>
        <p:spPr bwMode="auto">
          <a:xfrm>
            <a:off x="2819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6" name="Line 64"/>
          <p:cNvSpPr>
            <a:spLocks noChangeShapeType="1"/>
          </p:cNvSpPr>
          <p:nvPr/>
        </p:nvSpPr>
        <p:spPr bwMode="auto">
          <a:xfrm>
            <a:off x="2971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7" name="Line 65"/>
          <p:cNvSpPr>
            <a:spLocks noChangeShapeType="1"/>
          </p:cNvSpPr>
          <p:nvPr/>
        </p:nvSpPr>
        <p:spPr bwMode="auto">
          <a:xfrm>
            <a:off x="3124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8" name="Line 66"/>
          <p:cNvSpPr>
            <a:spLocks noChangeShapeType="1"/>
          </p:cNvSpPr>
          <p:nvPr/>
        </p:nvSpPr>
        <p:spPr bwMode="auto">
          <a:xfrm>
            <a:off x="3276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39" name="Line 67"/>
          <p:cNvSpPr>
            <a:spLocks noChangeShapeType="1"/>
          </p:cNvSpPr>
          <p:nvPr/>
        </p:nvSpPr>
        <p:spPr bwMode="auto">
          <a:xfrm>
            <a:off x="3429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0" name="Line 68"/>
          <p:cNvSpPr>
            <a:spLocks noChangeShapeType="1"/>
          </p:cNvSpPr>
          <p:nvPr/>
        </p:nvSpPr>
        <p:spPr bwMode="auto">
          <a:xfrm>
            <a:off x="3581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1" name="Line 69"/>
          <p:cNvSpPr>
            <a:spLocks noChangeShapeType="1"/>
          </p:cNvSpPr>
          <p:nvPr/>
        </p:nvSpPr>
        <p:spPr bwMode="auto">
          <a:xfrm>
            <a:off x="3733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2" name="Line 70"/>
          <p:cNvSpPr>
            <a:spLocks noChangeShapeType="1"/>
          </p:cNvSpPr>
          <p:nvPr/>
        </p:nvSpPr>
        <p:spPr bwMode="auto">
          <a:xfrm>
            <a:off x="3886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3" name="Line 71"/>
          <p:cNvSpPr>
            <a:spLocks noChangeShapeType="1"/>
          </p:cNvSpPr>
          <p:nvPr/>
        </p:nvSpPr>
        <p:spPr bwMode="auto">
          <a:xfrm>
            <a:off x="4038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4" name="Line 72"/>
          <p:cNvSpPr>
            <a:spLocks noChangeShapeType="1"/>
          </p:cNvSpPr>
          <p:nvPr/>
        </p:nvSpPr>
        <p:spPr bwMode="auto">
          <a:xfrm>
            <a:off x="4191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5" name="Line 73"/>
          <p:cNvSpPr>
            <a:spLocks noChangeShapeType="1"/>
          </p:cNvSpPr>
          <p:nvPr/>
        </p:nvSpPr>
        <p:spPr bwMode="auto">
          <a:xfrm>
            <a:off x="4343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6" name="Line 74"/>
          <p:cNvSpPr>
            <a:spLocks noChangeShapeType="1"/>
          </p:cNvSpPr>
          <p:nvPr/>
        </p:nvSpPr>
        <p:spPr bwMode="auto">
          <a:xfrm>
            <a:off x="4495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7" name="Line 75"/>
          <p:cNvSpPr>
            <a:spLocks noChangeShapeType="1"/>
          </p:cNvSpPr>
          <p:nvPr/>
        </p:nvSpPr>
        <p:spPr bwMode="auto">
          <a:xfrm>
            <a:off x="4648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8" name="Line 76"/>
          <p:cNvSpPr>
            <a:spLocks noChangeShapeType="1"/>
          </p:cNvSpPr>
          <p:nvPr/>
        </p:nvSpPr>
        <p:spPr bwMode="auto">
          <a:xfrm>
            <a:off x="4800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49" name="Line 77"/>
          <p:cNvSpPr>
            <a:spLocks noChangeShapeType="1"/>
          </p:cNvSpPr>
          <p:nvPr/>
        </p:nvSpPr>
        <p:spPr bwMode="auto">
          <a:xfrm>
            <a:off x="4953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0" name="Line 78"/>
          <p:cNvSpPr>
            <a:spLocks noChangeShapeType="1"/>
          </p:cNvSpPr>
          <p:nvPr/>
        </p:nvSpPr>
        <p:spPr bwMode="auto">
          <a:xfrm>
            <a:off x="5105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2578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2" name="Line 80"/>
          <p:cNvSpPr>
            <a:spLocks noChangeShapeType="1"/>
          </p:cNvSpPr>
          <p:nvPr/>
        </p:nvSpPr>
        <p:spPr bwMode="auto">
          <a:xfrm>
            <a:off x="54102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>
            <a:off x="55626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4" name="Line 82"/>
          <p:cNvSpPr>
            <a:spLocks noChangeShapeType="1"/>
          </p:cNvSpPr>
          <p:nvPr/>
        </p:nvSpPr>
        <p:spPr bwMode="auto">
          <a:xfrm>
            <a:off x="57150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>
            <a:off x="5867400" y="17526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6" name="Rectangle 84"/>
          <p:cNvSpPr>
            <a:spLocks noChangeArrowheads="1"/>
          </p:cNvSpPr>
          <p:nvPr/>
        </p:nvSpPr>
        <p:spPr bwMode="auto">
          <a:xfrm>
            <a:off x="6172200" y="17526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0-0x000000ff step 0x00000001 </a:t>
            </a:r>
            <a:endParaRPr lang="zh-CN" altLang="en-US"/>
          </a:p>
        </p:txBody>
      </p:sp>
      <p:sp>
        <p:nvSpPr>
          <p:cNvPr id="182357" name="Rectangle 85"/>
          <p:cNvSpPr>
            <a:spLocks noChangeArrowheads="1"/>
          </p:cNvSpPr>
          <p:nvPr/>
        </p:nvSpPr>
        <p:spPr bwMode="auto">
          <a:xfrm>
            <a:off x="4495800" y="2667000"/>
            <a:ext cx="1219200" cy="2286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8" name="Line 86"/>
          <p:cNvSpPr>
            <a:spLocks noChangeShapeType="1"/>
          </p:cNvSpPr>
          <p:nvPr/>
        </p:nvSpPr>
        <p:spPr bwMode="auto">
          <a:xfrm flipH="1">
            <a:off x="6019800" y="26670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59" name="Line 87"/>
          <p:cNvSpPr>
            <a:spLocks noChangeShapeType="1"/>
          </p:cNvSpPr>
          <p:nvPr/>
        </p:nvSpPr>
        <p:spPr bwMode="auto">
          <a:xfrm>
            <a:off x="1143000" y="2667000"/>
            <a:ext cx="0" cy="2286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0" name="Rectangle 88"/>
          <p:cNvSpPr>
            <a:spLocks noChangeArrowheads="1"/>
          </p:cNvSpPr>
          <p:nvPr/>
        </p:nvSpPr>
        <p:spPr bwMode="auto">
          <a:xfrm>
            <a:off x="6172200" y="2667000"/>
            <a:ext cx="28194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200">
                <a:solidFill>
                  <a:schemeClr val="tx1"/>
                </a:solidFill>
                <a:sym typeface="Times New Roman" panose="02020603050405020304" pitchFamily="18" charset="0"/>
              </a:rPr>
              <a:t>range 0-0x000003fc step 0x00000004  </a:t>
            </a:r>
            <a:endParaRPr lang="zh-CN" altLang="en-US"/>
          </a:p>
        </p:txBody>
      </p:sp>
      <p:sp>
        <p:nvSpPr>
          <p:cNvPr id="182361" name="Rectangle 89"/>
          <p:cNvSpPr>
            <a:spLocks noChangeArrowheads="1"/>
          </p:cNvSpPr>
          <p:nvPr/>
        </p:nvSpPr>
        <p:spPr bwMode="auto">
          <a:xfrm>
            <a:off x="304800" y="2667000"/>
            <a:ext cx="685800" cy="228600"/>
          </a:xfrm>
          <a:prstGeom prst="rect">
            <a:avLst/>
          </a:prstGeom>
          <a:solidFill>
            <a:srgbClr val="A5D0E3"/>
          </a:solidFill>
          <a:ln w="12700" cmpd="sng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ror #30   </a:t>
            </a:r>
            <a:endParaRPr lang="zh-CN" altLang="en-US"/>
          </a:p>
        </p:txBody>
      </p:sp>
      <p:sp>
        <p:nvSpPr>
          <p:cNvPr id="182362" name="Line 90"/>
          <p:cNvSpPr>
            <a:spLocks noChangeShapeType="1"/>
          </p:cNvSpPr>
          <p:nvPr/>
        </p:nvSpPr>
        <p:spPr bwMode="auto">
          <a:xfrm>
            <a:off x="1143000" y="26670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3" name="Line 91"/>
          <p:cNvSpPr>
            <a:spLocks noChangeShapeType="1"/>
          </p:cNvSpPr>
          <p:nvPr/>
        </p:nvSpPr>
        <p:spPr bwMode="auto">
          <a:xfrm>
            <a:off x="1143000" y="2895600"/>
            <a:ext cx="4876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4" name="Line 92"/>
          <p:cNvSpPr>
            <a:spLocks noChangeShapeType="1"/>
          </p:cNvSpPr>
          <p:nvPr/>
        </p:nvSpPr>
        <p:spPr bwMode="auto">
          <a:xfrm>
            <a:off x="1295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5" name="Line 93"/>
          <p:cNvSpPr>
            <a:spLocks noChangeShapeType="1"/>
          </p:cNvSpPr>
          <p:nvPr/>
        </p:nvSpPr>
        <p:spPr bwMode="auto">
          <a:xfrm>
            <a:off x="1447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6" name="Line 94"/>
          <p:cNvSpPr>
            <a:spLocks noChangeShapeType="1"/>
          </p:cNvSpPr>
          <p:nvPr/>
        </p:nvSpPr>
        <p:spPr bwMode="auto">
          <a:xfrm>
            <a:off x="1600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7" name="Line 95"/>
          <p:cNvSpPr>
            <a:spLocks noChangeShapeType="1"/>
          </p:cNvSpPr>
          <p:nvPr/>
        </p:nvSpPr>
        <p:spPr bwMode="auto">
          <a:xfrm>
            <a:off x="1752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8" name="Line 96"/>
          <p:cNvSpPr>
            <a:spLocks noChangeShapeType="1"/>
          </p:cNvSpPr>
          <p:nvPr/>
        </p:nvSpPr>
        <p:spPr bwMode="auto">
          <a:xfrm>
            <a:off x="1905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69" name="Line 97"/>
          <p:cNvSpPr>
            <a:spLocks noChangeShapeType="1"/>
          </p:cNvSpPr>
          <p:nvPr/>
        </p:nvSpPr>
        <p:spPr bwMode="auto">
          <a:xfrm>
            <a:off x="2057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0" name="Line 98"/>
          <p:cNvSpPr>
            <a:spLocks noChangeShapeType="1"/>
          </p:cNvSpPr>
          <p:nvPr/>
        </p:nvSpPr>
        <p:spPr bwMode="auto">
          <a:xfrm>
            <a:off x="2209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1" name="Line 99"/>
          <p:cNvSpPr>
            <a:spLocks noChangeShapeType="1"/>
          </p:cNvSpPr>
          <p:nvPr/>
        </p:nvSpPr>
        <p:spPr bwMode="auto">
          <a:xfrm>
            <a:off x="2362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2" name="Line 100"/>
          <p:cNvSpPr>
            <a:spLocks noChangeShapeType="1"/>
          </p:cNvSpPr>
          <p:nvPr/>
        </p:nvSpPr>
        <p:spPr bwMode="auto">
          <a:xfrm>
            <a:off x="2514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3" name="Line 101"/>
          <p:cNvSpPr>
            <a:spLocks noChangeShapeType="1"/>
          </p:cNvSpPr>
          <p:nvPr/>
        </p:nvSpPr>
        <p:spPr bwMode="auto">
          <a:xfrm>
            <a:off x="2667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4" name="Line 102"/>
          <p:cNvSpPr>
            <a:spLocks noChangeShapeType="1"/>
          </p:cNvSpPr>
          <p:nvPr/>
        </p:nvSpPr>
        <p:spPr bwMode="auto">
          <a:xfrm>
            <a:off x="2819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5" name="Line 103"/>
          <p:cNvSpPr>
            <a:spLocks noChangeShapeType="1"/>
          </p:cNvSpPr>
          <p:nvPr/>
        </p:nvSpPr>
        <p:spPr bwMode="auto">
          <a:xfrm>
            <a:off x="2971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6" name="Line 104"/>
          <p:cNvSpPr>
            <a:spLocks noChangeShapeType="1"/>
          </p:cNvSpPr>
          <p:nvPr/>
        </p:nvSpPr>
        <p:spPr bwMode="auto">
          <a:xfrm>
            <a:off x="3124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7" name="Line 105"/>
          <p:cNvSpPr>
            <a:spLocks noChangeShapeType="1"/>
          </p:cNvSpPr>
          <p:nvPr/>
        </p:nvSpPr>
        <p:spPr bwMode="auto">
          <a:xfrm>
            <a:off x="3276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8" name="Line 106"/>
          <p:cNvSpPr>
            <a:spLocks noChangeShapeType="1"/>
          </p:cNvSpPr>
          <p:nvPr/>
        </p:nvSpPr>
        <p:spPr bwMode="auto">
          <a:xfrm>
            <a:off x="3429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79" name="Line 107"/>
          <p:cNvSpPr>
            <a:spLocks noChangeShapeType="1"/>
          </p:cNvSpPr>
          <p:nvPr/>
        </p:nvSpPr>
        <p:spPr bwMode="auto">
          <a:xfrm>
            <a:off x="3581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0" name="Line 108"/>
          <p:cNvSpPr>
            <a:spLocks noChangeShapeType="1"/>
          </p:cNvSpPr>
          <p:nvPr/>
        </p:nvSpPr>
        <p:spPr bwMode="auto">
          <a:xfrm>
            <a:off x="3733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1" name="Line 109"/>
          <p:cNvSpPr>
            <a:spLocks noChangeShapeType="1"/>
          </p:cNvSpPr>
          <p:nvPr/>
        </p:nvSpPr>
        <p:spPr bwMode="auto">
          <a:xfrm>
            <a:off x="3886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2" name="Line 110"/>
          <p:cNvSpPr>
            <a:spLocks noChangeShapeType="1"/>
          </p:cNvSpPr>
          <p:nvPr/>
        </p:nvSpPr>
        <p:spPr bwMode="auto">
          <a:xfrm>
            <a:off x="4038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3" name="Line 111"/>
          <p:cNvSpPr>
            <a:spLocks noChangeShapeType="1"/>
          </p:cNvSpPr>
          <p:nvPr/>
        </p:nvSpPr>
        <p:spPr bwMode="auto">
          <a:xfrm>
            <a:off x="4191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4" name="Line 112"/>
          <p:cNvSpPr>
            <a:spLocks noChangeShapeType="1"/>
          </p:cNvSpPr>
          <p:nvPr/>
        </p:nvSpPr>
        <p:spPr bwMode="auto">
          <a:xfrm>
            <a:off x="4343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5" name="Line 113"/>
          <p:cNvSpPr>
            <a:spLocks noChangeShapeType="1"/>
          </p:cNvSpPr>
          <p:nvPr/>
        </p:nvSpPr>
        <p:spPr bwMode="auto">
          <a:xfrm>
            <a:off x="4495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6" name="Line 114"/>
          <p:cNvSpPr>
            <a:spLocks noChangeShapeType="1"/>
          </p:cNvSpPr>
          <p:nvPr/>
        </p:nvSpPr>
        <p:spPr bwMode="auto">
          <a:xfrm>
            <a:off x="4648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7" name="Line 115"/>
          <p:cNvSpPr>
            <a:spLocks noChangeShapeType="1"/>
          </p:cNvSpPr>
          <p:nvPr/>
        </p:nvSpPr>
        <p:spPr bwMode="auto">
          <a:xfrm>
            <a:off x="4800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8" name="Line 116"/>
          <p:cNvSpPr>
            <a:spLocks noChangeShapeType="1"/>
          </p:cNvSpPr>
          <p:nvPr/>
        </p:nvSpPr>
        <p:spPr bwMode="auto">
          <a:xfrm>
            <a:off x="4953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89" name="Line 117"/>
          <p:cNvSpPr>
            <a:spLocks noChangeShapeType="1"/>
          </p:cNvSpPr>
          <p:nvPr/>
        </p:nvSpPr>
        <p:spPr bwMode="auto">
          <a:xfrm>
            <a:off x="5105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0" name="Line 118"/>
          <p:cNvSpPr>
            <a:spLocks noChangeShapeType="1"/>
          </p:cNvSpPr>
          <p:nvPr/>
        </p:nvSpPr>
        <p:spPr bwMode="auto">
          <a:xfrm>
            <a:off x="52578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1" name="Line 119"/>
          <p:cNvSpPr>
            <a:spLocks noChangeShapeType="1"/>
          </p:cNvSpPr>
          <p:nvPr/>
        </p:nvSpPr>
        <p:spPr bwMode="auto">
          <a:xfrm>
            <a:off x="54102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2" name="Line 120"/>
          <p:cNvSpPr>
            <a:spLocks noChangeShapeType="1"/>
          </p:cNvSpPr>
          <p:nvPr/>
        </p:nvSpPr>
        <p:spPr bwMode="auto">
          <a:xfrm>
            <a:off x="55626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3" name="Line 121"/>
          <p:cNvSpPr>
            <a:spLocks noChangeShapeType="1"/>
          </p:cNvSpPr>
          <p:nvPr/>
        </p:nvSpPr>
        <p:spPr bwMode="auto">
          <a:xfrm>
            <a:off x="57150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4" name="Line 122"/>
          <p:cNvSpPr>
            <a:spLocks noChangeShapeType="1"/>
          </p:cNvSpPr>
          <p:nvPr/>
        </p:nvSpPr>
        <p:spPr bwMode="auto">
          <a:xfrm>
            <a:off x="5867400" y="2667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2395" name="Rectangle 123"/>
          <p:cNvSpPr>
            <a:spLocks noChangeArrowheads="1"/>
          </p:cNvSpPr>
          <p:nvPr/>
        </p:nvSpPr>
        <p:spPr bwMode="auto">
          <a:xfrm>
            <a:off x="1066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6" name="Rectangle 124"/>
          <p:cNvSpPr>
            <a:spLocks noChangeArrowheads="1"/>
          </p:cNvSpPr>
          <p:nvPr/>
        </p:nvSpPr>
        <p:spPr bwMode="auto">
          <a:xfrm>
            <a:off x="1219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7" name="Rectangle 125"/>
          <p:cNvSpPr>
            <a:spLocks noChangeArrowheads="1"/>
          </p:cNvSpPr>
          <p:nvPr/>
        </p:nvSpPr>
        <p:spPr bwMode="auto">
          <a:xfrm>
            <a:off x="1371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8" name="Rectangle 126"/>
          <p:cNvSpPr>
            <a:spLocks noChangeArrowheads="1"/>
          </p:cNvSpPr>
          <p:nvPr/>
        </p:nvSpPr>
        <p:spPr bwMode="auto">
          <a:xfrm>
            <a:off x="1524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399" name="Rectangle 127"/>
          <p:cNvSpPr>
            <a:spLocks noChangeArrowheads="1"/>
          </p:cNvSpPr>
          <p:nvPr/>
        </p:nvSpPr>
        <p:spPr bwMode="auto">
          <a:xfrm>
            <a:off x="1676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0" name="Rectangle 128"/>
          <p:cNvSpPr>
            <a:spLocks noChangeArrowheads="1"/>
          </p:cNvSpPr>
          <p:nvPr/>
        </p:nvSpPr>
        <p:spPr bwMode="auto">
          <a:xfrm>
            <a:off x="1828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1" name="Rectangle 129"/>
          <p:cNvSpPr>
            <a:spLocks noChangeArrowheads="1"/>
          </p:cNvSpPr>
          <p:nvPr/>
        </p:nvSpPr>
        <p:spPr bwMode="auto">
          <a:xfrm>
            <a:off x="1981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2" name="Rectangle 130"/>
          <p:cNvSpPr>
            <a:spLocks noChangeArrowheads="1"/>
          </p:cNvSpPr>
          <p:nvPr/>
        </p:nvSpPr>
        <p:spPr bwMode="auto">
          <a:xfrm>
            <a:off x="2133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3" name="Rectangle 131"/>
          <p:cNvSpPr>
            <a:spLocks noChangeArrowheads="1"/>
          </p:cNvSpPr>
          <p:nvPr/>
        </p:nvSpPr>
        <p:spPr bwMode="auto">
          <a:xfrm>
            <a:off x="2286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4" name="Rectangle 132"/>
          <p:cNvSpPr>
            <a:spLocks noChangeArrowheads="1"/>
          </p:cNvSpPr>
          <p:nvPr/>
        </p:nvSpPr>
        <p:spPr bwMode="auto">
          <a:xfrm>
            <a:off x="2438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5" name="Rectangle 133"/>
          <p:cNvSpPr>
            <a:spLocks noChangeArrowheads="1"/>
          </p:cNvSpPr>
          <p:nvPr/>
        </p:nvSpPr>
        <p:spPr bwMode="auto">
          <a:xfrm>
            <a:off x="2590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6" name="Rectangle 134"/>
          <p:cNvSpPr>
            <a:spLocks noChangeArrowheads="1"/>
          </p:cNvSpPr>
          <p:nvPr/>
        </p:nvSpPr>
        <p:spPr bwMode="auto">
          <a:xfrm>
            <a:off x="2743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7" name="Rectangle 135"/>
          <p:cNvSpPr>
            <a:spLocks noChangeArrowheads="1"/>
          </p:cNvSpPr>
          <p:nvPr/>
        </p:nvSpPr>
        <p:spPr bwMode="auto">
          <a:xfrm>
            <a:off x="2895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8" name="Rectangle 136"/>
          <p:cNvSpPr>
            <a:spLocks noChangeArrowheads="1"/>
          </p:cNvSpPr>
          <p:nvPr/>
        </p:nvSpPr>
        <p:spPr bwMode="auto">
          <a:xfrm>
            <a:off x="3048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09" name="Rectangle 137"/>
          <p:cNvSpPr>
            <a:spLocks noChangeArrowheads="1"/>
          </p:cNvSpPr>
          <p:nvPr/>
        </p:nvSpPr>
        <p:spPr bwMode="auto">
          <a:xfrm>
            <a:off x="3200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0" name="Rectangle 138"/>
          <p:cNvSpPr>
            <a:spLocks noChangeArrowheads="1"/>
          </p:cNvSpPr>
          <p:nvPr/>
        </p:nvSpPr>
        <p:spPr bwMode="auto">
          <a:xfrm>
            <a:off x="3352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1" name="Rectangle 139"/>
          <p:cNvSpPr>
            <a:spLocks noChangeArrowheads="1"/>
          </p:cNvSpPr>
          <p:nvPr/>
        </p:nvSpPr>
        <p:spPr bwMode="auto">
          <a:xfrm>
            <a:off x="3505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2" name="Rectangle 140"/>
          <p:cNvSpPr>
            <a:spLocks noChangeArrowheads="1"/>
          </p:cNvSpPr>
          <p:nvPr/>
        </p:nvSpPr>
        <p:spPr bwMode="auto">
          <a:xfrm>
            <a:off x="3657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3" name="Rectangle 141"/>
          <p:cNvSpPr>
            <a:spLocks noChangeArrowheads="1"/>
          </p:cNvSpPr>
          <p:nvPr/>
        </p:nvSpPr>
        <p:spPr bwMode="auto">
          <a:xfrm>
            <a:off x="3810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4" name="Rectangle 142"/>
          <p:cNvSpPr>
            <a:spLocks noChangeArrowheads="1"/>
          </p:cNvSpPr>
          <p:nvPr/>
        </p:nvSpPr>
        <p:spPr bwMode="auto">
          <a:xfrm>
            <a:off x="39624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5" name="Rectangle 143"/>
          <p:cNvSpPr>
            <a:spLocks noChangeArrowheads="1"/>
          </p:cNvSpPr>
          <p:nvPr/>
        </p:nvSpPr>
        <p:spPr bwMode="auto">
          <a:xfrm>
            <a:off x="41148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6" name="Rectangle 144"/>
          <p:cNvSpPr>
            <a:spLocks noChangeArrowheads="1"/>
          </p:cNvSpPr>
          <p:nvPr/>
        </p:nvSpPr>
        <p:spPr bwMode="auto">
          <a:xfrm>
            <a:off x="42672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7" name="Rectangle 145"/>
          <p:cNvSpPr>
            <a:spLocks noChangeArrowheads="1"/>
          </p:cNvSpPr>
          <p:nvPr/>
        </p:nvSpPr>
        <p:spPr bwMode="auto">
          <a:xfrm>
            <a:off x="44196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8" name="Rectangle 146"/>
          <p:cNvSpPr>
            <a:spLocks noChangeArrowheads="1"/>
          </p:cNvSpPr>
          <p:nvPr/>
        </p:nvSpPr>
        <p:spPr bwMode="auto">
          <a:xfrm>
            <a:off x="4572000" y="17526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19" name="Rectangle 147"/>
          <p:cNvSpPr>
            <a:spLocks noChangeArrowheads="1"/>
          </p:cNvSpPr>
          <p:nvPr/>
        </p:nvSpPr>
        <p:spPr bwMode="auto">
          <a:xfrm>
            <a:off x="2286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0" name="Rectangle 148"/>
          <p:cNvSpPr>
            <a:spLocks noChangeArrowheads="1"/>
          </p:cNvSpPr>
          <p:nvPr/>
        </p:nvSpPr>
        <p:spPr bwMode="auto">
          <a:xfrm>
            <a:off x="2438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1" name="Rectangle 149"/>
          <p:cNvSpPr>
            <a:spLocks noChangeArrowheads="1"/>
          </p:cNvSpPr>
          <p:nvPr/>
        </p:nvSpPr>
        <p:spPr bwMode="auto">
          <a:xfrm>
            <a:off x="2590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2" name="Rectangle 150"/>
          <p:cNvSpPr>
            <a:spLocks noChangeArrowheads="1"/>
          </p:cNvSpPr>
          <p:nvPr/>
        </p:nvSpPr>
        <p:spPr bwMode="auto">
          <a:xfrm>
            <a:off x="2743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3" name="Rectangle 151"/>
          <p:cNvSpPr>
            <a:spLocks noChangeArrowheads="1"/>
          </p:cNvSpPr>
          <p:nvPr/>
        </p:nvSpPr>
        <p:spPr bwMode="auto">
          <a:xfrm>
            <a:off x="2895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4" name="Rectangle 152"/>
          <p:cNvSpPr>
            <a:spLocks noChangeArrowheads="1"/>
          </p:cNvSpPr>
          <p:nvPr/>
        </p:nvSpPr>
        <p:spPr bwMode="auto">
          <a:xfrm>
            <a:off x="3048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5" name="Rectangle 153"/>
          <p:cNvSpPr>
            <a:spLocks noChangeArrowheads="1"/>
          </p:cNvSpPr>
          <p:nvPr/>
        </p:nvSpPr>
        <p:spPr bwMode="auto">
          <a:xfrm>
            <a:off x="3200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6" name="Rectangle 154"/>
          <p:cNvSpPr>
            <a:spLocks noChangeArrowheads="1"/>
          </p:cNvSpPr>
          <p:nvPr/>
        </p:nvSpPr>
        <p:spPr bwMode="auto">
          <a:xfrm>
            <a:off x="3352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7" name="Rectangle 155"/>
          <p:cNvSpPr>
            <a:spLocks noChangeArrowheads="1"/>
          </p:cNvSpPr>
          <p:nvPr/>
        </p:nvSpPr>
        <p:spPr bwMode="auto">
          <a:xfrm>
            <a:off x="3505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8" name="Rectangle 156"/>
          <p:cNvSpPr>
            <a:spLocks noChangeArrowheads="1"/>
          </p:cNvSpPr>
          <p:nvPr/>
        </p:nvSpPr>
        <p:spPr bwMode="auto">
          <a:xfrm>
            <a:off x="3657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29" name="Rectangle 157"/>
          <p:cNvSpPr>
            <a:spLocks noChangeArrowheads="1"/>
          </p:cNvSpPr>
          <p:nvPr/>
        </p:nvSpPr>
        <p:spPr bwMode="auto">
          <a:xfrm>
            <a:off x="3810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0" name="Rectangle 158"/>
          <p:cNvSpPr>
            <a:spLocks noChangeArrowheads="1"/>
          </p:cNvSpPr>
          <p:nvPr/>
        </p:nvSpPr>
        <p:spPr bwMode="auto">
          <a:xfrm>
            <a:off x="3962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1" name="Rectangle 159"/>
          <p:cNvSpPr>
            <a:spLocks noChangeArrowheads="1"/>
          </p:cNvSpPr>
          <p:nvPr/>
        </p:nvSpPr>
        <p:spPr bwMode="auto">
          <a:xfrm>
            <a:off x="4114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2" name="Rectangle 160"/>
          <p:cNvSpPr>
            <a:spLocks noChangeArrowheads="1"/>
          </p:cNvSpPr>
          <p:nvPr/>
        </p:nvSpPr>
        <p:spPr bwMode="auto">
          <a:xfrm>
            <a:off x="4267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3" name="Rectangle 161"/>
          <p:cNvSpPr>
            <a:spLocks noChangeArrowheads="1"/>
          </p:cNvSpPr>
          <p:nvPr/>
        </p:nvSpPr>
        <p:spPr bwMode="auto">
          <a:xfrm>
            <a:off x="4419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4" name="Rectangle 162"/>
          <p:cNvSpPr>
            <a:spLocks noChangeArrowheads="1"/>
          </p:cNvSpPr>
          <p:nvPr/>
        </p:nvSpPr>
        <p:spPr bwMode="auto">
          <a:xfrm>
            <a:off x="4572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5" name="Rectangle 163"/>
          <p:cNvSpPr>
            <a:spLocks noChangeArrowheads="1"/>
          </p:cNvSpPr>
          <p:nvPr/>
        </p:nvSpPr>
        <p:spPr bwMode="auto">
          <a:xfrm>
            <a:off x="4724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6" name="Rectangle 164"/>
          <p:cNvSpPr>
            <a:spLocks noChangeArrowheads="1"/>
          </p:cNvSpPr>
          <p:nvPr/>
        </p:nvSpPr>
        <p:spPr bwMode="auto">
          <a:xfrm>
            <a:off x="4876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7" name="Rectangle 165"/>
          <p:cNvSpPr>
            <a:spLocks noChangeArrowheads="1"/>
          </p:cNvSpPr>
          <p:nvPr/>
        </p:nvSpPr>
        <p:spPr bwMode="auto">
          <a:xfrm>
            <a:off x="5029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8" name="Rectangle 166"/>
          <p:cNvSpPr>
            <a:spLocks noChangeArrowheads="1"/>
          </p:cNvSpPr>
          <p:nvPr/>
        </p:nvSpPr>
        <p:spPr bwMode="auto">
          <a:xfrm>
            <a:off x="51816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39" name="Rectangle 167"/>
          <p:cNvSpPr>
            <a:spLocks noChangeArrowheads="1"/>
          </p:cNvSpPr>
          <p:nvPr/>
        </p:nvSpPr>
        <p:spPr bwMode="auto">
          <a:xfrm>
            <a:off x="53340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0" name="Rectangle 168"/>
          <p:cNvSpPr>
            <a:spLocks noChangeArrowheads="1"/>
          </p:cNvSpPr>
          <p:nvPr/>
        </p:nvSpPr>
        <p:spPr bwMode="auto">
          <a:xfrm>
            <a:off x="54864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1" name="Rectangle 169"/>
          <p:cNvSpPr>
            <a:spLocks noChangeArrowheads="1"/>
          </p:cNvSpPr>
          <p:nvPr/>
        </p:nvSpPr>
        <p:spPr bwMode="auto">
          <a:xfrm>
            <a:off x="56388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2" name="Rectangle 170"/>
          <p:cNvSpPr>
            <a:spLocks noChangeArrowheads="1"/>
          </p:cNvSpPr>
          <p:nvPr/>
        </p:nvSpPr>
        <p:spPr bwMode="auto">
          <a:xfrm>
            <a:off x="5791200" y="22098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3" name="Rectangle 171"/>
          <p:cNvSpPr>
            <a:spLocks noChangeArrowheads="1"/>
          </p:cNvSpPr>
          <p:nvPr/>
        </p:nvSpPr>
        <p:spPr bwMode="auto">
          <a:xfrm>
            <a:off x="1066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4" name="Rectangle 172"/>
          <p:cNvSpPr>
            <a:spLocks noChangeArrowheads="1"/>
          </p:cNvSpPr>
          <p:nvPr/>
        </p:nvSpPr>
        <p:spPr bwMode="auto">
          <a:xfrm>
            <a:off x="1219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5" name="Rectangle 173"/>
          <p:cNvSpPr>
            <a:spLocks noChangeArrowheads="1"/>
          </p:cNvSpPr>
          <p:nvPr/>
        </p:nvSpPr>
        <p:spPr bwMode="auto">
          <a:xfrm>
            <a:off x="1371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6" name="Rectangle 174"/>
          <p:cNvSpPr>
            <a:spLocks noChangeArrowheads="1"/>
          </p:cNvSpPr>
          <p:nvPr/>
        </p:nvSpPr>
        <p:spPr bwMode="auto">
          <a:xfrm>
            <a:off x="1524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7" name="Rectangle 175"/>
          <p:cNvSpPr>
            <a:spLocks noChangeArrowheads="1"/>
          </p:cNvSpPr>
          <p:nvPr/>
        </p:nvSpPr>
        <p:spPr bwMode="auto">
          <a:xfrm>
            <a:off x="1676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8" name="Rectangle 176"/>
          <p:cNvSpPr>
            <a:spLocks noChangeArrowheads="1"/>
          </p:cNvSpPr>
          <p:nvPr/>
        </p:nvSpPr>
        <p:spPr bwMode="auto">
          <a:xfrm>
            <a:off x="1828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49" name="Rectangle 177"/>
          <p:cNvSpPr>
            <a:spLocks noChangeArrowheads="1"/>
          </p:cNvSpPr>
          <p:nvPr/>
        </p:nvSpPr>
        <p:spPr bwMode="auto">
          <a:xfrm>
            <a:off x="1981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0" name="Rectangle 178"/>
          <p:cNvSpPr>
            <a:spLocks noChangeArrowheads="1"/>
          </p:cNvSpPr>
          <p:nvPr/>
        </p:nvSpPr>
        <p:spPr bwMode="auto">
          <a:xfrm>
            <a:off x="2133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1" name="Rectangle 179"/>
          <p:cNvSpPr>
            <a:spLocks noChangeArrowheads="1"/>
          </p:cNvSpPr>
          <p:nvPr/>
        </p:nvSpPr>
        <p:spPr bwMode="auto">
          <a:xfrm>
            <a:off x="2286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2" name="Rectangle 180"/>
          <p:cNvSpPr>
            <a:spLocks noChangeArrowheads="1"/>
          </p:cNvSpPr>
          <p:nvPr/>
        </p:nvSpPr>
        <p:spPr bwMode="auto">
          <a:xfrm>
            <a:off x="2438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3" name="Rectangle 181"/>
          <p:cNvSpPr>
            <a:spLocks noChangeArrowheads="1"/>
          </p:cNvSpPr>
          <p:nvPr/>
        </p:nvSpPr>
        <p:spPr bwMode="auto">
          <a:xfrm>
            <a:off x="2590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4" name="Rectangle 182"/>
          <p:cNvSpPr>
            <a:spLocks noChangeArrowheads="1"/>
          </p:cNvSpPr>
          <p:nvPr/>
        </p:nvSpPr>
        <p:spPr bwMode="auto">
          <a:xfrm>
            <a:off x="2743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5" name="Rectangle 183"/>
          <p:cNvSpPr>
            <a:spLocks noChangeArrowheads="1"/>
          </p:cNvSpPr>
          <p:nvPr/>
        </p:nvSpPr>
        <p:spPr bwMode="auto">
          <a:xfrm>
            <a:off x="2895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6" name="Rectangle 184"/>
          <p:cNvSpPr>
            <a:spLocks noChangeArrowheads="1"/>
          </p:cNvSpPr>
          <p:nvPr/>
        </p:nvSpPr>
        <p:spPr bwMode="auto">
          <a:xfrm>
            <a:off x="3048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7" name="Rectangle 185"/>
          <p:cNvSpPr>
            <a:spLocks noChangeArrowheads="1"/>
          </p:cNvSpPr>
          <p:nvPr/>
        </p:nvSpPr>
        <p:spPr bwMode="auto">
          <a:xfrm>
            <a:off x="3200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8" name="Rectangle 186"/>
          <p:cNvSpPr>
            <a:spLocks noChangeArrowheads="1"/>
          </p:cNvSpPr>
          <p:nvPr/>
        </p:nvSpPr>
        <p:spPr bwMode="auto">
          <a:xfrm>
            <a:off x="3352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59" name="Rectangle 187"/>
          <p:cNvSpPr>
            <a:spLocks noChangeArrowheads="1"/>
          </p:cNvSpPr>
          <p:nvPr/>
        </p:nvSpPr>
        <p:spPr bwMode="auto">
          <a:xfrm>
            <a:off x="3505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0" name="Rectangle 188"/>
          <p:cNvSpPr>
            <a:spLocks noChangeArrowheads="1"/>
          </p:cNvSpPr>
          <p:nvPr/>
        </p:nvSpPr>
        <p:spPr bwMode="auto">
          <a:xfrm>
            <a:off x="36576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1" name="Rectangle 189"/>
          <p:cNvSpPr>
            <a:spLocks noChangeArrowheads="1"/>
          </p:cNvSpPr>
          <p:nvPr/>
        </p:nvSpPr>
        <p:spPr bwMode="auto">
          <a:xfrm>
            <a:off x="38100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2" name="Rectangle 190"/>
          <p:cNvSpPr>
            <a:spLocks noChangeArrowheads="1"/>
          </p:cNvSpPr>
          <p:nvPr/>
        </p:nvSpPr>
        <p:spPr bwMode="auto">
          <a:xfrm>
            <a:off x="39624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3" name="Rectangle 191"/>
          <p:cNvSpPr>
            <a:spLocks noChangeArrowheads="1"/>
          </p:cNvSpPr>
          <p:nvPr/>
        </p:nvSpPr>
        <p:spPr bwMode="auto">
          <a:xfrm>
            <a:off x="4114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4" name="Rectangle 192"/>
          <p:cNvSpPr>
            <a:spLocks noChangeArrowheads="1"/>
          </p:cNvSpPr>
          <p:nvPr/>
        </p:nvSpPr>
        <p:spPr bwMode="auto">
          <a:xfrm>
            <a:off x="4267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5" name="Rectangle 193"/>
          <p:cNvSpPr>
            <a:spLocks noChangeArrowheads="1"/>
          </p:cNvSpPr>
          <p:nvPr/>
        </p:nvSpPr>
        <p:spPr bwMode="auto">
          <a:xfrm>
            <a:off x="56388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6" name="Rectangle 194"/>
          <p:cNvSpPr>
            <a:spLocks noChangeArrowheads="1"/>
          </p:cNvSpPr>
          <p:nvPr/>
        </p:nvSpPr>
        <p:spPr bwMode="auto">
          <a:xfrm>
            <a:off x="5791200" y="2667000"/>
            <a:ext cx="3048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2467" name="Rectangle 19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立即数 </a:t>
            </a:r>
            <a:r>
              <a:rPr lang="en-US"/>
              <a:t>(2)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Branch :	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B{&lt;cond&gt;} label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Branch with Link :	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BL{&lt;cond&gt;}</a:t>
            </a:r>
            <a:r>
              <a:rPr lang="en-US" sz="2000">
                <a:solidFill>
                  <a:schemeClr val="bg2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>
                <a:latin typeface="Courier New" panose="02070309020205020404" pitchFamily="49" charset="0"/>
                <a:sym typeface="Courier New" panose="02070309020205020404" pitchFamily="49" charset="0"/>
              </a:rPr>
              <a:t>subroutine_label</a:t>
            </a:r>
            <a:endParaRPr lang="zh-CN" altLang="en-US" sz="2000"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273050" indent="-273050" algn="l" eaLnBrk="1" hangingPunct="1"/>
            <a:endParaRPr lang="zh-CN" altLang="en-US"/>
          </a:p>
          <a:p>
            <a:pPr marL="273050" indent="-273050" algn="l" eaLnBrk="1" hangingPunct="1"/>
            <a:endParaRPr lang="zh-CN" altLang="en-US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处理器核按偏移量左移两位，符号扩展，再把该值加到当前</a:t>
            </a:r>
            <a:r>
              <a:rPr lang="en-US" sz="2000"/>
              <a:t>PC</a:t>
            </a:r>
            <a:r>
              <a:rPr lang="zh-CN" altLang="en-US" sz="2000"/>
              <a:t>寄存器内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跳转范围：</a:t>
            </a:r>
            <a:r>
              <a:rPr lang="en-US" sz="2000"/>
              <a:t>± 32 Mbyte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 b="1" i="1"/>
              <a:t>如何执行长跳转？</a:t>
            </a:r>
            <a:endParaRPr lang="zh-CN" alt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1250950" y="2344738"/>
            <a:ext cx="6624638" cy="3524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2922588" y="2351088"/>
            <a:ext cx="1587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>
            <a:off x="2700338" y="2351088"/>
            <a:ext cx="1587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2489200" y="2338388"/>
            <a:ext cx="0" cy="1031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31194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33305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>
            <a:off x="39862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41814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3799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>
            <a:off x="482441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>
            <a:off x="50355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>
            <a:off x="524510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56657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58737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>
            <a:off x="60848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71342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73183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>
            <a:off x="7513638" y="2365375"/>
            <a:ext cx="1587" cy="9048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>
            <a:off x="76977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186213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28</a:t>
            </a:r>
            <a:endParaRPr lang="zh-CN" altLang="en-US"/>
          </a:p>
        </p:txBody>
      </p:sp>
      <p:sp>
        <p:nvSpPr>
          <p:cNvPr id="171035" name="Rectangle 27"/>
          <p:cNvSpPr>
            <a:spLocks noChangeArrowheads="1"/>
          </p:cNvSpPr>
          <p:nvPr/>
        </p:nvSpPr>
        <p:spPr bwMode="auto">
          <a:xfrm>
            <a:off x="1219200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31</a:t>
            </a:r>
            <a:endParaRPr lang="zh-CN" altLang="en-US"/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2701925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24</a:t>
            </a:r>
            <a:endParaRPr lang="zh-CN" altLang="en-US"/>
          </a:p>
        </p:txBody>
      </p:sp>
      <p:sp>
        <p:nvSpPr>
          <p:cNvPr id="171037" name="Rectangle 29"/>
          <p:cNvSpPr>
            <a:spLocks noChangeArrowheads="1"/>
          </p:cNvSpPr>
          <p:nvPr/>
        </p:nvSpPr>
        <p:spPr bwMode="auto">
          <a:xfrm>
            <a:off x="7697788" y="2133600"/>
            <a:ext cx="20320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>
            <a:off x="22812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>
            <a:off x="1244600" y="2338388"/>
            <a:ext cx="0" cy="1031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0" name="Line 32"/>
          <p:cNvSpPr>
            <a:spLocks noChangeShapeType="1"/>
          </p:cNvSpPr>
          <p:nvPr/>
        </p:nvSpPr>
        <p:spPr bwMode="auto">
          <a:xfrm>
            <a:off x="14541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1" name="Line 33"/>
          <p:cNvSpPr>
            <a:spLocks noChangeShapeType="1"/>
          </p:cNvSpPr>
          <p:nvPr/>
        </p:nvSpPr>
        <p:spPr bwMode="auto">
          <a:xfrm>
            <a:off x="166370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2" name="Line 34"/>
          <p:cNvSpPr>
            <a:spLocks noChangeShapeType="1"/>
          </p:cNvSpPr>
          <p:nvPr/>
        </p:nvSpPr>
        <p:spPr bwMode="auto">
          <a:xfrm>
            <a:off x="18732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3" name="Line 35"/>
          <p:cNvSpPr>
            <a:spLocks noChangeShapeType="1"/>
          </p:cNvSpPr>
          <p:nvPr/>
        </p:nvSpPr>
        <p:spPr bwMode="auto">
          <a:xfrm>
            <a:off x="2082800" y="2351088"/>
            <a:ext cx="0" cy="352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4" name="Line 36"/>
          <p:cNvSpPr>
            <a:spLocks noChangeShapeType="1"/>
          </p:cNvSpPr>
          <p:nvPr/>
        </p:nvSpPr>
        <p:spPr bwMode="auto">
          <a:xfrm>
            <a:off x="629443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5" name="Line 37"/>
          <p:cNvSpPr>
            <a:spLocks noChangeShapeType="1"/>
          </p:cNvSpPr>
          <p:nvPr/>
        </p:nvSpPr>
        <p:spPr bwMode="auto">
          <a:xfrm>
            <a:off x="6503988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6" name="Line 38"/>
          <p:cNvSpPr>
            <a:spLocks noChangeShapeType="1"/>
          </p:cNvSpPr>
          <p:nvPr/>
        </p:nvSpPr>
        <p:spPr bwMode="auto">
          <a:xfrm>
            <a:off x="67151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7" name="Line 39"/>
          <p:cNvSpPr>
            <a:spLocks noChangeShapeType="1"/>
          </p:cNvSpPr>
          <p:nvPr/>
        </p:nvSpPr>
        <p:spPr bwMode="auto">
          <a:xfrm>
            <a:off x="692467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8" name="Line 40"/>
          <p:cNvSpPr>
            <a:spLocks noChangeShapeType="1"/>
          </p:cNvSpPr>
          <p:nvPr/>
        </p:nvSpPr>
        <p:spPr bwMode="auto">
          <a:xfrm>
            <a:off x="1244600" y="2800350"/>
            <a:ext cx="0" cy="1317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49" name="Line 41"/>
          <p:cNvSpPr>
            <a:spLocks noChangeShapeType="1"/>
          </p:cNvSpPr>
          <p:nvPr/>
        </p:nvSpPr>
        <p:spPr bwMode="auto">
          <a:xfrm>
            <a:off x="1244600" y="2927350"/>
            <a:ext cx="838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0" name="Line 42"/>
          <p:cNvSpPr>
            <a:spLocks noChangeShapeType="1"/>
          </p:cNvSpPr>
          <p:nvPr/>
        </p:nvSpPr>
        <p:spPr bwMode="auto">
          <a:xfrm flipV="1">
            <a:off x="2082800" y="2805113"/>
            <a:ext cx="0" cy="1317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1" name="Line 43"/>
          <p:cNvSpPr>
            <a:spLocks noChangeShapeType="1"/>
          </p:cNvSpPr>
          <p:nvPr/>
        </p:nvSpPr>
        <p:spPr bwMode="auto">
          <a:xfrm>
            <a:off x="1617663" y="2927350"/>
            <a:ext cx="1587" cy="48101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2" name="Rectangle 44"/>
          <p:cNvSpPr>
            <a:spLocks noChangeArrowheads="1"/>
          </p:cNvSpPr>
          <p:nvPr/>
        </p:nvSpPr>
        <p:spPr bwMode="auto">
          <a:xfrm>
            <a:off x="1336675" y="2444750"/>
            <a:ext cx="6535738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6675" tIns="26988" rIns="66675" bIns="26988">
            <a:spAutoFit/>
          </a:bodyPr>
          <a:lstStyle/>
          <a:p>
            <a:pPr marL="357505" indent="-357505">
              <a:lnSpc>
                <a:spcPct val="104000"/>
              </a:lnSpc>
              <a:spcBef>
                <a:spcPct val="52000"/>
              </a:spcBef>
            </a:pPr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 Cond       1   0   1   L                                                      </a:t>
            </a:r>
            <a:r>
              <a:rPr lang="zh-CN" alt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偏移量              	</a:t>
            </a:r>
            <a:endParaRPr lang="zh-CN" altLang="en-US"/>
          </a:p>
        </p:txBody>
      </p:sp>
      <p:sp>
        <p:nvSpPr>
          <p:cNvPr id="171053" name="Rectangle 45"/>
          <p:cNvSpPr>
            <a:spLocks noChangeArrowheads="1"/>
          </p:cNvSpPr>
          <p:nvPr/>
        </p:nvSpPr>
        <p:spPr bwMode="auto">
          <a:xfrm>
            <a:off x="3435350" y="3271838"/>
            <a:ext cx="1347788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pPr>
              <a:lnSpc>
                <a:spcPct val="88000"/>
              </a:lnSpc>
            </a:pPr>
            <a:r>
              <a:rPr lang="zh-CN" altLang="en-US" sz="1900" b="1">
                <a:solidFill>
                  <a:schemeClr val="tx1"/>
                </a:solidFill>
                <a:sym typeface="Times New Roman" panose="02020603050405020304" pitchFamily="18" charset="0"/>
              </a:rPr>
              <a:t>条件码区域</a:t>
            </a:r>
            <a:endParaRPr lang="zh-CN" altLang="en-US"/>
          </a:p>
        </p:txBody>
      </p:sp>
      <p:sp>
        <p:nvSpPr>
          <p:cNvPr id="171054" name="Line 46"/>
          <p:cNvSpPr>
            <a:spLocks noChangeShapeType="1"/>
          </p:cNvSpPr>
          <p:nvPr/>
        </p:nvSpPr>
        <p:spPr bwMode="auto">
          <a:xfrm>
            <a:off x="4602163" y="2351088"/>
            <a:ext cx="1587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5" name="Line 47"/>
          <p:cNvSpPr>
            <a:spLocks noChangeShapeType="1"/>
          </p:cNvSpPr>
          <p:nvPr/>
        </p:nvSpPr>
        <p:spPr bwMode="auto">
          <a:xfrm>
            <a:off x="3565525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6" name="Line 48"/>
          <p:cNvSpPr>
            <a:spLocks noChangeShapeType="1"/>
          </p:cNvSpPr>
          <p:nvPr/>
        </p:nvSpPr>
        <p:spPr bwMode="auto">
          <a:xfrm>
            <a:off x="3775075" y="2341563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7" name="Line 49"/>
          <p:cNvSpPr>
            <a:spLocks noChangeShapeType="1"/>
          </p:cNvSpPr>
          <p:nvPr/>
        </p:nvSpPr>
        <p:spPr bwMode="auto">
          <a:xfrm>
            <a:off x="5454650" y="2351088"/>
            <a:ext cx="0" cy="104775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8" name="Line 50"/>
          <p:cNvSpPr>
            <a:spLocks noChangeShapeType="1"/>
          </p:cNvSpPr>
          <p:nvPr/>
        </p:nvSpPr>
        <p:spPr bwMode="auto">
          <a:xfrm>
            <a:off x="2800350" y="2817813"/>
            <a:ext cx="0" cy="1397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59" name="Line 51"/>
          <p:cNvSpPr>
            <a:spLocks noChangeShapeType="1"/>
          </p:cNvSpPr>
          <p:nvPr/>
        </p:nvSpPr>
        <p:spPr bwMode="auto">
          <a:xfrm>
            <a:off x="2797175" y="2949575"/>
            <a:ext cx="538163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60" name="Rectangle 52"/>
          <p:cNvSpPr>
            <a:spLocks noChangeArrowheads="1"/>
          </p:cNvSpPr>
          <p:nvPr/>
        </p:nvSpPr>
        <p:spPr bwMode="auto">
          <a:xfrm>
            <a:off x="3424238" y="2786063"/>
            <a:ext cx="27432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pPr>
              <a:lnSpc>
                <a:spcPct val="89000"/>
              </a:lnSpc>
            </a:pPr>
            <a:r>
              <a:rPr lang="en-US" sz="1900" b="1">
                <a:solidFill>
                  <a:schemeClr val="tx1"/>
                </a:solidFill>
                <a:sym typeface="Times New Roman" panose="02020603050405020304" pitchFamily="18" charset="0"/>
              </a:rPr>
              <a:t>Link bit	</a:t>
            </a:r>
            <a:r>
              <a:rPr lang="en-US" sz="1500">
                <a:solidFill>
                  <a:schemeClr val="tx1"/>
                </a:solidFill>
                <a:sym typeface="Times New Roman" panose="02020603050405020304" pitchFamily="18" charset="0"/>
              </a:rPr>
              <a:t>0 = Branch</a:t>
            </a:r>
            <a:endParaRPr lang="zh-CN" altLang="en-US" sz="150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9000"/>
              </a:lnSpc>
            </a:pPr>
            <a:r>
              <a:rPr lang="en-US" sz="1500">
                <a:solidFill>
                  <a:schemeClr val="tx1"/>
                </a:solidFill>
                <a:sym typeface="Times New Roman" panose="02020603050405020304" pitchFamily="18" charset="0"/>
              </a:rPr>
              <a:t>	1 = Branch with link</a:t>
            </a:r>
            <a:endParaRPr lang="zh-CN" altLang="en-US"/>
          </a:p>
        </p:txBody>
      </p:sp>
      <p:sp>
        <p:nvSpPr>
          <p:cNvPr id="171061" name="Line 53"/>
          <p:cNvSpPr>
            <a:spLocks noChangeShapeType="1"/>
          </p:cNvSpPr>
          <p:nvPr/>
        </p:nvSpPr>
        <p:spPr bwMode="auto">
          <a:xfrm flipV="1">
            <a:off x="1612900" y="3408363"/>
            <a:ext cx="1716088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1062" name="Rectangle 54"/>
          <p:cNvSpPr>
            <a:spLocks noChangeArrowheads="1"/>
          </p:cNvSpPr>
          <p:nvPr/>
        </p:nvSpPr>
        <p:spPr bwMode="auto">
          <a:xfrm>
            <a:off x="2886075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23</a:t>
            </a:r>
            <a:endParaRPr lang="zh-CN" altLang="en-US"/>
          </a:p>
        </p:txBody>
      </p:sp>
      <p:sp>
        <p:nvSpPr>
          <p:cNvPr id="171063" name="Rectangle 55"/>
          <p:cNvSpPr>
            <a:spLocks noChangeArrowheads="1"/>
          </p:cNvSpPr>
          <p:nvPr/>
        </p:nvSpPr>
        <p:spPr bwMode="auto">
          <a:xfrm>
            <a:off x="247808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25</a:t>
            </a:r>
            <a:endParaRPr lang="zh-CN" altLang="en-US"/>
          </a:p>
        </p:txBody>
      </p:sp>
      <p:sp>
        <p:nvSpPr>
          <p:cNvPr id="171064" name="Rectangle 56"/>
          <p:cNvSpPr>
            <a:spLocks noChangeArrowheads="1"/>
          </p:cNvSpPr>
          <p:nvPr/>
        </p:nvSpPr>
        <p:spPr bwMode="auto">
          <a:xfrm>
            <a:off x="2058988" y="2133600"/>
            <a:ext cx="273050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6675" tIns="26988" rIns="66675" bIns="26988">
            <a:spAutoFit/>
          </a:bodyPr>
          <a:lstStyle/>
          <a:p>
            <a:r>
              <a:rPr lang="en-US" sz="1000">
                <a:solidFill>
                  <a:schemeClr val="tx1"/>
                </a:solidFill>
                <a:sym typeface="Times New Roman" panose="02020603050405020304" pitchFamily="18" charset="0"/>
              </a:rPr>
              <a:t>27</a:t>
            </a:r>
            <a:endParaRPr lang="zh-CN" altLang="en-US"/>
          </a:p>
        </p:txBody>
      </p:sp>
      <p:sp>
        <p:nvSpPr>
          <p:cNvPr id="171065" name="Rectangle 5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分支指令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1939925"/>
            <a:ext cx="5106035" cy="193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5413375"/>
            <a:ext cx="6572250" cy="1285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55" y="5066030"/>
            <a:ext cx="5600700" cy="485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29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/>
              <a:t>程序状态寄存器</a:t>
            </a:r>
            <a:r>
              <a:rPr lang="en-US" altLang="zh-CN"/>
              <a:t>cpsr</a:t>
            </a:r>
            <a:endParaRPr lang="en-US" altLang="zh-CN"/>
          </a:p>
        </p:txBody>
      </p:sp>
      <p:pic>
        <p:nvPicPr>
          <p:cNvPr id="829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28625" y="1143000"/>
            <a:ext cx="8286750" cy="762000"/>
          </a:xfrm>
        </p:spPr>
      </p:pic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533400" y="2057400"/>
            <a:ext cx="3895725" cy="437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条件位：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 =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egative result 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ALU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Z =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ero result from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ALU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ALU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operation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arried out or  borrow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ALU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operation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erflowed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Q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仅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ARM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v5TE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-J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架构支持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指示饱和状态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J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仅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ARM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v5TE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-J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架构支持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T=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0;J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= 1 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处理器处于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Jazelle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状态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68350" lvl="1" indent="-2349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也可以和其他位组合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DNM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Do Not  Modify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GE[3:0] </a:t>
            </a:r>
            <a:r>
              <a:rPr lang="zh-CN" alt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大于或等于</a:t>
            </a:r>
            <a:r>
              <a:rPr 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当执行</a:t>
            </a:r>
            <a:r>
              <a:rPr lang="en-US" sz="1200" dirty="0" err="1">
                <a:solidFill>
                  <a:schemeClr val="tx1"/>
                </a:solidFill>
                <a:sym typeface="Times New Roman" panose="02020603050405020304" pitchFamily="18" charset="0"/>
              </a:rPr>
              <a:t>SIMD</a:t>
            </a:r>
            <a:r>
              <a:rPr lang="zh-CN" alt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指令时有效</a:t>
            </a:r>
            <a:r>
              <a:rPr 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)</a:t>
            </a:r>
            <a:endParaRPr lang="zh-CN" altLang="en-US" sz="1200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IT[7:2]    IF….THEN….</a:t>
            </a:r>
            <a:r>
              <a:rPr lang="zh-CN" altLang="en-US" sz="1200" dirty="0">
                <a:solidFill>
                  <a:schemeClr val="tx1"/>
                </a:solidFill>
                <a:sym typeface="Times New Roman" panose="02020603050405020304" pitchFamily="18" charset="0"/>
              </a:rPr>
              <a:t>指令执行状态位</a:t>
            </a:r>
            <a:endParaRPr lang="en-US" sz="1200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marL="342900" indent="-34290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4214813" y="2143125"/>
            <a:ext cx="4929187" cy="4127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位：大小端控制位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A=1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禁止不精确的数据异常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中断禁止位：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  = 1: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禁止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IRQ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 = 1: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禁止 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FIQ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 Bit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0;J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=0;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处理器处于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ARM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状态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1;J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=0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处理器处于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Thumb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状态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 =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1;J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处理器处于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ThumbEE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状态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Mode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位：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处理器模式位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10000  User mode;    10001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FIQ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mode;           10011 SVC mode;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10111  Abort mode;  11011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Undfined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mode;  11111 System mode; 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10110  Monitor mode;   10010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IRQ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48005" lvl="1" indent="-27178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</a:pP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6896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ARM</a:t>
            </a:r>
            <a:r>
              <a:rPr lang="zh-CN" altLang="en-US" dirty="0"/>
              <a:t>数据处理指令机器码格式</a:t>
            </a:r>
            <a:endParaRPr lang="zh-CN" altLang="en-US" dirty="0"/>
          </a:p>
        </p:txBody>
      </p:sp>
      <p:sp>
        <p:nvSpPr>
          <p:cNvPr id="168963" name="矩形 28"/>
          <p:cNvSpPr>
            <a:spLocks noChangeArrowheads="1"/>
          </p:cNvSpPr>
          <p:nvPr/>
        </p:nvSpPr>
        <p:spPr bwMode="auto">
          <a:xfrm>
            <a:off x="357188" y="2214563"/>
            <a:ext cx="7929562" cy="391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mov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r1,r2,lsl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 #2    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指令机器码  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0xe1a01102</a:t>
            </a:r>
            <a:endParaRPr 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Cond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：指令的条件码。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Opcode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：指令操作码。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：操作是否影响</a:t>
            </a: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cpsr,S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不影响，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S=1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影响。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Rn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：包含第一个操作数的寄存器编码。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Rd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：目标寄存器编码。</a:t>
            </a:r>
            <a:endParaRPr lang="zh-CN" altLang="en-US" dirty="0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sym typeface="Times New Roman" panose="02020603050405020304" pitchFamily="18" charset="0"/>
              </a:rPr>
              <a:t>Operand2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：第</a:t>
            </a: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操作数、</a:t>
            </a:r>
            <a:r>
              <a:rPr lang="en-US" dirty="0" err="1">
                <a:solidFill>
                  <a:srgbClr val="FF0000"/>
                </a:solidFill>
                <a:sym typeface="Times New Roman" panose="02020603050405020304" pitchFamily="18" charset="0"/>
              </a:rPr>
              <a:t>Rm</a:t>
            </a:r>
            <a:endParaRPr lang="en-US" dirty="0">
              <a:solidFill>
                <a:srgbClr val="FF0000"/>
              </a:solidFill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I :</a:t>
            </a:r>
            <a:r>
              <a:rPr lang="zh-CN" altLang="en-US" dirty="0">
                <a:solidFill>
                  <a:schemeClr val="tx1"/>
                </a:solidFill>
                <a:sym typeface="Times New Roman" panose="02020603050405020304" pitchFamily="18" charset="0"/>
              </a:rPr>
              <a:t>用于区别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Operand2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是立即数（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I=1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），还是寄存器移位（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I=0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Shift amount  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移位数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Shift :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移位方式</a:t>
            </a:r>
            <a:endParaRPr lang="zh-CN" altLang="en-US" dirty="0"/>
          </a:p>
        </p:txBody>
      </p:sp>
      <p:pic>
        <p:nvPicPr>
          <p:cNvPr id="168964" name="图片 5" descr="2011-11-25_141525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85875"/>
            <a:ext cx="9144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数据处理指令</a:t>
            </a:r>
            <a:endParaRPr 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包括：</a:t>
            </a:r>
            <a:endParaRPr lang="zh-CN" altLang="en-US" sz="2000" dirty="0"/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算术指令：	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ADD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ADC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SUB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SBC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RSB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RSC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逻辑指令：	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AND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ORR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EOR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BIC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比较指令：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CMN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TST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TEQ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>
                <a:solidFill>
                  <a:schemeClr val="tx1"/>
                </a:solidFill>
              </a:rPr>
              <a:t>数据搬移：		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MVN</a:t>
            </a:r>
            <a:endParaRPr lang="en-US" sz="2000" dirty="0">
              <a:solidFill>
                <a:schemeClr val="tx1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上述指令只能对寄存器操作，不能针对存储器。</a:t>
            </a:r>
            <a:br>
              <a:rPr lang="zh-CN" altLang="en-US" sz="2000" dirty="0"/>
            </a:br>
            <a:endParaRPr lang="zh-CN" altLang="en-US" sz="2000" dirty="0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语法：</a:t>
            </a:r>
            <a:endParaRPr lang="zh-CN" altLang="en-US" sz="2000" dirty="0"/>
          </a:p>
          <a:p>
            <a:pPr marL="548005" lvl="1" indent="-271780" algn="l"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&lt;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操作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&gt;{&lt;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cond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&gt;}{S} Rd,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Operand2</a:t>
            </a:r>
            <a:endParaRPr lang="zh-CN" altLang="en-US" sz="2000" b="1" dirty="0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dirty="0"/>
              <a:t>只有比较指令影响标志位 </a:t>
            </a:r>
            <a:r>
              <a:rPr lang="en-US" dirty="0"/>
              <a:t>-</a:t>
            </a:r>
            <a:r>
              <a:rPr lang="zh-CN" altLang="en-US" dirty="0"/>
              <a:t>不指定</a:t>
            </a:r>
            <a:r>
              <a:rPr lang="en-US" dirty="0"/>
              <a:t>Rd</a:t>
            </a:r>
            <a:endParaRPr lang="zh-CN" altLang="en-US" dirty="0"/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dirty="0"/>
              <a:t>数据搬移（</a:t>
            </a:r>
            <a:r>
              <a:rPr lang="en-US" dirty="0" err="1"/>
              <a:t>MOV</a:t>
            </a:r>
            <a:r>
              <a:rPr lang="zh-CN" altLang="en-US" dirty="0"/>
              <a:t>指令）不指定</a:t>
            </a:r>
            <a:r>
              <a:rPr lang="en-US" dirty="0" err="1"/>
              <a:t>Rn</a:t>
            </a:r>
            <a:endParaRPr lang="zh-CN" altLang="en-US" dirty="0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000" dirty="0"/>
              <a:t>第二个操作数通过桶型移位器送到</a:t>
            </a:r>
            <a:r>
              <a:rPr lang="en-US" sz="2000" dirty="0" err="1"/>
              <a:t>ALU</a:t>
            </a:r>
            <a:r>
              <a:rPr lang="zh-CN" altLang="en-US" sz="2000" dirty="0"/>
              <a:t>中。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dirty="0"/>
              <a:t>数据处理指令</a:t>
            </a:r>
            <a:endParaRPr lang="zh-CN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285" y="1600583"/>
            <a:ext cx="8229600" cy="4910138"/>
          </a:xfrm>
        </p:spPr>
        <p:txBody>
          <a:bodyPr/>
          <a:lstStyle/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加法指令          </a:t>
            </a:r>
            <a:r>
              <a:rPr lang="en-US" sz="1600" dirty="0"/>
              <a:t>ADD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R2+R3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带进位加法      </a:t>
            </a:r>
            <a:r>
              <a:rPr lang="en-US" sz="1600" dirty="0"/>
              <a:t>ADC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R2+R3+C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减法指令           </a:t>
            </a:r>
            <a:r>
              <a:rPr lang="en-US" sz="1600" dirty="0"/>
              <a:t>SUB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R2-R3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逆向减法           </a:t>
            </a:r>
            <a:r>
              <a:rPr lang="en-US" sz="1600" dirty="0" err="1"/>
              <a:t>RSB</a:t>
            </a:r>
            <a:r>
              <a:rPr lang="en-US" sz="1600" dirty="0"/>
              <a:t>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R3-R2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带借位减法       </a:t>
            </a:r>
            <a:r>
              <a:rPr lang="en-US" sz="1600" dirty="0"/>
              <a:t>SBC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</a:t>
            </a:r>
            <a:r>
              <a:rPr lang="en-US" sz="1600" dirty="0"/>
              <a:t>-</a:t>
            </a:r>
            <a:r>
              <a:rPr lang="en-US" sz="1600" dirty="0" err="1"/>
              <a:t>R3</a:t>
            </a:r>
            <a:r>
              <a:rPr lang="en-US" sz="1600" dirty="0"/>
              <a:t>-!C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带借位逆减法   </a:t>
            </a:r>
            <a:r>
              <a:rPr lang="en-US" sz="1600" dirty="0" err="1"/>
              <a:t>RSC</a:t>
            </a:r>
            <a:r>
              <a:rPr lang="en-US" sz="1600" dirty="0"/>
              <a:t>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zh-CN" altLang="en-US" sz="1600" dirty="0"/>
              <a:t>，</a:t>
            </a:r>
            <a:r>
              <a:rPr lang="en-US" sz="1600" dirty="0" err="1"/>
              <a:t>R3</a:t>
            </a:r>
            <a:r>
              <a:rPr lang="en-US" sz="1600" dirty="0"/>
              <a:t>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R3</a:t>
            </a:r>
            <a:r>
              <a:rPr lang="en-US" sz="1600" dirty="0"/>
              <a:t>-</a:t>
            </a:r>
            <a:r>
              <a:rPr lang="en-US" sz="1600" dirty="0" err="1"/>
              <a:t>R2</a:t>
            </a:r>
            <a:r>
              <a:rPr lang="en-US" sz="1600" dirty="0"/>
              <a:t>-!C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逻辑与指令       </a:t>
            </a:r>
            <a:r>
              <a:rPr lang="en-US" sz="1600" dirty="0"/>
              <a:t>AND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r>
              <a:rPr lang="en-US" sz="1600" dirty="0"/>
              <a:t>       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逻辑或指令       </a:t>
            </a:r>
            <a:r>
              <a:rPr lang="en-US" sz="1600" dirty="0"/>
              <a:t>ORR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逻辑异或           </a:t>
            </a:r>
            <a:r>
              <a:rPr lang="en-US" sz="1600" dirty="0" err="1"/>
              <a:t>EOR</a:t>
            </a:r>
            <a:r>
              <a:rPr lang="en-US" sz="1600" dirty="0"/>
              <a:t>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</a:t>
            </a:r>
            <a:r>
              <a:rPr lang="en-US" sz="1600" dirty="0" err="1"/>
              <a:t>0X0F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位清除               </a:t>
            </a:r>
            <a:r>
              <a:rPr lang="en-US" sz="1600" dirty="0" err="1"/>
              <a:t>BIC</a:t>
            </a:r>
            <a:r>
              <a:rPr lang="en-US" sz="1600" dirty="0"/>
              <a:t>      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 err="1"/>
              <a:t>R0</a:t>
            </a:r>
            <a:r>
              <a:rPr lang="zh-CN" altLang="en-US" sz="1600" dirty="0"/>
              <a:t>，</a:t>
            </a:r>
            <a:r>
              <a:rPr lang="en-US" sz="1600" dirty="0"/>
              <a:t>#9     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比较指令           </a:t>
            </a:r>
            <a:r>
              <a:rPr lang="en-US" sz="1600" dirty="0" err="1"/>
              <a:t>CMP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/>
              <a:t>#10         	      </a:t>
            </a:r>
            <a:r>
              <a:rPr lang="en-US" sz="1600" dirty="0" err="1"/>
              <a:t>cpsr</a:t>
            </a:r>
            <a:r>
              <a:rPr lang="en-US" sz="1600" dirty="0"/>
              <a:t>  = </a:t>
            </a:r>
            <a:r>
              <a:rPr lang="en-US" sz="1600" dirty="0" err="1"/>
              <a:t>R1</a:t>
            </a:r>
            <a:r>
              <a:rPr lang="en-US" sz="1600" dirty="0"/>
              <a:t>-10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反值比较指令   </a:t>
            </a:r>
            <a:r>
              <a:rPr lang="en-US" sz="1600" dirty="0" err="1"/>
              <a:t>CMN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cpsr</a:t>
            </a:r>
            <a:r>
              <a:rPr lang="en-US" sz="1600" dirty="0"/>
              <a:t> =</a:t>
            </a:r>
            <a:r>
              <a:rPr lang="en-US" sz="1600" dirty="0" err="1"/>
              <a:t>R1+R2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位测试指令       </a:t>
            </a:r>
            <a:r>
              <a:rPr lang="en-US" sz="1600" dirty="0" err="1"/>
              <a:t>TST</a:t>
            </a:r>
            <a:r>
              <a:rPr lang="en-US" sz="1600" dirty="0"/>
              <a:t>  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/>
              <a:t>#3                   </a:t>
            </a:r>
            <a:r>
              <a:rPr lang="en-US" sz="1600" dirty="0" err="1"/>
              <a:t>cpsr</a:t>
            </a:r>
            <a:r>
              <a:rPr lang="en-US" sz="1600" dirty="0"/>
              <a:t> = </a:t>
            </a:r>
            <a:r>
              <a:rPr lang="en-US" sz="1600" dirty="0" err="1"/>
              <a:t>R1</a:t>
            </a:r>
            <a:r>
              <a:rPr lang="en-US" sz="1600" dirty="0"/>
              <a:t> AND 3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相等测试           </a:t>
            </a:r>
            <a:r>
              <a:rPr lang="en-US" sz="1600" dirty="0" err="1"/>
              <a:t>TEQ</a:t>
            </a:r>
            <a:r>
              <a:rPr lang="en-US" sz="1600" dirty="0"/>
              <a:t> 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cpsr</a:t>
            </a:r>
            <a:r>
              <a:rPr lang="en-US" sz="1600" dirty="0"/>
              <a:t> = </a:t>
            </a:r>
            <a:r>
              <a:rPr lang="en-US" sz="1600" dirty="0" err="1"/>
              <a:t>R1</a:t>
            </a:r>
            <a:r>
              <a:rPr lang="en-US" sz="1600" dirty="0"/>
              <a:t> </a:t>
            </a:r>
            <a:r>
              <a:rPr lang="en-US" sz="1600" dirty="0" err="1"/>
              <a:t>EOR</a:t>
            </a:r>
            <a:r>
              <a:rPr lang="en-US" sz="1600" dirty="0"/>
              <a:t>  </a:t>
            </a:r>
            <a:r>
              <a:rPr lang="en-US" sz="1600" dirty="0" err="1"/>
              <a:t>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数据传输指令   </a:t>
            </a:r>
            <a:r>
              <a:rPr lang="en-US" sz="1600" dirty="0" err="1"/>
              <a:t>MOV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                   </a:t>
            </a:r>
            <a:r>
              <a:rPr lang="en-US" sz="1600" dirty="0" err="1"/>
              <a:t>R1</a:t>
            </a:r>
            <a:r>
              <a:rPr lang="en-US" sz="1600" dirty="0"/>
              <a:t>=</a:t>
            </a:r>
            <a:r>
              <a:rPr lang="en-US" sz="1600" dirty="0" err="1"/>
              <a:t>R2</a:t>
            </a:r>
            <a:endParaRPr lang="zh-CN" altLang="en-US" sz="1600" dirty="0"/>
          </a:p>
          <a:p>
            <a:pPr marL="273050" indent="-273050" algn="l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1600" dirty="0"/>
              <a:t>取反传送指令   </a:t>
            </a:r>
            <a:r>
              <a:rPr lang="en-US" sz="1600" dirty="0" err="1"/>
              <a:t>MVN</a:t>
            </a:r>
            <a:r>
              <a:rPr lang="en-US" sz="1600" dirty="0"/>
              <a:t>    </a:t>
            </a:r>
            <a:r>
              <a:rPr lang="en-US" sz="1600" dirty="0" err="1"/>
              <a:t>R1</a:t>
            </a:r>
            <a:r>
              <a:rPr lang="zh-CN" altLang="en-US" sz="1600" dirty="0"/>
              <a:t>，</a:t>
            </a:r>
            <a:r>
              <a:rPr lang="en-US" sz="1600" dirty="0" err="1"/>
              <a:t>R2</a:t>
            </a:r>
            <a:r>
              <a:rPr lang="en-US" sz="1600" dirty="0"/>
              <a:t>	     </a:t>
            </a:r>
            <a:r>
              <a:rPr lang="en-US" sz="1600" dirty="0" err="1"/>
              <a:t>R1</a:t>
            </a:r>
            <a:r>
              <a:rPr lang="en-US" sz="1600" dirty="0"/>
              <a:t>=   </a:t>
            </a:r>
            <a:r>
              <a:rPr lang="zh-CN" altLang="en-US" sz="1600" dirty="0"/>
              <a:t>~</a:t>
            </a:r>
            <a:r>
              <a:rPr lang="en-US" sz="1600" dirty="0" err="1"/>
              <a:t>R2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874838" y="1735138"/>
            <a:ext cx="1368425" cy="3651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46038" tIns="23812" rIns="46038" bIns="23812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915988" y="1743075"/>
            <a:ext cx="350837" cy="365125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46038" tIns="23812" rIns="46038" bIns="23812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 flipH="1">
            <a:off x="1285875" y="1900238"/>
            <a:ext cx="582613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 flipH="1">
            <a:off x="3249613" y="1900238"/>
            <a:ext cx="36353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70300" y="1825625"/>
            <a:ext cx="18415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46038" tIns="23812" rIns="46038" bIns="23812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5553075" y="1730375"/>
            <a:ext cx="1290638" cy="363538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1912" tIns="30162" rIns="61912" bIns="30162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7405688" y="1752600"/>
            <a:ext cx="331787" cy="3619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1912" tIns="30162" rIns="61912" bIns="30162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6850063" y="1946275"/>
            <a:ext cx="549275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>
            <a:off x="5202238" y="1544638"/>
            <a:ext cx="39528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5202238" y="1535113"/>
            <a:ext cx="1587" cy="3984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5202238" y="1933575"/>
            <a:ext cx="3444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5597525" y="1544638"/>
            <a:ext cx="0" cy="1841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5629275" y="1724025"/>
            <a:ext cx="0" cy="376238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919163" y="1100138"/>
            <a:ext cx="311150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LSL : Logical Left Shift</a:t>
            </a:r>
            <a:endParaRPr lang="zh-CN" altLang="en-US"/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4953000" y="1143000"/>
            <a:ext cx="3332163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ASR: Arithmetic Right Shift</a:t>
            </a:r>
            <a:endParaRPr lang="zh-CN" altLang="en-US"/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1395413" y="2152650"/>
            <a:ext cx="15271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（无符号数）乘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endParaRPr lang="zh-CN" altLang="en-US"/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672138" y="2152650"/>
            <a:ext cx="17049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除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，并保留符号位</a:t>
            </a:r>
            <a:endParaRPr lang="zh-CN" altLang="en-US"/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1676400" y="3479800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3646488" y="3489325"/>
            <a:ext cx="350837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054350" y="3668713"/>
            <a:ext cx="585788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1308100" y="3668713"/>
            <a:ext cx="36195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969963" y="3571875"/>
            <a:ext cx="328612" cy="238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4450" tIns="17462" rIns="44450" bIns="17462">
            <a:spAutoFit/>
          </a:bodyPr>
          <a:lstStyle/>
          <a:p>
            <a:pPr marL="240030" indent="-240030">
              <a:lnSpc>
                <a:spcPct val="102000"/>
              </a:lnSpc>
              <a:spcBef>
                <a:spcPct val="51000"/>
              </a:spcBef>
            </a:pPr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...0</a:t>
            </a:r>
            <a:endParaRPr lang="zh-CN" altLang="en-US"/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5548313" y="3479800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7516813" y="3489325"/>
            <a:ext cx="352425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6926263" y="3668713"/>
            <a:ext cx="5842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5113338" y="3649663"/>
            <a:ext cx="395287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V="1">
            <a:off x="7107238" y="3289300"/>
            <a:ext cx="1587" cy="37465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 flipH="1">
            <a:off x="5118100" y="3289300"/>
            <a:ext cx="19939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>
            <a:off x="5118100" y="3284538"/>
            <a:ext cx="0" cy="360362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1" name="Rectangle 33"/>
          <p:cNvSpPr>
            <a:spLocks noChangeArrowheads="1"/>
          </p:cNvSpPr>
          <p:nvPr/>
        </p:nvSpPr>
        <p:spPr bwMode="auto">
          <a:xfrm>
            <a:off x="1081088" y="2801938"/>
            <a:ext cx="3111500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LSR : Logical Shift Right</a:t>
            </a:r>
            <a:endParaRPr lang="zh-CN" altLang="en-US"/>
          </a:p>
        </p:txBody>
      </p:sp>
      <p:sp>
        <p:nvSpPr>
          <p:cNvPr id="176162" name="Rectangle 34"/>
          <p:cNvSpPr>
            <a:spLocks noChangeArrowheads="1"/>
          </p:cNvSpPr>
          <p:nvPr/>
        </p:nvSpPr>
        <p:spPr bwMode="auto">
          <a:xfrm>
            <a:off x="5027613" y="2801938"/>
            <a:ext cx="311308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ROR: Rotate Right</a:t>
            </a:r>
            <a:endParaRPr lang="zh-CN" altLang="en-US"/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1622425" y="4054475"/>
            <a:ext cx="1527175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（无符号数）除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2</a:t>
            </a:r>
            <a:endParaRPr lang="zh-CN" altLang="en-US"/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6365875" y="4054475"/>
            <a:ext cx="717550" cy="284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位轮换</a:t>
            </a:r>
            <a:endParaRPr lang="zh-CN" altLang="en-US"/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3525838" y="5272088"/>
            <a:ext cx="1371600" cy="3873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700">
                <a:solidFill>
                  <a:schemeClr val="tx1"/>
                </a:solidFill>
                <a:sym typeface="Times New Roman" panose="02020603050405020304" pitchFamily="18" charset="0"/>
              </a:rPr>
              <a:t>Destination</a:t>
            </a:r>
            <a:endParaRPr lang="zh-CN" altLang="en-US"/>
          </a:p>
        </p:txBody>
      </p:sp>
      <p:sp>
        <p:nvSpPr>
          <p:cNvPr id="176166" name="Line 38"/>
          <p:cNvSpPr>
            <a:spLocks noChangeShapeType="1"/>
          </p:cNvSpPr>
          <p:nvPr/>
        </p:nvSpPr>
        <p:spPr bwMode="auto">
          <a:xfrm>
            <a:off x="4903788" y="5461000"/>
            <a:ext cx="584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7" name="Line 39"/>
          <p:cNvSpPr>
            <a:spLocks noChangeShapeType="1"/>
          </p:cNvSpPr>
          <p:nvPr/>
        </p:nvSpPr>
        <p:spPr bwMode="auto">
          <a:xfrm>
            <a:off x="3090863" y="5441950"/>
            <a:ext cx="395287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 flipV="1">
            <a:off x="5673725" y="5068888"/>
            <a:ext cx="0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 flipH="1">
            <a:off x="3082925" y="5068888"/>
            <a:ext cx="2590800" cy="15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3095625" y="5076825"/>
            <a:ext cx="0" cy="360363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6171" name="Rectangle 43"/>
          <p:cNvSpPr>
            <a:spLocks noChangeArrowheads="1"/>
          </p:cNvSpPr>
          <p:nvPr/>
        </p:nvSpPr>
        <p:spPr bwMode="auto">
          <a:xfrm>
            <a:off x="2854325" y="4687888"/>
            <a:ext cx="3351213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RRX: Rotate Right Extended</a:t>
            </a:r>
            <a:endParaRPr lang="zh-CN" altLang="en-US"/>
          </a:p>
        </p:txBody>
      </p:sp>
      <p:sp>
        <p:nvSpPr>
          <p:cNvPr id="176172" name="Rectangle 44"/>
          <p:cNvSpPr>
            <a:spLocks noChangeArrowheads="1"/>
          </p:cNvSpPr>
          <p:nvPr/>
        </p:nvSpPr>
        <p:spPr bwMode="auto">
          <a:xfrm>
            <a:off x="3071813" y="5846763"/>
            <a:ext cx="2811462" cy="284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位轮换，从 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到</a:t>
            </a:r>
            <a:r>
              <a:rPr 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MSB</a:t>
            </a:r>
            <a:r>
              <a:rPr lang="zh-CN" altLang="en-US" sz="1400">
                <a:solidFill>
                  <a:schemeClr val="tx1"/>
                </a:solidFill>
                <a:sym typeface="Times New Roman" panose="02020603050405020304" pitchFamily="18" charset="0"/>
              </a:rPr>
              <a:t>都参与操作</a:t>
            </a:r>
            <a:endParaRPr lang="zh-CN" altLang="en-US"/>
          </a:p>
        </p:txBody>
      </p:sp>
      <p:sp>
        <p:nvSpPr>
          <p:cNvPr id="176173" name="Rectangle 45"/>
          <p:cNvSpPr>
            <a:spLocks noChangeArrowheads="1"/>
          </p:cNvSpPr>
          <p:nvPr/>
        </p:nvSpPr>
        <p:spPr bwMode="auto">
          <a:xfrm>
            <a:off x="5494338" y="5281613"/>
            <a:ext cx="352425" cy="38735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lIns="65088" tIns="33338" rIns="65088" bIns="33338" anchor="ctr"/>
          <a:lstStyle/>
          <a:p>
            <a:pPr algn="ctr"/>
            <a:r>
              <a:rPr lang="en-US" sz="1300">
                <a:solidFill>
                  <a:schemeClr val="tx1"/>
                </a:solidFill>
                <a:sym typeface="Times New Roman" panose="02020603050405020304" pitchFamily="18" charset="0"/>
              </a:rPr>
              <a:t>CF</a:t>
            </a:r>
            <a:endParaRPr lang="zh-CN" altLang="en-US"/>
          </a:p>
        </p:txBody>
      </p:sp>
      <p:sp>
        <p:nvSpPr>
          <p:cNvPr id="176174" name="Rectangle 4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桶型移位器</a:t>
            </a:r>
            <a:endParaRPr 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876800" cy="5105400"/>
          </a:xfrm>
        </p:spPr>
        <p:txBody>
          <a:bodyPr/>
          <a:lstStyle/>
          <a:p>
            <a:pPr marL="273050" indent="-273050" eaLnBrk="1" hangingPunct="1"/>
            <a:r>
              <a:rPr lang="en-US">
                <a:solidFill>
                  <a:schemeClr val="bg2"/>
                </a:solidFill>
              </a:rPr>
              <a:t> </a:t>
            </a:r>
            <a:r>
              <a:rPr lang="zh-CN" altLang="en-US" sz="2000"/>
              <a:t>寄存器</a:t>
            </a:r>
            <a:r>
              <a:rPr lang="en-US" sz="2000"/>
              <a:t>, </a:t>
            </a:r>
            <a:r>
              <a:rPr lang="zh-CN" altLang="en-US" sz="2000"/>
              <a:t>可选择是否增加移位操作</a:t>
            </a:r>
            <a:r>
              <a:rPr lang="en-US" sz="2000"/>
              <a:t>.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移位值可以是：</a:t>
            </a:r>
            <a:endParaRPr lang="zh-CN" altLang="en-US" sz="2000">
              <a:solidFill>
                <a:schemeClr val="tx1"/>
              </a:solidFill>
            </a:endParaRPr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 </a:t>
            </a:r>
            <a:r>
              <a:rPr lang="en-US"/>
              <a:t>5 bit </a:t>
            </a:r>
            <a:r>
              <a:rPr lang="zh-CN" altLang="en-US"/>
              <a:t>无符号整数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放在另一个寄存器的低字节</a:t>
            </a: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用于常数乘法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/>
            <a:endParaRPr lang="zh-CN" altLang="en-US" sz="2000"/>
          </a:p>
          <a:p>
            <a:pPr marL="273050" indent="-273050" eaLnBrk="1" hangingPunct="1"/>
            <a:r>
              <a:rPr lang="zh-CN" altLang="en-US" sz="2000"/>
              <a:t>               立即数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chemeClr val="tx1"/>
                </a:solidFill>
              </a:rPr>
              <a:t>8 bit </a:t>
            </a:r>
            <a:r>
              <a:rPr lang="zh-CN" altLang="en-US" sz="2000">
                <a:solidFill>
                  <a:schemeClr val="tx1"/>
                </a:solidFill>
              </a:rPr>
              <a:t>，大小范围</a:t>
            </a:r>
            <a:r>
              <a:rPr lang="en-US" sz="2000">
                <a:solidFill>
                  <a:schemeClr val="tx1"/>
                </a:solidFill>
              </a:rPr>
              <a:t>0-255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右移偶数位</a:t>
            </a: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允许直接加载</a:t>
            </a:r>
            <a:r>
              <a:rPr lang="en-US" sz="2000">
                <a:solidFill>
                  <a:schemeClr val="tx1"/>
                </a:solidFill>
              </a:rPr>
              <a:t>32-bit </a:t>
            </a:r>
            <a:r>
              <a:rPr lang="zh-CN" altLang="en-US" sz="2000">
                <a:solidFill>
                  <a:schemeClr val="tx1"/>
                </a:solidFill>
              </a:rPr>
              <a:t>常数到寄存器中。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 sz="2000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4038600" y="3657600"/>
            <a:ext cx="4586288" cy="236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/>
          <a:lstStyle/>
          <a:p>
            <a:pPr marL="294005" indent="-294005">
              <a:lnSpc>
                <a:spcPct val="90000"/>
              </a:lnSpc>
              <a:spcBef>
                <a:spcPct val="30000"/>
              </a:spcBef>
            </a:pPr>
            <a:endParaRPr lang="zh-CN" altLang="zh-CN" b="1">
              <a:solidFill>
                <a:schemeClr val="hlink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6723063" y="5707063"/>
            <a:ext cx="1454150" cy="420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sym typeface="Times New Roman" panose="02020603050405020304" pitchFamily="18" charset="0"/>
              </a:rPr>
              <a:t>结果</a:t>
            </a:r>
            <a:endParaRPr lang="zh-CN" altLang="en-US"/>
          </a:p>
        </p:txBody>
      </p:sp>
      <p:grpSp>
        <p:nvGrpSpPr>
          <p:cNvPr id="178185" name="Group 9"/>
          <p:cNvGrpSpPr/>
          <p:nvPr/>
        </p:nvGrpSpPr>
        <p:grpSpPr bwMode="auto">
          <a:xfrm>
            <a:off x="5937250" y="1389063"/>
            <a:ext cx="1454150" cy="2573337"/>
            <a:chOff x="0" y="0"/>
            <a:chExt cx="916" cy="1621"/>
          </a:xfrm>
        </p:grpSpPr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916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操作数</a:t>
              </a:r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1</a:t>
              </a:r>
              <a:endParaRPr lang="zh-CN" altLang="en-US"/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479" y="471"/>
              <a:ext cx="1" cy="115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8188" name="Group 12"/>
          <p:cNvGrpSpPr/>
          <p:nvPr/>
        </p:nvGrpSpPr>
        <p:grpSpPr bwMode="auto">
          <a:xfrm>
            <a:off x="7543800" y="1371600"/>
            <a:ext cx="1455738" cy="2601913"/>
            <a:chOff x="0" y="0"/>
            <a:chExt cx="917" cy="1639"/>
          </a:xfrm>
        </p:grpSpPr>
        <p:grpSp>
          <p:nvGrpSpPr>
            <p:cNvPr id="178189" name="Group 13"/>
            <p:cNvGrpSpPr/>
            <p:nvPr/>
          </p:nvGrpSpPr>
          <p:grpSpPr bwMode="auto">
            <a:xfrm>
              <a:off x="18" y="853"/>
              <a:ext cx="803" cy="435"/>
              <a:chOff x="0" y="0"/>
              <a:chExt cx="803" cy="435"/>
            </a:xfrm>
          </p:grpSpPr>
          <p:sp>
            <p:nvSpPr>
              <p:cNvPr id="178190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03" cy="43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zh-CN">
                  <a:solidFill>
                    <a:srgbClr val="000000"/>
                  </a:solidFill>
                  <a:sym typeface="Times New Roman" panose="02020603050405020304" pitchFamily="18" charset="0"/>
                </a:endParaRPr>
              </a:p>
            </p:txBody>
          </p:sp>
          <p:sp>
            <p:nvSpPr>
              <p:cNvPr id="178191" name="Rectangle 15"/>
              <p:cNvSpPr>
                <a:spLocks noChangeArrowheads="1"/>
              </p:cNvSpPr>
              <p:nvPr/>
            </p:nvSpPr>
            <p:spPr bwMode="auto">
              <a:xfrm>
                <a:off x="30" y="9"/>
                <a:ext cx="749" cy="3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075" tIns="46038" rIns="92075" bIns="46038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  <a:t>Barrel</a:t>
                </a:r>
                <a:br>
                  <a:rPr lang="zh-CN" alt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</a:br>
                <a:r>
                  <a:rPr lang="en-US" sz="1600" b="1">
                    <a:solidFill>
                      <a:schemeClr val="bg1"/>
                    </a:solidFill>
                    <a:sym typeface="Times New Roman" panose="02020603050405020304" pitchFamily="18" charset="0"/>
                  </a:rPr>
                  <a:t>Shifter</a:t>
                </a:r>
                <a:endParaRPr lang="zh-CN" altLang="en-US"/>
              </a:p>
            </p:txBody>
          </p:sp>
        </p:grpSp>
        <p:sp>
          <p:nvSpPr>
            <p:cNvPr id="178192" name="Line 16"/>
            <p:cNvSpPr>
              <a:spLocks noChangeShapeType="1"/>
            </p:cNvSpPr>
            <p:nvPr/>
          </p:nvSpPr>
          <p:spPr bwMode="auto">
            <a:xfrm>
              <a:off x="455" y="471"/>
              <a:ext cx="1" cy="3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193" name="Line 17"/>
            <p:cNvSpPr>
              <a:spLocks noChangeShapeType="1"/>
            </p:cNvSpPr>
            <p:nvPr/>
          </p:nvSpPr>
          <p:spPr bwMode="auto">
            <a:xfrm>
              <a:off x="455" y="1304"/>
              <a:ext cx="1" cy="33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17" cy="2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操作数</a:t>
              </a:r>
              <a:r>
                <a:rPr lang="en-US" sz="2400" b="1">
                  <a:solidFill>
                    <a:schemeClr val="tx1"/>
                  </a:solidFill>
                  <a:sym typeface="Times New Roman" panose="02020603050405020304" pitchFamily="18" charset="0"/>
                </a:rPr>
                <a:t>2</a:t>
              </a:r>
              <a:endParaRPr lang="zh-CN" altLang="en-US"/>
            </a:p>
          </p:txBody>
        </p:sp>
      </p:grp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7435850" y="5153025"/>
            <a:ext cx="0" cy="531813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 flipH="1">
            <a:off x="4343400" y="1752600"/>
            <a:ext cx="3352800" cy="30480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 flipH="1">
            <a:off x="3429000" y="1828800"/>
            <a:ext cx="4495800" cy="213360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sysDot"/>
            <a:round/>
            <a:head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grpSp>
        <p:nvGrpSpPr>
          <p:cNvPr id="178198" name="Group 22"/>
          <p:cNvGrpSpPr/>
          <p:nvPr/>
        </p:nvGrpSpPr>
        <p:grpSpPr bwMode="auto">
          <a:xfrm>
            <a:off x="6248400" y="3886200"/>
            <a:ext cx="2362200" cy="1219200"/>
            <a:chOff x="0" y="0"/>
            <a:chExt cx="1488" cy="768"/>
          </a:xfrm>
        </p:grpSpPr>
        <p:sp>
          <p:nvSpPr>
            <p:cNvPr id="178199" name="AutoShape 23"/>
            <p:cNvSpPr>
              <a:spLocks noChangeArrowheads="1"/>
            </p:cNvSpPr>
            <p:nvPr/>
          </p:nvSpPr>
          <p:spPr bwMode="auto">
            <a:xfrm rot="10800000" flipH="1" flipV="1">
              <a:off x="0" y="48"/>
              <a:ext cx="1488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200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446" y="0"/>
              <a:ext cx="595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Times New Roman" panose="02020603050405020304" pitchFamily="18" charset="0"/>
              </a:endParaRPr>
            </a:p>
          </p:txBody>
        </p:sp>
        <p:sp>
          <p:nvSpPr>
            <p:cNvPr id="178201" name="Rectangle 25"/>
            <p:cNvSpPr>
              <a:spLocks noChangeArrowheads="1"/>
            </p:cNvSpPr>
            <p:nvPr/>
          </p:nvSpPr>
          <p:spPr bwMode="auto">
            <a:xfrm>
              <a:off x="477" y="457"/>
              <a:ext cx="546" cy="197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1">
                  <a:solidFill>
                    <a:schemeClr val="bg1"/>
                  </a:solidFill>
                  <a:sym typeface="Times New Roman" panose="02020603050405020304" pitchFamily="18" charset="0"/>
                </a:rPr>
                <a:t>ALU</a:t>
              </a:r>
              <a:endParaRPr lang="zh-CN" altLang="en-US"/>
            </a:p>
          </p:txBody>
        </p:sp>
      </p:grpSp>
      <p:sp>
        <p:nvSpPr>
          <p:cNvPr id="178202" name="Rectangle 26"/>
          <p:cNvSpPr>
            <a:spLocks noChangeArrowheads="1"/>
          </p:cNvSpPr>
          <p:nvPr/>
        </p:nvSpPr>
        <p:spPr bwMode="auto">
          <a:xfrm>
            <a:off x="290513" y="1098550"/>
            <a:ext cx="4357687" cy="237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78203" name="Rectangle 2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桶型移位器</a:t>
            </a:r>
            <a:r>
              <a:rPr lang="en-US"/>
              <a:t>:</a:t>
            </a:r>
            <a:r>
              <a:rPr lang="zh-CN" altLang="en-US"/>
              <a:t>第二个操作数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没有任何一条</a:t>
            </a:r>
            <a:r>
              <a:rPr lang="en-US" sz="2000"/>
              <a:t>ARM </a:t>
            </a:r>
            <a:r>
              <a:rPr lang="zh-CN" altLang="en-US" sz="2000"/>
              <a:t>指令可包括一个</a:t>
            </a:r>
            <a:r>
              <a:rPr lang="en-US" sz="2000"/>
              <a:t>32 bit</a:t>
            </a:r>
            <a:r>
              <a:rPr lang="zh-CN" altLang="en-US" sz="2000"/>
              <a:t>的立即数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所有的</a:t>
            </a:r>
            <a:r>
              <a:rPr lang="en-US" sz="2000"/>
              <a:t>ARM</a:t>
            </a:r>
            <a:r>
              <a:rPr lang="zh-CN" altLang="en-US" sz="2000"/>
              <a:t>指令都是</a:t>
            </a:r>
            <a:r>
              <a:rPr lang="en-US" sz="2000"/>
              <a:t>32 bits</a:t>
            </a:r>
            <a:r>
              <a:rPr lang="zh-CN" altLang="en-US" sz="2000"/>
              <a:t>固定长度</a:t>
            </a: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数据处理指令格式中，第二个操作数有</a:t>
            </a:r>
            <a:r>
              <a:rPr lang="en-US" sz="2000"/>
              <a:t>12</a:t>
            </a:r>
            <a:r>
              <a:rPr lang="zh-CN" altLang="en-US" sz="2000"/>
              <a:t>位</a:t>
            </a:r>
            <a:endParaRPr lang="zh-CN" altLang="en-US" sz="20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2000"/>
              <a:t>4 bit </a:t>
            </a:r>
            <a:r>
              <a:rPr lang="zh-CN" altLang="en-US" sz="2000"/>
              <a:t>移位值 </a:t>
            </a:r>
            <a:r>
              <a:rPr lang="en-US" sz="2000"/>
              <a:t>(0-15)</a:t>
            </a:r>
            <a:r>
              <a:rPr lang="zh-CN" altLang="en-US" sz="2000"/>
              <a:t>乘于</a:t>
            </a:r>
            <a:r>
              <a:rPr lang="en-US" sz="2000"/>
              <a:t>2</a:t>
            </a:r>
            <a:r>
              <a:rPr lang="zh-CN" altLang="en-US" sz="2000"/>
              <a:t>，得到一个范围在</a:t>
            </a:r>
            <a:r>
              <a:rPr lang="en-US" sz="2000"/>
              <a:t>0-30</a:t>
            </a:r>
            <a:r>
              <a:rPr lang="zh-CN" altLang="en-US" sz="2000"/>
              <a:t>，步长为 </a:t>
            </a:r>
            <a:r>
              <a:rPr lang="en-US" sz="2000"/>
              <a:t>2</a:t>
            </a:r>
            <a:r>
              <a:rPr lang="zh-CN" altLang="en-US" sz="2000"/>
              <a:t>的移位值。</a:t>
            </a:r>
            <a:endParaRPr lang="zh-CN" altLang="en-US" sz="20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/>
              <a:t>记住一条准则： 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zh-CN" altLang="en-US" sz="2000"/>
              <a:t>最后</a:t>
            </a:r>
            <a:r>
              <a:rPr lang="en-US" sz="2000"/>
              <a:t>8</a:t>
            </a:r>
            <a:r>
              <a:rPr lang="zh-CN" altLang="en-US" sz="2000"/>
              <a:t>位一定要移动偶数位</a:t>
            </a:r>
            <a:r>
              <a:rPr lang="zh-CN" altLang="en-US" sz="2000"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r>
              <a:rPr lang="en-US" sz="2000"/>
              <a:t>.</a:t>
            </a:r>
            <a:endParaRPr lang="zh-CN" alt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838200" y="3200400"/>
            <a:ext cx="426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1054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838200" y="3505200"/>
            <a:ext cx="426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4953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48006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46482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>
            <a:off x="44958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>
            <a:off x="43434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>
            <a:off x="4191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40386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>
            <a:off x="38862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37338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35814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>
            <a:off x="3429000" y="34290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3276600" y="3200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46" name="Text Box 22"/>
          <p:cNvSpPr>
            <a:spLocks noChangeArrowheads="1"/>
          </p:cNvSpPr>
          <p:nvPr/>
        </p:nvSpPr>
        <p:spPr bwMode="auto">
          <a:xfrm>
            <a:off x="48736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0</a:t>
            </a:r>
            <a:endParaRPr lang="zh-CN" altLang="en-US"/>
          </a:p>
        </p:txBody>
      </p:sp>
      <p:sp>
        <p:nvSpPr>
          <p:cNvPr id="180247" name="Text Box 23"/>
          <p:cNvSpPr>
            <a:spLocks noChangeArrowheads="1"/>
          </p:cNvSpPr>
          <p:nvPr/>
        </p:nvSpPr>
        <p:spPr bwMode="auto">
          <a:xfrm>
            <a:off x="38068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7</a:t>
            </a:r>
            <a:endParaRPr lang="zh-CN" altLang="en-US"/>
          </a:p>
        </p:txBody>
      </p:sp>
      <p:sp>
        <p:nvSpPr>
          <p:cNvPr id="180248" name="Text Box 24"/>
          <p:cNvSpPr>
            <a:spLocks noChangeArrowheads="1"/>
          </p:cNvSpPr>
          <p:nvPr/>
        </p:nvSpPr>
        <p:spPr bwMode="auto">
          <a:xfrm>
            <a:off x="3154363" y="29718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11</a:t>
            </a:r>
            <a:endParaRPr lang="zh-CN" altLang="en-US"/>
          </a:p>
        </p:txBody>
      </p:sp>
      <p:sp>
        <p:nvSpPr>
          <p:cNvPr id="180249" name="Text Box 25"/>
          <p:cNvSpPr>
            <a:spLocks noChangeArrowheads="1"/>
          </p:cNvSpPr>
          <p:nvPr/>
        </p:nvSpPr>
        <p:spPr bwMode="auto">
          <a:xfrm>
            <a:off x="3654425" y="2971800"/>
            <a:ext cx="268288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8</a:t>
            </a:r>
            <a:endParaRPr lang="zh-CN" altLang="en-US"/>
          </a:p>
        </p:txBody>
      </p:sp>
      <p:sp>
        <p:nvSpPr>
          <p:cNvPr id="180250" name="Text Box 26"/>
          <p:cNvSpPr>
            <a:spLocks noChangeArrowheads="1"/>
          </p:cNvSpPr>
          <p:nvPr/>
        </p:nvSpPr>
        <p:spPr bwMode="auto">
          <a:xfrm>
            <a:off x="4086225" y="3200400"/>
            <a:ext cx="84296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immed_8</a:t>
            </a:r>
            <a:endParaRPr lang="zh-CN" altLang="en-US"/>
          </a:p>
        </p:txBody>
      </p:sp>
      <p:sp>
        <p:nvSpPr>
          <p:cNvPr id="180251" name="Rectangle 27"/>
          <p:cNvSpPr>
            <a:spLocks noChangeArrowheads="1"/>
          </p:cNvSpPr>
          <p:nvPr/>
        </p:nvSpPr>
        <p:spPr bwMode="auto">
          <a:xfrm>
            <a:off x="4038600" y="3733800"/>
            <a:ext cx="914400" cy="60960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3581400" y="4038600"/>
            <a:ext cx="4572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3581400" y="3505200"/>
            <a:ext cx="0" cy="5334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4495800" y="3505200"/>
            <a:ext cx="0" cy="2286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5" name="Text Box 31"/>
          <p:cNvSpPr>
            <a:spLocks noChangeArrowheads="1"/>
          </p:cNvSpPr>
          <p:nvPr/>
        </p:nvSpPr>
        <p:spPr bwMode="auto">
          <a:xfrm>
            <a:off x="4038600" y="3733800"/>
            <a:ext cx="914400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Shifter</a:t>
            </a:r>
            <a:br>
              <a:rPr lang="zh-CN" alt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</a:br>
            <a:r>
              <a:rPr lang="en-US" sz="1600" b="1">
                <a:solidFill>
                  <a:schemeClr val="bg1"/>
                </a:solidFill>
                <a:sym typeface="Times New Roman" panose="02020603050405020304" pitchFamily="18" charset="0"/>
              </a:rPr>
              <a:t>ROR</a:t>
            </a:r>
            <a:endParaRPr lang="zh-CN" altLang="en-US"/>
          </a:p>
        </p:txBody>
      </p:sp>
      <p:sp>
        <p:nvSpPr>
          <p:cNvPr id="180256" name="Text Box 32"/>
          <p:cNvSpPr>
            <a:spLocks noChangeArrowheads="1"/>
          </p:cNvSpPr>
          <p:nvPr/>
        </p:nvSpPr>
        <p:spPr bwMode="auto">
          <a:xfrm>
            <a:off x="3425825" y="3200400"/>
            <a:ext cx="38735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rot</a:t>
            </a:r>
            <a:endParaRPr lang="zh-CN" altLang="en-US"/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4495800" y="4343400"/>
            <a:ext cx="0" cy="3810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180258" name="Text Box 34"/>
          <p:cNvSpPr>
            <a:spLocks noChangeArrowheads="1"/>
          </p:cNvSpPr>
          <p:nvPr/>
        </p:nvSpPr>
        <p:spPr bwMode="auto">
          <a:xfrm>
            <a:off x="3289300" y="3657600"/>
            <a:ext cx="3524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sym typeface="Times New Roman" panose="02020603050405020304" pitchFamily="18" charset="0"/>
              </a:rPr>
              <a:t>x2</a:t>
            </a:r>
            <a:endParaRPr lang="zh-CN" altLang="en-US"/>
          </a:p>
        </p:txBody>
      </p:sp>
      <p:sp>
        <p:nvSpPr>
          <p:cNvPr id="180259" name="Text Box 35"/>
          <p:cNvSpPr>
            <a:spLocks noChangeArrowheads="1"/>
          </p:cNvSpPr>
          <p:nvPr/>
        </p:nvSpPr>
        <p:spPr bwMode="auto">
          <a:xfrm>
            <a:off x="5791200" y="3070225"/>
            <a:ext cx="2587625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sym typeface="Times New Roman" panose="02020603050405020304" pitchFamily="18" charset="0"/>
              </a:rPr>
              <a:t>Quick Quiz:</a:t>
            </a:r>
            <a:r>
              <a:rPr lang="en-US" sz="1900" b="1">
                <a:solidFill>
                  <a:schemeClr val="hlink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0xe3a004ff</a:t>
            </a:r>
            <a:br>
              <a:rPr lang="zh-CN" alt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sz="1900" b="1">
                <a:solidFill>
                  <a:schemeClr val="tx1"/>
                </a:solidFill>
                <a:latin typeface="Courier New" panose="02070309020205020404" pitchFamily="49" charset="0"/>
                <a:sym typeface="Courier New" panose="02070309020205020404" pitchFamily="49" charset="0"/>
              </a:rPr>
              <a:t>MOV r0, #???</a:t>
            </a:r>
            <a:endParaRPr lang="zh-CN" altLang="en-US" sz="1900" b="1">
              <a:solidFill>
                <a:schemeClr val="tx1"/>
              </a:solidFill>
              <a:latin typeface="Courier New" panose="02070309020205020404" pitchFamily="49" charset="0"/>
              <a:sym typeface="Courier New" panose="02070309020205020404" pitchFamily="49" charset="0"/>
            </a:endParaRP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sym typeface="Times New Roman" panose="02020603050405020304" pitchFamily="18" charset="0"/>
              </a:rPr>
              <a:t>MOV r0, #0xff00000</a:t>
            </a:r>
            <a:endParaRPr lang="zh-CN" altLang="en-US"/>
          </a:p>
        </p:txBody>
      </p:sp>
      <p:sp>
        <p:nvSpPr>
          <p:cNvPr id="180260" name="Rectangle 3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立即数 </a:t>
            </a:r>
            <a:r>
              <a:rPr lang="en-US"/>
              <a:t>(1)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3281</Words>
  <Application>WPS 演示</Application>
  <PresentationFormat>全屏显示(4:3)</PresentationFormat>
  <Paragraphs>419</Paragraphs>
  <Slides>11</Slides>
  <Notes>112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3</vt:lpstr>
      <vt:lpstr>黑体</vt:lpstr>
      <vt:lpstr>Courier New</vt:lpstr>
      <vt:lpstr>Arial Unicode MS</vt:lpstr>
      <vt:lpstr>微软雅黑</vt:lpstr>
      <vt:lpstr>10_质朴</vt:lpstr>
      <vt:lpstr>13_质朴</vt:lpstr>
      <vt:lpstr>1_质朴</vt:lpstr>
      <vt:lpstr>质朴</vt:lpstr>
      <vt:lpstr>2_质朴</vt:lpstr>
      <vt:lpstr>arm体系结构</vt:lpstr>
      <vt:lpstr>分支指令</vt:lpstr>
      <vt:lpstr>程序状态寄存器cpsr</vt:lpstr>
      <vt:lpstr>ARM数据处理指令机器码格式</vt:lpstr>
      <vt:lpstr>数据处理指令</vt:lpstr>
      <vt:lpstr>数据处理指令</vt:lpstr>
      <vt:lpstr>桶型移位器</vt:lpstr>
      <vt:lpstr>桶型移位器:第二个操作数</vt:lpstr>
      <vt:lpstr>立即数 (1)</vt:lpstr>
      <vt:lpstr>立即数 (2)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114</cp:revision>
  <dcterms:created xsi:type="dcterms:W3CDTF">2020-03-19T00:47:00Z</dcterms:created>
  <dcterms:modified xsi:type="dcterms:W3CDTF">2020-03-25T07:41:40Z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