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</p:sldMasterIdLst>
  <p:notesMasterIdLst>
    <p:notesMasterId r:id="rId9"/>
  </p:notesMasterIdLst>
  <p:sldIdLst>
    <p:sldId id="2168" r:id="rId7"/>
    <p:sldId id="2321" r:id="rId8"/>
    <p:sldId id="2319" r:id="rId10"/>
    <p:sldId id="2320" r:id="rId11"/>
    <p:sldId id="2322" r:id="rId12"/>
    <p:sldId id="2323" r:id="rId13"/>
    <p:sldId id="2324" r:id="rId14"/>
    <p:sldId id="2325" r:id="rId15"/>
    <p:sldId id="2326" r:id="rId16"/>
    <p:sldId id="2327" r:id="rId17"/>
    <p:sldId id="2331" r:id="rId18"/>
    <p:sldId id="2332" r:id="rId19"/>
    <p:sldId id="2284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24" autoAdjust="0"/>
  </p:normalViewPr>
  <p:slideViewPr>
    <p:cSldViewPr>
      <p:cViewPr>
        <p:scale>
          <a:sx n="100" d="100"/>
          <a:sy n="100" d="100"/>
        </p:scale>
        <p:origin x="-516" y="360"/>
      </p:cViewPr>
      <p:guideLst>
        <p:guide orient="horz" pos="23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98"/>
    </p:cViewPr>
  </p:sorterViewPr>
  <p:gridSpacing cx="1828417" cy="1828417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6149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单击此处编辑母版文本样式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第二级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第三级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第四级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第五级</a:t>
            </a:r>
            <a:endParaRPr lang="zh-CN" sz="1200" u="none">
              <a:solidFill>
                <a:schemeClr val="tx1"/>
              </a:solidFill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15A2C17F-963E-4F22-8B16-EE11C9B301EB}" type="slidenum">
              <a:rPr lang="en-US"/>
            </a:fld>
            <a:endParaRPr lang="en-US" sz="12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1225" y="4360863"/>
            <a:ext cx="5035550" cy="41275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en-US"/>
              <a:t>PC-relative</a:t>
            </a:r>
            <a:r>
              <a:rPr lang="zh-CN" altLang="en-US"/>
              <a:t>允许独立于代码位置、受限制的跳转范围（邻近范围）。</a:t>
            </a:r>
            <a:endParaRPr lang="zh-CN" altLang="en-US"/>
          </a:p>
          <a:p>
            <a:pPr eaLnBrk="1" hangingPunct="1"/>
            <a:r>
              <a:rPr lang="zh-CN" altLang="en-US"/>
              <a:t>如何访问全部</a:t>
            </a:r>
            <a:r>
              <a:rPr lang="en-US"/>
              <a:t>32-bit</a:t>
            </a:r>
            <a:r>
              <a:rPr lang="zh-CN" altLang="en-US"/>
              <a:t>地址空间？可以手动设置</a:t>
            </a:r>
            <a:r>
              <a:rPr lang="en-US"/>
              <a:t>LR</a:t>
            </a:r>
            <a:r>
              <a:rPr lang="zh-CN" altLang="en-US"/>
              <a:t>寄存器，然后装载到</a:t>
            </a:r>
            <a:r>
              <a:rPr lang="en-US"/>
              <a:t>PC</a:t>
            </a:r>
            <a:r>
              <a:rPr lang="zh-CN" altLang="en-US"/>
              <a:t>中。</a:t>
            </a:r>
            <a:endParaRPr lang="zh-CN" altLang="en-US"/>
          </a:p>
          <a:p>
            <a:pPr eaLnBrk="1" hangingPunct="1"/>
            <a:r>
              <a:rPr lang="zh-CN" altLang="en-US"/>
              <a:t>	</a:t>
            </a:r>
            <a:r>
              <a:rPr lang="en-US"/>
              <a:t>MOV lr, pc</a:t>
            </a:r>
            <a:endParaRPr lang="zh-CN" altLang="en-US"/>
          </a:p>
          <a:p>
            <a:pPr eaLnBrk="1" hangingPunct="1"/>
            <a:r>
              <a:rPr lang="en-US"/>
              <a:t>	LDR pc, =dest</a:t>
            </a:r>
            <a:endParaRPr lang="zh-CN" altLang="en-US"/>
          </a:p>
          <a:p>
            <a:pPr eaLnBrk="1" hangingPunct="1"/>
            <a:r>
              <a:rPr lang="zh-CN" altLang="en-US"/>
              <a:t>在编译项目过程中，</a:t>
            </a:r>
            <a:r>
              <a:rPr lang="en-US"/>
              <a:t>ARM</a:t>
            </a:r>
            <a:r>
              <a:rPr lang="zh-CN" altLang="en-US"/>
              <a:t>连接器（</a:t>
            </a:r>
            <a:r>
              <a:rPr lang="en-US"/>
              <a:t>linker</a:t>
            </a:r>
            <a:r>
              <a:rPr lang="zh-CN" altLang="en-US"/>
              <a:t>）会自动为长跳转（超过</a:t>
            </a:r>
            <a:r>
              <a:rPr lang="en-US"/>
              <a:t>32Mb</a:t>
            </a:r>
            <a:r>
              <a:rPr lang="zh-CN" altLang="en-US"/>
              <a:t>范围）生成</a:t>
            </a:r>
            <a:r>
              <a:rPr lang="en-US"/>
              <a:t>veneers</a:t>
            </a:r>
            <a:r>
              <a:rPr lang="zh-CN" altLang="en-US"/>
              <a:t>（桌布）。</a:t>
            </a:r>
            <a:endParaRPr lang="zh-CN" altLang="en-US"/>
          </a:p>
        </p:txBody>
      </p:sp>
      <p:sp>
        <p:nvSpPr>
          <p:cNvPr id="172035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7463" y="795338"/>
            <a:ext cx="4284662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2070100" y="0"/>
            <a:ext cx="8358188" cy="6270625"/>
          </a:xfrm>
        </p:spPr>
      </p:sp>
      <p:sp>
        <p:nvSpPr>
          <p:cNvPr id="83971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r>
              <a:rPr lang="en-US"/>
              <a:t>In previous architecture versions, MSR instructions can modify the flags byte, bits [31:24], of the</a:t>
            </a:r>
            <a:endParaRPr lang="zh-CN" altLang="en-US"/>
          </a:p>
          <a:p>
            <a:r>
              <a:rPr lang="en-US"/>
              <a:t>CPSR in any mode, but the other three bytes are only modifiable in privileged modes.</a:t>
            </a:r>
            <a:endParaRPr lang="zh-CN" altLang="en-US"/>
          </a:p>
          <a:p>
            <a:r>
              <a:rPr lang="en-US"/>
              <a:t>After the introduction of ARMv6 however,— N— Z— C— V— Q— GE[3:0]— E.Bits that are freely modifiable from any mode.</a:t>
            </a:r>
            <a:endParaRPr lang="zh-CN" altLang="en-US"/>
          </a:p>
          <a:p>
            <a:r>
              <a:rPr lang="en-US"/>
              <a:t>— A— I— F— M[4:0] Bits that can only be modified from privileged modes.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1225" y="4360863"/>
            <a:ext cx="5035550" cy="41275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zh-CN" altLang="en-US"/>
              <a:t>指令可以参考</a:t>
            </a:r>
            <a:r>
              <a:rPr lang="en-US"/>
              <a:t>realview MDK</a:t>
            </a:r>
            <a:r>
              <a:rPr lang="zh-CN" altLang="en-US"/>
              <a:t>的中文帮助中关于指令集部分的内容，里面针对每个指令都会有示例。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en-US"/>
              <a:t>BIC	</a:t>
            </a:r>
            <a:r>
              <a:rPr lang="zh-CN" altLang="en-US"/>
              <a:t>位清零</a:t>
            </a:r>
            <a:endParaRPr lang="zh-CN" altLang="en-US"/>
          </a:p>
          <a:p>
            <a:pPr eaLnBrk="1" hangingPunct="1"/>
            <a:r>
              <a:rPr lang="en-US"/>
              <a:t>ORR	</a:t>
            </a:r>
            <a:r>
              <a:rPr lang="zh-CN" altLang="en-US"/>
              <a:t>位置</a:t>
            </a:r>
            <a:r>
              <a:rPr lang="en-US"/>
              <a:t>1</a:t>
            </a:r>
            <a:endParaRPr lang="zh-CN" altLang="en-US"/>
          </a:p>
          <a:p>
            <a:pPr eaLnBrk="1" hangingPunct="1"/>
            <a:r>
              <a:rPr lang="en-US"/>
              <a:t>AND	</a:t>
            </a:r>
            <a:r>
              <a:rPr lang="zh-CN" altLang="en-US"/>
              <a:t>位屏蔽</a:t>
            </a:r>
            <a:endParaRPr lang="zh-CN" altLang="en-US"/>
          </a:p>
          <a:p>
            <a:pPr eaLnBrk="1" hangingPunct="1"/>
            <a:r>
              <a:rPr lang="en-US"/>
              <a:t>EOR	</a:t>
            </a:r>
            <a:r>
              <a:rPr lang="zh-CN" altLang="en-US"/>
              <a:t>位反转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比较指令不产生结果，仅仅改变条件码。</a:t>
            </a:r>
            <a:endParaRPr lang="zh-CN" altLang="en-US"/>
          </a:p>
          <a:p>
            <a:pPr eaLnBrk="1" hangingPunct="1"/>
            <a:r>
              <a:rPr lang="en-US"/>
              <a:t>CMP	</a:t>
            </a:r>
            <a:r>
              <a:rPr lang="zh-CN" altLang="en-US"/>
              <a:t>类似</a:t>
            </a:r>
            <a:r>
              <a:rPr lang="en-US"/>
              <a:t>SUB</a:t>
            </a:r>
            <a:endParaRPr lang="zh-CN" altLang="en-US"/>
          </a:p>
          <a:p>
            <a:pPr eaLnBrk="1" hangingPunct="1"/>
            <a:r>
              <a:rPr lang="en-US"/>
              <a:t>CMN	</a:t>
            </a:r>
            <a:r>
              <a:rPr lang="zh-CN" altLang="en-US"/>
              <a:t>类似</a:t>
            </a:r>
            <a:r>
              <a:rPr lang="en-US"/>
              <a:t>ADD </a:t>
            </a:r>
            <a:endParaRPr lang="zh-CN" altLang="en-US"/>
          </a:p>
          <a:p>
            <a:pPr eaLnBrk="1" hangingPunct="1"/>
            <a:r>
              <a:rPr lang="en-US"/>
              <a:t>TST	</a:t>
            </a:r>
            <a:r>
              <a:rPr lang="zh-CN" altLang="en-US"/>
              <a:t>类似</a:t>
            </a:r>
            <a:r>
              <a:rPr lang="en-US"/>
              <a:t>AND</a:t>
            </a:r>
            <a:endParaRPr lang="zh-CN" altLang="en-US"/>
          </a:p>
          <a:p>
            <a:pPr eaLnBrk="1" hangingPunct="1"/>
            <a:r>
              <a:rPr lang="en-US"/>
              <a:t>TEQ	</a:t>
            </a:r>
            <a:r>
              <a:rPr lang="zh-CN" altLang="en-US"/>
              <a:t>类似</a:t>
            </a:r>
            <a:r>
              <a:rPr lang="en-US"/>
              <a:t>EOR</a:t>
            </a:r>
            <a:endParaRPr lang="zh-CN" altLang="en-US"/>
          </a:p>
          <a:p>
            <a:pPr eaLnBrk="1" hangingPunct="1"/>
            <a:r>
              <a:rPr lang="zh-CN" altLang="en-US"/>
              <a:t>一般单周期即可执行完成，除非对</a:t>
            </a:r>
            <a:r>
              <a:rPr lang="en-US"/>
              <a:t>PC</a:t>
            </a:r>
            <a:r>
              <a:rPr lang="zh-CN" altLang="en-US"/>
              <a:t>进行写操作，或是寄存器控制的移位。 可顺便提及 </a:t>
            </a:r>
            <a:r>
              <a:rPr lang="en-US"/>
              <a:t>ARM NOP &amp; Thumb NOP</a:t>
            </a:r>
            <a:r>
              <a:rPr lang="zh-CN" altLang="en-US"/>
              <a:t>指令。</a:t>
            </a:r>
            <a:endParaRPr lang="zh-CN" altLang="en-US"/>
          </a:p>
          <a:p>
            <a:pPr eaLnBrk="1" hangingPunct="1"/>
            <a:r>
              <a:rPr lang="zh-CN" altLang="en-US"/>
              <a:t>解释一下</a:t>
            </a:r>
            <a:r>
              <a:rPr lang="en-US"/>
              <a:t>RSB</a:t>
            </a:r>
            <a:r>
              <a:rPr lang="zh-CN" altLang="en-US"/>
              <a:t>和</a:t>
            </a:r>
            <a:r>
              <a:rPr lang="en-US"/>
              <a:t>RSC</a:t>
            </a:r>
            <a:r>
              <a:rPr lang="zh-CN" altLang="en-US"/>
              <a:t>，两者与</a:t>
            </a:r>
            <a:r>
              <a:rPr lang="en-US"/>
              <a:t>SUB</a:t>
            </a:r>
            <a:r>
              <a:rPr lang="zh-CN" altLang="en-US"/>
              <a:t>、</a:t>
            </a:r>
            <a:r>
              <a:rPr lang="en-US"/>
              <a:t>SBC</a:t>
            </a:r>
            <a:r>
              <a:rPr lang="zh-CN" altLang="en-US"/>
              <a:t>的减法顺序不同，因为</a:t>
            </a:r>
            <a:r>
              <a:rPr lang="en-US"/>
              <a:t>y-x</a:t>
            </a:r>
            <a:r>
              <a:rPr lang="zh-CN" altLang="en-US"/>
              <a:t>不等同于</a:t>
            </a:r>
            <a:r>
              <a:rPr lang="en-US"/>
              <a:t>x-y</a:t>
            </a:r>
            <a:r>
              <a:rPr lang="zh-CN" altLang="en-US"/>
              <a:t>，故区分为两条指令。</a:t>
            </a:r>
            <a:endParaRPr lang="zh-CN" altLang="en-US"/>
          </a:p>
          <a:p>
            <a:pPr eaLnBrk="1" hangingPunct="1"/>
            <a:r>
              <a:rPr lang="zh-CN" altLang="en-US"/>
              <a:t>此处没包含乘法指令（它有单独的指令格式）。</a:t>
            </a:r>
            <a:endParaRPr lang="zh-CN" altLang="en-US"/>
          </a:p>
          <a:p>
            <a:pPr eaLnBrk="1" hangingPunct="1"/>
            <a:r>
              <a:rPr lang="en-US"/>
              <a:t>ARM</a:t>
            </a:r>
            <a:r>
              <a:rPr lang="zh-CN" altLang="en-US"/>
              <a:t>没有除法指令，编译器使用实时库（</a:t>
            </a:r>
            <a:r>
              <a:rPr lang="en-US"/>
              <a:t>run-time library</a:t>
            </a:r>
            <a:r>
              <a:rPr lang="zh-CN" altLang="en-US"/>
              <a:t>）或是移位器来实现除法。</a:t>
            </a:r>
            <a:endParaRPr lang="zh-CN" altLang="en-US"/>
          </a:p>
          <a:p>
            <a:pPr eaLnBrk="1" hangingPunct="1"/>
            <a:r>
              <a:rPr lang="zh-CN" altLang="en-US"/>
              <a:t>可结合 “</a:t>
            </a:r>
            <a:r>
              <a:rPr lang="en-US"/>
              <a:t>S” </a:t>
            </a:r>
            <a:r>
              <a:rPr lang="zh-CN" altLang="en-US"/>
              <a:t>位来影响条件执行，如：</a:t>
            </a:r>
            <a:r>
              <a:rPr lang="en-US"/>
              <a:t>ADDEQS r0, r1, r2</a:t>
            </a:r>
            <a:endParaRPr lang="zh-CN" altLang="en-US"/>
          </a:p>
        </p:txBody>
      </p:sp>
      <p:sp>
        <p:nvSpPr>
          <p:cNvPr id="174083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7463" y="795338"/>
            <a:ext cx="4284662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1225" y="4360863"/>
            <a:ext cx="5035550" cy="41275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zh-CN" altLang="en-US"/>
              <a:t>左轮换可通过右轮换来实现（向右</a:t>
            </a:r>
            <a:r>
              <a:rPr lang="en-US"/>
              <a:t>32-number</a:t>
            </a:r>
            <a:r>
              <a:rPr lang="zh-CN" altLang="en-US"/>
              <a:t>），比如，左轮换</a:t>
            </a:r>
            <a:r>
              <a:rPr lang="en-US"/>
              <a:t>10</a:t>
            </a:r>
            <a:r>
              <a:rPr lang="zh-CN" altLang="en-US"/>
              <a:t>位等于右轮换</a:t>
            </a:r>
            <a:r>
              <a:rPr lang="en-US"/>
              <a:t>22</a:t>
            </a:r>
            <a:r>
              <a:rPr lang="zh-CN" altLang="en-US"/>
              <a:t>位。</a:t>
            </a:r>
            <a:endParaRPr lang="zh-CN" altLang="en-US"/>
          </a:p>
          <a:p>
            <a:pPr eaLnBrk="1" hangingPunct="1"/>
            <a:r>
              <a:rPr lang="en-US"/>
              <a:t>RRX </a:t>
            </a:r>
            <a:r>
              <a:rPr lang="zh-CN" altLang="en-US"/>
              <a:t>用于特殊应用，如加密算法，不能由</a:t>
            </a:r>
            <a:r>
              <a:rPr lang="en-US"/>
              <a:t>C</a:t>
            </a:r>
            <a:r>
              <a:rPr lang="zh-CN" altLang="en-US"/>
              <a:t>编译器产生。我们把它用于 </a:t>
            </a:r>
            <a:r>
              <a:rPr lang="en-US"/>
              <a:t>64/64</a:t>
            </a:r>
            <a:r>
              <a:rPr lang="zh-CN" altLang="en-US"/>
              <a:t>位的除法。</a:t>
            </a:r>
            <a:r>
              <a:rPr lang="en-US"/>
              <a:t>RRX </a:t>
            </a:r>
            <a:r>
              <a:rPr lang="zh-CN" altLang="en-US"/>
              <a:t>允许右移多精度数 。此命令也长用于 </a:t>
            </a:r>
            <a:r>
              <a:rPr lang="en-US"/>
              <a:t>ARM</a:t>
            </a:r>
            <a:r>
              <a:rPr lang="zh-CN" altLang="en-US"/>
              <a:t>的</a:t>
            </a:r>
            <a:r>
              <a:rPr lang="en-US"/>
              <a:t>MPEG</a:t>
            </a:r>
            <a:r>
              <a:rPr lang="zh-CN" altLang="en-US"/>
              <a:t>算法。</a:t>
            </a:r>
            <a:endParaRPr lang="zh-CN" altLang="en-US"/>
          </a:p>
          <a:p>
            <a:pPr eaLnBrk="1" hangingPunct="1"/>
            <a:r>
              <a:rPr lang="en-US"/>
              <a:t>ANSI C</a:t>
            </a:r>
            <a:r>
              <a:rPr lang="zh-CN" altLang="en-US"/>
              <a:t>没有轮换操作，它只有 “</a:t>
            </a:r>
            <a:r>
              <a:rPr lang="en-US"/>
              <a:t>&lt;&lt;“</a:t>
            </a:r>
            <a:r>
              <a:rPr lang="zh-CN" altLang="en-US"/>
              <a:t>和“</a:t>
            </a:r>
            <a:r>
              <a:rPr lang="en-US"/>
              <a:t>&gt;&gt;”</a:t>
            </a:r>
            <a:r>
              <a:rPr lang="zh-CN" altLang="en-US"/>
              <a:t>，相当于 </a:t>
            </a:r>
            <a:r>
              <a:rPr lang="en-US"/>
              <a:t>LSL, LSR</a:t>
            </a:r>
            <a:r>
              <a:rPr lang="zh-CN" altLang="en-US"/>
              <a:t>和</a:t>
            </a:r>
            <a:r>
              <a:rPr lang="en-US"/>
              <a:t>ASR</a:t>
            </a:r>
            <a:r>
              <a:rPr lang="zh-CN" altLang="en-US"/>
              <a:t>。然而</a:t>
            </a:r>
            <a:r>
              <a:rPr lang="en-US"/>
              <a:t>ARM</a:t>
            </a:r>
            <a:r>
              <a:rPr lang="zh-CN" altLang="en-US"/>
              <a:t>编译器认识轮换表达式，并优化为</a:t>
            </a:r>
            <a:r>
              <a:rPr lang="en-US"/>
              <a:t>ROR</a:t>
            </a:r>
            <a:r>
              <a:rPr lang="zh-CN" altLang="en-US"/>
              <a:t>，如：</a:t>
            </a:r>
            <a:endParaRPr lang="zh-CN" altLang="en-US"/>
          </a:p>
          <a:p>
            <a:pPr eaLnBrk="1" hangingPunct="1"/>
            <a:r>
              <a:rPr lang="en-US"/>
              <a:t>int f(</a:t>
            </a:r>
            <a:r>
              <a:rPr lang="zh-CN" altLang="en-US"/>
              <a:t>无符号</a:t>
            </a:r>
            <a:r>
              <a:rPr lang="en-US"/>
              <a:t>int a)</a:t>
            </a:r>
            <a:endParaRPr lang="zh-CN" altLang="en-US"/>
          </a:p>
          <a:p>
            <a:pPr eaLnBrk="1" hangingPunct="1"/>
            <a:r>
              <a:rPr lang="en-US"/>
              <a:t>{</a:t>
            </a:r>
            <a:endParaRPr lang="zh-CN" altLang="en-US"/>
          </a:p>
          <a:p>
            <a:pPr eaLnBrk="1" hangingPunct="1"/>
            <a:r>
              <a:rPr lang="en-US"/>
              <a:t>  return (a &lt;&lt; 10) | (a &gt;&gt;22) ;</a:t>
            </a:r>
            <a:endParaRPr lang="zh-CN" altLang="en-US"/>
          </a:p>
          <a:p>
            <a:pPr eaLnBrk="1" hangingPunct="1"/>
            <a:r>
              <a:rPr lang="en-US"/>
              <a:t>}</a:t>
            </a:r>
            <a:endParaRPr lang="zh-CN" altLang="en-US"/>
          </a:p>
          <a:p>
            <a:pPr eaLnBrk="1" hangingPunct="1"/>
            <a:r>
              <a:rPr lang="en-US"/>
              <a:t>=&gt; MOV      a1,a1,ROR #22</a:t>
            </a:r>
            <a:endParaRPr lang="zh-CN" altLang="en-US"/>
          </a:p>
          <a:p>
            <a:pPr eaLnBrk="1" hangingPunct="1"/>
            <a:r>
              <a:rPr lang="zh-CN" altLang="en-US"/>
              <a:t>对于*</a:t>
            </a:r>
            <a:r>
              <a:rPr lang="en-US"/>
              <a:t>logical*</a:t>
            </a:r>
            <a:r>
              <a:rPr lang="zh-CN" altLang="en-US"/>
              <a:t>数据处理操作，进位标志（</a:t>
            </a:r>
            <a:r>
              <a:rPr lang="en-US"/>
              <a:t>Carry flag</a:t>
            </a:r>
            <a:r>
              <a:rPr lang="zh-CN" altLang="en-US"/>
              <a:t>）接收移位器的输出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177155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7463" y="795338"/>
            <a:ext cx="4284662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1225" y="4360863"/>
            <a:ext cx="5035550" cy="41275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zh-CN" altLang="en-US" dirty="0"/>
              <a:t>可以适当提及 </a:t>
            </a:r>
            <a:r>
              <a:rPr lang="en-US" dirty="0" err="1"/>
              <a:t>7TDMI</a:t>
            </a:r>
            <a:r>
              <a:rPr lang="en-US" dirty="0"/>
              <a:t> </a:t>
            </a:r>
            <a:r>
              <a:rPr lang="zh-CN" altLang="en-US" dirty="0"/>
              <a:t>核里的</a:t>
            </a:r>
            <a:r>
              <a:rPr lang="en-US" dirty="0"/>
              <a:t>A bus</a:t>
            </a:r>
            <a:r>
              <a:rPr lang="zh-CN" altLang="en-US" dirty="0"/>
              <a:t>和</a:t>
            </a:r>
            <a:r>
              <a:rPr lang="en-US" dirty="0"/>
              <a:t>B bus</a:t>
            </a:r>
            <a:r>
              <a:rPr lang="zh-CN" altLang="en-US" dirty="0"/>
              <a:t>，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例子程序：</a:t>
            </a:r>
            <a:endParaRPr lang="zh-CN" altLang="en-US" dirty="0"/>
          </a:p>
          <a:p>
            <a:pPr eaLnBrk="1" hangingPunct="1"/>
            <a:r>
              <a:rPr lang="zh-CN" altLang="en-US" dirty="0"/>
              <a:t>	</a:t>
            </a:r>
            <a:r>
              <a:rPr lang="en-US" dirty="0"/>
              <a:t>ADD	</a:t>
            </a:r>
            <a:r>
              <a:rPr lang="en-US" dirty="0" err="1"/>
              <a:t>r0</a:t>
            </a:r>
            <a:r>
              <a:rPr lang="en-US" dirty="0"/>
              <a:t>, </a:t>
            </a:r>
            <a:r>
              <a:rPr lang="en-US" dirty="0" err="1"/>
              <a:t>r1</a:t>
            </a:r>
            <a:r>
              <a:rPr lang="en-US" dirty="0"/>
              <a:t>, </a:t>
            </a:r>
            <a:r>
              <a:rPr lang="en-US" dirty="0" err="1"/>
              <a:t>r2</a:t>
            </a:r>
            <a:endParaRPr lang="zh-CN" altLang="en-US" dirty="0"/>
          </a:p>
          <a:p>
            <a:pPr eaLnBrk="1" hangingPunct="1"/>
            <a:r>
              <a:rPr lang="en-US" dirty="0"/>
              <a:t>	ADD	</a:t>
            </a:r>
            <a:r>
              <a:rPr lang="en-US" dirty="0" err="1"/>
              <a:t>r0</a:t>
            </a:r>
            <a:r>
              <a:rPr lang="en-US" dirty="0"/>
              <a:t>, </a:t>
            </a:r>
            <a:r>
              <a:rPr lang="en-US" dirty="0" err="1"/>
              <a:t>r1</a:t>
            </a:r>
            <a:r>
              <a:rPr lang="en-US" dirty="0"/>
              <a:t>, </a:t>
            </a:r>
            <a:r>
              <a:rPr lang="en-US" dirty="0" err="1"/>
              <a:t>r2</a:t>
            </a:r>
            <a:r>
              <a:rPr lang="en-US" dirty="0"/>
              <a:t>, </a:t>
            </a:r>
            <a:r>
              <a:rPr lang="en-US" dirty="0" err="1"/>
              <a:t>LSL</a:t>
            </a:r>
            <a:r>
              <a:rPr lang="en-US" dirty="0"/>
              <a:t> #7</a:t>
            </a:r>
            <a:endParaRPr lang="zh-CN" altLang="en-US" dirty="0"/>
          </a:p>
          <a:p>
            <a:pPr eaLnBrk="1" hangingPunct="1"/>
            <a:r>
              <a:rPr lang="en-US" dirty="0"/>
              <a:t>	ADD	</a:t>
            </a:r>
            <a:r>
              <a:rPr lang="en-US" dirty="0" err="1"/>
              <a:t>r0</a:t>
            </a:r>
            <a:r>
              <a:rPr lang="en-US" dirty="0"/>
              <a:t>, </a:t>
            </a:r>
            <a:r>
              <a:rPr lang="en-US" dirty="0" err="1"/>
              <a:t>r1</a:t>
            </a:r>
            <a:r>
              <a:rPr lang="en-US" dirty="0"/>
              <a:t>, </a:t>
            </a:r>
            <a:r>
              <a:rPr lang="en-US" dirty="0" err="1"/>
              <a:t>r2</a:t>
            </a:r>
            <a:r>
              <a:rPr lang="en-US" dirty="0"/>
              <a:t>, </a:t>
            </a:r>
            <a:r>
              <a:rPr lang="en-US" dirty="0" err="1"/>
              <a:t>LSL</a:t>
            </a:r>
            <a:r>
              <a:rPr lang="en-US" dirty="0"/>
              <a:t> </a:t>
            </a:r>
            <a:r>
              <a:rPr lang="en-US" dirty="0" err="1"/>
              <a:t>r3</a:t>
            </a:r>
            <a:endParaRPr lang="zh-CN" altLang="en-US" dirty="0"/>
          </a:p>
          <a:p>
            <a:pPr eaLnBrk="1" hangingPunct="1"/>
            <a:r>
              <a:rPr lang="en-US" dirty="0"/>
              <a:t>	ADD	</a:t>
            </a:r>
            <a:r>
              <a:rPr lang="en-US" dirty="0" err="1"/>
              <a:t>r0</a:t>
            </a:r>
            <a:r>
              <a:rPr lang="en-US" dirty="0"/>
              <a:t>, </a:t>
            </a:r>
            <a:r>
              <a:rPr lang="en-US" dirty="0" err="1"/>
              <a:t>r1</a:t>
            </a:r>
            <a:r>
              <a:rPr lang="en-US" dirty="0"/>
              <a:t>, #</a:t>
            </a:r>
            <a:r>
              <a:rPr lang="en-US" dirty="0" err="1"/>
              <a:t>0x4E</a:t>
            </a:r>
            <a:endParaRPr lang="zh-CN" altLang="en-US" dirty="0"/>
          </a:p>
        </p:txBody>
      </p:sp>
      <p:sp>
        <p:nvSpPr>
          <p:cNvPr id="179203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7463" y="795338"/>
            <a:ext cx="4284662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3898900" y="7938"/>
            <a:ext cx="2986088" cy="430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1251" name="Rectangle 3"/>
          <p:cNvSpPr>
            <a:spLocks noChangeArrowheads="1"/>
          </p:cNvSpPr>
          <p:nvPr/>
        </p:nvSpPr>
        <p:spPr bwMode="auto">
          <a:xfrm>
            <a:off x="-17463" y="8702675"/>
            <a:ext cx="2970213" cy="427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-17463" y="7938"/>
            <a:ext cx="2970213" cy="430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1253" name="Rectangle 5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830263" y="4357688"/>
            <a:ext cx="5194300" cy="4060825"/>
          </a:xfrm>
          <a:prstGeom prst="rect">
            <a:avLst/>
          </a:prstGeom>
          <a:noFill/>
          <a:ln>
            <a:miter lim="800000"/>
          </a:ln>
        </p:spPr>
        <p:txBody>
          <a:bodyPr lIns="93336" tIns="46669" rIns="93336" bIns="46669"/>
          <a:lstStyle/>
          <a:p>
            <a:pPr eaLnBrk="1" hangingPunct="1"/>
            <a:r>
              <a:rPr lang="zh-CN" altLang="en-US"/>
              <a:t>可允许直接使用</a:t>
            </a:r>
            <a:r>
              <a:rPr lang="en-US"/>
              <a:t>12 bits</a:t>
            </a:r>
            <a:r>
              <a:rPr lang="zh-CN" altLang="en-US"/>
              <a:t>立即数（</a:t>
            </a:r>
            <a:r>
              <a:rPr lang="en-US"/>
              <a:t>0-4095</a:t>
            </a:r>
            <a:r>
              <a:rPr lang="zh-CN" altLang="en-US"/>
              <a:t>）。但这样不适用于大数，如</a:t>
            </a:r>
            <a:endParaRPr lang="zh-CN" altLang="en-US"/>
          </a:p>
          <a:p>
            <a:pPr eaLnBrk="1" hangingPunct="1"/>
            <a:r>
              <a:rPr lang="zh-CN" altLang="en-US"/>
              <a:t>	目标系统中的存储器设备的基址</a:t>
            </a:r>
            <a:endParaRPr lang="zh-CN" altLang="en-US"/>
          </a:p>
          <a:p>
            <a:pPr eaLnBrk="1" hangingPunct="1"/>
            <a:r>
              <a:rPr lang="zh-CN" altLang="en-US"/>
              <a:t>	大但是简单的大数如</a:t>
            </a:r>
            <a:r>
              <a:rPr lang="en-US"/>
              <a:t>0x10000</a:t>
            </a:r>
            <a:endParaRPr lang="zh-CN" altLang="en-US"/>
          </a:p>
          <a:p>
            <a:pPr eaLnBrk="1" hangingPunct="1"/>
            <a:r>
              <a:rPr lang="zh-CN" altLang="en-US"/>
              <a:t>研究表明，需要的数据大部分是小数，但也有部分大数。</a:t>
            </a:r>
            <a:endParaRPr lang="zh-CN" altLang="en-US"/>
          </a:p>
          <a:p>
            <a:pPr eaLnBrk="1" hangingPunct="1"/>
            <a:r>
              <a:rPr lang="zh-CN" altLang="en-US"/>
              <a:t>常数的 </a:t>
            </a:r>
            <a:r>
              <a:rPr lang="en-US"/>
              <a:t>50%</a:t>
            </a:r>
            <a:r>
              <a:rPr lang="zh-CN" altLang="en-US"/>
              <a:t>处在 </a:t>
            </a:r>
            <a:r>
              <a:rPr lang="en-US"/>
              <a:t>–15</a:t>
            </a:r>
            <a:r>
              <a:rPr lang="zh-CN" altLang="en-US"/>
              <a:t>到</a:t>
            </a:r>
            <a:r>
              <a:rPr lang="en-US"/>
              <a:t>+15</a:t>
            </a:r>
            <a:r>
              <a:rPr lang="zh-CN" altLang="en-US"/>
              <a:t>之间，</a:t>
            </a:r>
            <a:r>
              <a:rPr lang="en-US"/>
              <a:t>90%</a:t>
            </a:r>
            <a:r>
              <a:rPr lang="zh-CN" altLang="en-US"/>
              <a:t>处于 </a:t>
            </a:r>
            <a:r>
              <a:rPr lang="en-US"/>
              <a:t>–511</a:t>
            </a:r>
            <a:r>
              <a:rPr lang="zh-CN" altLang="en-US"/>
              <a:t>到</a:t>
            </a:r>
            <a:r>
              <a:rPr lang="en-US"/>
              <a:t>+511</a:t>
            </a:r>
            <a:r>
              <a:rPr lang="zh-CN" altLang="en-US"/>
              <a:t>之间。取决于是何种应用。</a:t>
            </a:r>
            <a:endParaRPr lang="zh-CN" altLang="en-US"/>
          </a:p>
          <a:p>
            <a:pPr eaLnBrk="1" hangingPunct="1"/>
            <a:r>
              <a:rPr lang="en-US"/>
              <a:t>ROR #n </a:t>
            </a:r>
            <a:r>
              <a:rPr lang="zh-CN" altLang="en-US"/>
              <a:t>相当于</a:t>
            </a:r>
            <a:r>
              <a:rPr lang="en-US"/>
              <a:t>ROL #32-n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操作码 </a:t>
            </a:r>
            <a:r>
              <a:rPr lang="en-US"/>
              <a:t>0xe3a004ff  = MOV r0, #0xff, 8</a:t>
            </a:r>
            <a:endParaRPr lang="zh-CN" altLang="en-US"/>
          </a:p>
          <a:p>
            <a:pPr eaLnBrk="1" hangingPunct="1"/>
            <a:r>
              <a:rPr lang="zh-CN" altLang="en-US"/>
              <a:t>表示内核右移</a:t>
            </a:r>
            <a:r>
              <a:rPr lang="en-US"/>
              <a:t>0xff 8</a:t>
            </a:r>
            <a:r>
              <a:rPr lang="zh-CN" altLang="en-US"/>
              <a:t>位（</a:t>
            </a:r>
            <a:r>
              <a:rPr lang="en-US"/>
              <a:t>4</a:t>
            </a:r>
            <a:r>
              <a:rPr lang="zh-CN" altLang="en-US"/>
              <a:t>对位）</a:t>
            </a:r>
            <a:r>
              <a:rPr lang="en-US"/>
              <a:t>=&gt; MOV r0, #0xff000000</a:t>
            </a:r>
            <a:endParaRPr lang="zh-CN" altLang="en-US"/>
          </a:p>
        </p:txBody>
      </p:sp>
      <p:sp>
        <p:nvSpPr>
          <p:cNvPr id="181254" name="Rectangle 6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9538" y="796925"/>
            <a:ext cx="4152900" cy="3114675"/>
          </a:xfrm>
          <a:ln w="12700">
            <a:solidFill>
              <a:schemeClr val="tx1"/>
            </a:solidFill>
          </a:ln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3898900" y="7938"/>
            <a:ext cx="2986088" cy="430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-17463" y="8702675"/>
            <a:ext cx="2970213" cy="427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-17463" y="7938"/>
            <a:ext cx="2970213" cy="430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3301" name="Rectangle 5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830263" y="4357688"/>
            <a:ext cx="5194300" cy="4060825"/>
          </a:xfrm>
          <a:prstGeom prst="rect">
            <a:avLst/>
          </a:prstGeom>
          <a:noFill/>
          <a:ln>
            <a:miter lim="800000"/>
          </a:ln>
        </p:spPr>
        <p:txBody>
          <a:bodyPr lIns="93336" tIns="46669" rIns="93336" bIns="46669"/>
          <a:lstStyle/>
          <a:p>
            <a:pPr eaLnBrk="1" hangingPunct="1"/>
            <a:r>
              <a:rPr lang="zh-CN" altLang="en-US"/>
              <a:t>讲课时指出，立即数必须是由一个最多</a:t>
            </a:r>
            <a:r>
              <a:rPr lang="en-US"/>
              <a:t>8-bit</a:t>
            </a:r>
            <a:r>
              <a:rPr lang="zh-CN" altLang="en-US"/>
              <a:t>数字移动偶数位产生的</a:t>
            </a:r>
            <a:r>
              <a:rPr lang="en-US"/>
              <a:t>32</a:t>
            </a:r>
            <a:r>
              <a:rPr lang="zh-CN" altLang="en-US"/>
              <a:t>位数字，这样其它位必须为零。</a:t>
            </a:r>
            <a:endParaRPr lang="zh-CN" altLang="en-US"/>
          </a:p>
          <a:p>
            <a:pPr eaLnBrk="1" hangingPunct="1"/>
            <a:r>
              <a:rPr lang="zh-CN" altLang="en-US"/>
              <a:t>注意，移位可能使</a:t>
            </a:r>
            <a:r>
              <a:rPr lang="en-US"/>
              <a:t>8-bit </a:t>
            </a:r>
            <a:r>
              <a:rPr lang="zh-CN" altLang="en-US"/>
              <a:t>立即数部分在前，部分在后。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en-US"/>
              <a:t>mov r0, #256	; mov r0, #0x100</a:t>
            </a:r>
            <a:endParaRPr lang="zh-CN" altLang="en-US"/>
          </a:p>
          <a:p>
            <a:pPr eaLnBrk="1" hangingPunct="1"/>
            <a:r>
              <a:rPr lang="en-US"/>
              <a:t>mov r1, #0x40, 30	; mov r1, #0x100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这种产生常数的方法可产生</a:t>
            </a:r>
            <a:r>
              <a:rPr lang="en-US"/>
              <a:t>3073</a:t>
            </a:r>
            <a:r>
              <a:rPr lang="zh-CN" altLang="en-US"/>
              <a:t>个数，比直接使用</a:t>
            </a:r>
            <a:r>
              <a:rPr lang="en-US"/>
              <a:t>12bit</a:t>
            </a:r>
            <a:r>
              <a:rPr lang="zh-CN" altLang="en-US"/>
              <a:t>来产生的数据个数少，大约</a:t>
            </a:r>
            <a:r>
              <a:rPr lang="en-US"/>
              <a:t>25%</a:t>
            </a:r>
            <a:r>
              <a:rPr lang="zh-CN" altLang="en-US"/>
              <a:t>不到。然而，更有效。 </a:t>
            </a:r>
            <a:endParaRPr lang="zh-CN" altLang="en-US"/>
          </a:p>
        </p:txBody>
      </p:sp>
      <p:sp>
        <p:nvSpPr>
          <p:cNvPr id="183302" name="Rectangle 6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9538" y="796925"/>
            <a:ext cx="4152900" cy="3114675"/>
          </a:xfrm>
          <a:ln w="12700">
            <a:solidFill>
              <a:schemeClr val="tx1"/>
            </a:solidFill>
          </a:ln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1225" y="4360863"/>
            <a:ext cx="5035550" cy="4127500"/>
          </a:xfrm>
          <a:prstGeom prst="rect">
            <a:avLst/>
          </a:prstGeom>
          <a:noFill/>
          <a:ln>
            <a:miter lim="800000"/>
          </a:ln>
        </p:spPr>
        <p:txBody>
          <a:bodyPr lIns="88212" tIns="44106" rIns="88212" bIns="44106"/>
          <a:lstStyle/>
          <a:p>
            <a:pPr eaLnBrk="1" hangingPunct="1"/>
            <a:r>
              <a:rPr lang="zh-CN" altLang="en-US" dirty="0"/>
              <a:t>使用</a:t>
            </a:r>
            <a:r>
              <a:rPr lang="en-US" dirty="0"/>
              <a:t>Euclid’s </a:t>
            </a:r>
            <a:r>
              <a:rPr lang="zh-CN" altLang="en-US" dirty="0"/>
              <a:t>算法来计算最大公约数（</a:t>
            </a:r>
            <a:r>
              <a:rPr lang="en-US" dirty="0" err="1"/>
              <a:t>GCD</a:t>
            </a:r>
            <a:r>
              <a:rPr lang="zh-CN" altLang="en-US" dirty="0"/>
              <a:t>， </a:t>
            </a:r>
            <a:r>
              <a:rPr lang="en-US" dirty="0"/>
              <a:t>Greatest Common Divisor</a:t>
            </a:r>
            <a:r>
              <a:rPr lang="zh-CN" altLang="en-US" dirty="0"/>
              <a:t>）。</a:t>
            </a:r>
            <a:endParaRPr lang="zh-CN" altLang="en-US" dirty="0"/>
          </a:p>
          <a:p>
            <a:pPr eaLnBrk="1" hangingPunct="1"/>
            <a:r>
              <a:rPr lang="zh-CN" altLang="en-US" dirty="0"/>
              <a:t>示例中 </a:t>
            </a:r>
            <a:r>
              <a:rPr lang="en-US" dirty="0"/>
              <a:t>9</a:t>
            </a:r>
            <a:r>
              <a:rPr lang="zh-CN" altLang="en-US" dirty="0"/>
              <a:t>和</a:t>
            </a:r>
            <a:r>
              <a:rPr lang="en-US" dirty="0"/>
              <a:t>15</a:t>
            </a:r>
            <a:r>
              <a:rPr lang="zh-CN" altLang="en-US" dirty="0"/>
              <a:t>的</a:t>
            </a:r>
            <a:r>
              <a:rPr lang="en-US" dirty="0" err="1"/>
              <a:t>GCD</a:t>
            </a:r>
            <a:r>
              <a:rPr lang="zh-CN" altLang="en-US" dirty="0"/>
              <a:t>为</a:t>
            </a:r>
            <a:r>
              <a:rPr lang="en-US" dirty="0"/>
              <a:t>3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解释主要汇编语言源程序。</a:t>
            </a:r>
            <a:endParaRPr lang="zh-CN" altLang="en-US" dirty="0"/>
          </a:p>
          <a:p>
            <a:pPr eaLnBrk="1" hangingPunct="1"/>
            <a:r>
              <a:rPr lang="en-US" dirty="0"/>
              <a:t>END</a:t>
            </a:r>
            <a:r>
              <a:rPr lang="zh-CN" altLang="en-US" dirty="0"/>
              <a:t>是伪指令，表示程序结束。</a:t>
            </a:r>
            <a:endParaRPr lang="zh-CN" altLang="en-US" dirty="0"/>
          </a:p>
          <a:p>
            <a:pPr eaLnBrk="1" hangingPunct="1"/>
            <a:r>
              <a:rPr lang="en-US" dirty="0"/>
              <a:t>stop </a:t>
            </a:r>
            <a:endParaRPr lang="zh-CN" altLang="en-US" dirty="0"/>
          </a:p>
          <a:p>
            <a:pPr eaLnBrk="1" hangingPunct="1"/>
            <a:r>
              <a:rPr lang="en-US" dirty="0"/>
              <a:t>	B stop </a:t>
            </a:r>
            <a:r>
              <a:rPr lang="zh-CN" altLang="en-US" dirty="0"/>
              <a:t>为死循环</a:t>
            </a:r>
            <a:endParaRPr lang="zh-CN" altLang="en-US" dirty="0"/>
          </a:p>
          <a:p>
            <a:pPr eaLnBrk="1" hangingPunct="1"/>
            <a:r>
              <a:rPr lang="zh-CN" altLang="en-US" dirty="0"/>
              <a:t>必须添加文件到项目中。可使用</a:t>
            </a:r>
            <a:r>
              <a:rPr lang="en-US" dirty="0"/>
              <a:t>Project ‘Add Window’ or ‘Add Files…’</a:t>
            </a:r>
            <a:endParaRPr lang="en-US" dirty="0"/>
          </a:p>
          <a:p>
            <a:pPr eaLnBrk="1" hangingPunct="1"/>
            <a:r>
              <a:rPr lang="zh-CN" altLang="en-US" dirty="0"/>
              <a:t>按</a:t>
            </a:r>
            <a:r>
              <a:rPr lang="en-US" dirty="0"/>
              <a:t>stop</a:t>
            </a:r>
            <a:r>
              <a:rPr lang="zh-CN" altLang="en-US" dirty="0"/>
              <a:t>按钮中止执行</a:t>
            </a:r>
            <a:r>
              <a:rPr lang="en-US" dirty="0"/>
              <a:t>(ARM</a:t>
            </a:r>
            <a:r>
              <a:rPr lang="zh-CN" altLang="en-US" dirty="0"/>
              <a:t>没有</a:t>
            </a:r>
            <a:r>
              <a:rPr lang="en-US" dirty="0"/>
              <a:t>stop</a:t>
            </a:r>
            <a:r>
              <a:rPr lang="zh-CN" altLang="en-US" dirty="0"/>
              <a:t>指令</a:t>
            </a:r>
            <a:r>
              <a:rPr lang="en-US" dirty="0"/>
              <a:t>)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en-US" dirty="0"/>
              <a:t>2109 </a:t>
            </a:r>
            <a:r>
              <a:rPr lang="zh-CN" altLang="en-US" dirty="0"/>
              <a:t>和 </a:t>
            </a:r>
            <a:r>
              <a:rPr lang="en-US" dirty="0"/>
              <a:t>4161 </a:t>
            </a:r>
            <a:r>
              <a:rPr lang="zh-CN" altLang="en-US" dirty="0"/>
              <a:t>的</a:t>
            </a:r>
            <a:r>
              <a:rPr lang="en-US" dirty="0" err="1"/>
              <a:t>GCD</a:t>
            </a:r>
            <a:r>
              <a:rPr lang="en-US" dirty="0"/>
              <a:t> </a:t>
            </a:r>
            <a:r>
              <a:rPr lang="zh-CN" altLang="en-US" dirty="0"/>
              <a:t>为</a:t>
            </a:r>
            <a:r>
              <a:rPr lang="en-US" dirty="0"/>
              <a:t>57 (</a:t>
            </a:r>
            <a:r>
              <a:rPr lang="en-US" dirty="0" err="1"/>
              <a:t>0x39</a:t>
            </a:r>
            <a:r>
              <a:rPr lang="en-US" dirty="0"/>
              <a:t>).</a:t>
            </a:r>
            <a:endParaRPr lang="zh-CN" altLang="en-US" dirty="0"/>
          </a:p>
          <a:p>
            <a:pPr eaLnBrk="1" hangingPunct="1"/>
            <a:r>
              <a:rPr lang="zh-CN" altLang="en-US" dirty="0"/>
              <a:t>最优代码： </a:t>
            </a:r>
            <a:endParaRPr lang="zh-CN" altLang="en-US" dirty="0"/>
          </a:p>
          <a:p>
            <a:pPr eaLnBrk="1" hangingPunct="1"/>
            <a:r>
              <a:rPr lang="zh-CN" altLang="en-US" dirty="0"/>
              <a:t>	</a:t>
            </a:r>
            <a:r>
              <a:rPr lang="en-US" dirty="0"/>
              <a:t>start	</a:t>
            </a:r>
            <a:r>
              <a:rPr lang="en-US" dirty="0" err="1"/>
              <a:t>CMP</a:t>
            </a:r>
            <a:r>
              <a:rPr lang="en-US" dirty="0"/>
              <a:t>	</a:t>
            </a:r>
            <a:r>
              <a:rPr lang="en-US" dirty="0" err="1"/>
              <a:t>r0</a:t>
            </a:r>
            <a:r>
              <a:rPr lang="en-US" dirty="0"/>
              <a:t>, </a:t>
            </a:r>
            <a:r>
              <a:rPr lang="en-US" dirty="0" err="1"/>
              <a:t>r1</a:t>
            </a:r>
            <a:endParaRPr lang="zh-CN" altLang="en-US" dirty="0"/>
          </a:p>
          <a:p>
            <a:pPr eaLnBrk="1" hangingPunct="1"/>
            <a:r>
              <a:rPr lang="en-US" dirty="0"/>
              <a:t>		</a:t>
            </a:r>
            <a:r>
              <a:rPr lang="en-US" dirty="0" err="1"/>
              <a:t>SUBLT</a:t>
            </a:r>
            <a:r>
              <a:rPr lang="en-US" dirty="0"/>
              <a:t>	</a:t>
            </a:r>
            <a:r>
              <a:rPr lang="en-US" dirty="0" err="1"/>
              <a:t>r1</a:t>
            </a:r>
            <a:r>
              <a:rPr lang="en-US" dirty="0"/>
              <a:t>, </a:t>
            </a:r>
            <a:r>
              <a:rPr lang="en-US" dirty="0" err="1"/>
              <a:t>r1</a:t>
            </a:r>
            <a:r>
              <a:rPr lang="en-US" dirty="0"/>
              <a:t>, </a:t>
            </a:r>
            <a:r>
              <a:rPr lang="en-US" dirty="0" err="1"/>
              <a:t>r0</a:t>
            </a:r>
            <a:endParaRPr lang="zh-CN" altLang="en-US" dirty="0"/>
          </a:p>
          <a:p>
            <a:pPr eaLnBrk="1" hangingPunct="1"/>
            <a:r>
              <a:rPr lang="en-US" dirty="0"/>
              <a:t>		</a:t>
            </a:r>
            <a:r>
              <a:rPr lang="en-US" dirty="0" err="1"/>
              <a:t>SUBGT</a:t>
            </a:r>
            <a:r>
              <a:rPr lang="en-US" dirty="0"/>
              <a:t>	</a:t>
            </a:r>
            <a:r>
              <a:rPr lang="en-US" dirty="0" err="1"/>
              <a:t>r0</a:t>
            </a:r>
            <a:r>
              <a:rPr lang="en-US" dirty="0"/>
              <a:t>, </a:t>
            </a:r>
            <a:r>
              <a:rPr lang="en-US" dirty="0" err="1"/>
              <a:t>r0</a:t>
            </a:r>
            <a:r>
              <a:rPr lang="en-US" dirty="0"/>
              <a:t>, </a:t>
            </a:r>
            <a:r>
              <a:rPr lang="en-US" dirty="0" err="1"/>
              <a:t>r1</a:t>
            </a:r>
            <a:endParaRPr lang="zh-CN" altLang="en-US" dirty="0"/>
          </a:p>
          <a:p>
            <a:pPr eaLnBrk="1" hangingPunct="1"/>
            <a:r>
              <a:rPr lang="en-US" dirty="0"/>
              <a:t>		</a:t>
            </a:r>
            <a:r>
              <a:rPr lang="en-US" dirty="0" err="1"/>
              <a:t>BNE</a:t>
            </a:r>
            <a:r>
              <a:rPr lang="en-US" dirty="0"/>
              <a:t>	start</a:t>
            </a:r>
            <a:endParaRPr lang="zh-CN" altLang="en-US" dirty="0"/>
          </a:p>
          <a:p>
            <a:pPr eaLnBrk="1" hangingPunct="1"/>
            <a:r>
              <a:rPr lang="zh-CN" altLang="en-US" dirty="0"/>
              <a:t>结果保存在 </a:t>
            </a:r>
            <a:r>
              <a:rPr lang="en-US" dirty="0" err="1"/>
              <a:t>r0</a:t>
            </a:r>
            <a:endParaRPr lang="zh-CN" altLang="en-US" dirty="0"/>
          </a:p>
        </p:txBody>
      </p:sp>
      <p:sp>
        <p:nvSpPr>
          <p:cNvPr id="189443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90638" y="795338"/>
            <a:ext cx="4281487" cy="3211512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1225" y="4143375"/>
            <a:ext cx="5035550" cy="450056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zh-CN" altLang="en-US"/>
              <a:t>一些处理器因为采用“提前结束”（</a:t>
            </a:r>
            <a:r>
              <a:rPr lang="en-US"/>
              <a:t>early termination</a:t>
            </a:r>
            <a:r>
              <a:rPr lang="zh-CN" altLang="en-US"/>
              <a:t>）技术，故占用的周期数不定。 如果</a:t>
            </a:r>
            <a:r>
              <a:rPr lang="en-US"/>
              <a:t>Rs</a:t>
            </a:r>
            <a:r>
              <a:rPr lang="zh-CN" altLang="en-US"/>
              <a:t>小，则乘法运算就快 。</a:t>
            </a:r>
            <a:endParaRPr lang="zh-CN" altLang="en-US"/>
          </a:p>
          <a:p>
            <a:pPr eaLnBrk="1" hangingPunct="1"/>
            <a:r>
              <a:rPr lang="en-US"/>
              <a:t>ARM7TDMI</a:t>
            </a:r>
            <a:r>
              <a:rPr lang="zh-CN" altLang="en-US"/>
              <a:t>和</a:t>
            </a:r>
            <a:r>
              <a:rPr lang="en-US"/>
              <a:t>ARM9TDMI</a:t>
            </a:r>
            <a:r>
              <a:rPr lang="zh-CN" altLang="en-US"/>
              <a:t>采用</a:t>
            </a:r>
            <a:r>
              <a:rPr lang="en-US"/>
              <a:t>8-bit Booth</a:t>
            </a:r>
            <a:r>
              <a:rPr lang="zh-CN" altLang="en-US"/>
              <a:t>算法，对于</a:t>
            </a:r>
            <a:r>
              <a:rPr lang="en-US"/>
              <a:t>Rs</a:t>
            </a:r>
            <a:r>
              <a:rPr lang="zh-CN" altLang="en-US"/>
              <a:t>中的每个</a:t>
            </a:r>
            <a:r>
              <a:rPr lang="en-US"/>
              <a:t>BYTE</a:t>
            </a:r>
            <a:r>
              <a:rPr lang="zh-CN" altLang="en-US"/>
              <a:t>都要花费</a:t>
            </a:r>
            <a:r>
              <a:rPr lang="en-US"/>
              <a:t>1 </a:t>
            </a:r>
            <a:r>
              <a:rPr lang="zh-CN" altLang="en-US"/>
              <a:t>周期。如果</a:t>
            </a:r>
            <a:r>
              <a:rPr lang="en-US"/>
              <a:t>Rs</a:t>
            </a:r>
            <a:r>
              <a:rPr lang="zh-CN" altLang="en-US"/>
              <a:t>中剩余的部分为全</a:t>
            </a:r>
            <a:r>
              <a:rPr lang="en-US"/>
              <a:t>0</a:t>
            </a:r>
            <a:r>
              <a:rPr lang="zh-CN" altLang="en-US"/>
              <a:t>或全</a:t>
            </a:r>
            <a:r>
              <a:rPr lang="en-US"/>
              <a:t>1</a:t>
            </a:r>
            <a:r>
              <a:rPr lang="zh-CN" altLang="en-US"/>
              <a:t>，则终止。</a:t>
            </a:r>
            <a:endParaRPr lang="zh-CN" altLang="en-US"/>
          </a:p>
          <a:p>
            <a:pPr eaLnBrk="1" hangingPunct="1"/>
            <a:r>
              <a:rPr lang="en-US"/>
              <a:t>MUL/MLA</a:t>
            </a:r>
            <a:r>
              <a:rPr lang="zh-CN" altLang="en-US"/>
              <a:t>不区分有符号数还是无符号数。因为返回结果的低</a:t>
            </a:r>
            <a:r>
              <a:rPr lang="en-US"/>
              <a:t>32-bit</a:t>
            </a:r>
            <a:r>
              <a:rPr lang="zh-CN" altLang="en-US"/>
              <a:t>相同，而不管是否带符号。</a:t>
            </a:r>
            <a:endParaRPr lang="zh-CN" altLang="en-US"/>
          </a:p>
          <a:p>
            <a:pPr eaLnBrk="1" hangingPunct="1"/>
            <a:r>
              <a:rPr lang="zh-CN" altLang="en-US"/>
              <a:t>以上周期信息是一种普遍描述，特定的内核有些不同。 </a:t>
            </a:r>
            <a:endParaRPr lang="zh-CN" altLang="en-US"/>
          </a:p>
          <a:p>
            <a:pPr eaLnBrk="1" hangingPunct="1"/>
            <a:r>
              <a:rPr lang="en-US"/>
              <a:t>XScale</a:t>
            </a:r>
            <a:r>
              <a:rPr lang="zh-CN" altLang="en-US"/>
              <a:t>和</a:t>
            </a:r>
            <a:r>
              <a:rPr lang="en-US"/>
              <a:t>StrongARM</a:t>
            </a:r>
            <a:r>
              <a:rPr lang="zh-CN" altLang="en-US"/>
              <a:t>有一个</a:t>
            </a:r>
            <a:r>
              <a:rPr lang="en-US"/>
              <a:t>split</a:t>
            </a:r>
            <a:r>
              <a:rPr lang="zh-CN" altLang="en-US"/>
              <a:t>流水线用于乘法运算。所以乘法可能占用</a:t>
            </a:r>
            <a:r>
              <a:rPr lang="en-US"/>
              <a:t>1 </a:t>
            </a:r>
            <a:r>
              <a:rPr lang="zh-CN" altLang="en-US"/>
              <a:t>到 </a:t>
            </a:r>
            <a:r>
              <a:rPr lang="en-US"/>
              <a:t>2 </a:t>
            </a:r>
            <a:r>
              <a:rPr lang="zh-CN" altLang="en-US"/>
              <a:t>个周期，并继续下面的指令（假定没有其它结果或源依赖此结果）。</a:t>
            </a:r>
            <a:endParaRPr lang="zh-CN" altLang="en-US"/>
          </a:p>
          <a:p>
            <a:pPr eaLnBrk="1" hangingPunct="1"/>
            <a:r>
              <a:rPr lang="en-US"/>
              <a:t>XScale </a:t>
            </a:r>
            <a:r>
              <a:rPr lang="zh-CN" altLang="en-US"/>
              <a:t>可在</a:t>
            </a:r>
            <a:r>
              <a:rPr lang="en-US"/>
              <a:t>1 </a:t>
            </a:r>
            <a:r>
              <a:rPr lang="zh-CN" altLang="en-US"/>
              <a:t>周期内执行</a:t>
            </a:r>
            <a:r>
              <a:rPr lang="en-US"/>
              <a:t>MUL/MLA/MULL (MLAL </a:t>
            </a:r>
            <a:r>
              <a:rPr lang="zh-CN" altLang="en-US"/>
              <a:t>需要 </a:t>
            </a:r>
            <a:r>
              <a:rPr lang="en-US"/>
              <a:t>2 </a:t>
            </a:r>
            <a:r>
              <a:rPr lang="zh-CN" altLang="en-US"/>
              <a:t>周期</a:t>
            </a:r>
            <a:r>
              <a:rPr lang="en-US"/>
              <a:t>)</a:t>
            </a:r>
            <a:r>
              <a:rPr lang="zh-CN" altLang="en-US"/>
              <a:t>。 已经不再使用原来提供的乘法器。 周期数取决于结果的存在周期，比如一条指令如果在乘法完成前尝试使用结果，则内核将暂停。</a:t>
            </a:r>
            <a:endParaRPr lang="zh-CN" altLang="en-US"/>
          </a:p>
          <a:p>
            <a:pPr eaLnBrk="1" hangingPunct="1"/>
            <a:r>
              <a:rPr lang="zh-CN" altLang="en-US"/>
              <a:t>注意： 乘法指令不包含立即数，只有寄存器。</a:t>
            </a:r>
            <a:endParaRPr lang="zh-CN" altLang="en-US"/>
          </a:p>
          <a:p>
            <a:pPr eaLnBrk="1" hangingPunct="1"/>
            <a:r>
              <a:rPr lang="zh-CN" altLang="en-US"/>
              <a:t>对于感兴趣的学生：如果在</a:t>
            </a:r>
            <a:r>
              <a:rPr lang="en-US"/>
              <a:t>V5</a:t>
            </a:r>
            <a:r>
              <a:rPr lang="zh-CN" altLang="en-US"/>
              <a:t>以前的内核上设置了</a:t>
            </a:r>
            <a:r>
              <a:rPr lang="en-US"/>
              <a:t>S</a:t>
            </a:r>
            <a:r>
              <a:rPr lang="zh-CN" altLang="en-US"/>
              <a:t>，则</a:t>
            </a:r>
            <a:r>
              <a:rPr lang="en-US"/>
              <a:t>C</a:t>
            </a:r>
            <a:r>
              <a:rPr lang="zh-CN" altLang="en-US"/>
              <a:t>标记是不确定的。</a:t>
            </a:r>
            <a:endParaRPr lang="zh-CN" altLang="en-US"/>
          </a:p>
          <a:p>
            <a:pPr eaLnBrk="1" hangingPunct="1"/>
            <a:r>
              <a:rPr lang="en-US"/>
              <a:t>MULS/MLAS </a:t>
            </a:r>
            <a:r>
              <a:rPr lang="zh-CN" altLang="en-US"/>
              <a:t>一般花费 </a:t>
            </a:r>
            <a:r>
              <a:rPr lang="en-US"/>
              <a:t>4 </a:t>
            </a:r>
            <a:r>
              <a:rPr lang="zh-CN" altLang="en-US"/>
              <a:t>周期</a:t>
            </a:r>
            <a:r>
              <a:rPr lang="en-US"/>
              <a:t>; MULLS, MLALS</a:t>
            </a:r>
            <a:r>
              <a:rPr lang="zh-CN" altLang="en-US"/>
              <a:t>一般花费</a:t>
            </a:r>
            <a:r>
              <a:rPr lang="en-US"/>
              <a:t>5</a:t>
            </a:r>
            <a:r>
              <a:rPr lang="zh-CN" altLang="en-US"/>
              <a:t>个。</a:t>
            </a:r>
            <a:endParaRPr lang="zh-CN" altLang="en-US"/>
          </a:p>
        </p:txBody>
      </p:sp>
      <p:sp>
        <p:nvSpPr>
          <p:cNvPr id="191491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7463" y="795338"/>
            <a:ext cx="4284662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CFCC65-CE67-4FA6-AA62-753292AD1E6E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3D4F4B-6535-4C8A-B410-0111FCDFE218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107058-CC60-48AB-A295-76AD6341DCB8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4E6FE6-E6F5-4FFB-A088-2B5E2F49123A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A319AA-9ED5-4489-B5FF-4337A3320A9C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B2FB5E-857F-4E4E-8B5C-14579A351E25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6A0444-263B-448A-9C2F-78CFCBC4DEAB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604EEA-D2D8-475D-A049-82F750673256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BB1C4D-69E5-4360-90D2-90084B331715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402840-8FD5-46E2-B575-EC8933435956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01061E-C92E-48F6-8A8D-8CC7E162FEB2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027" name="直接连接符 11"/>
          <p:cNvSpPr>
            <a:spLocks noChangeShapeType="1"/>
          </p:cNvSpPr>
          <p:nvPr/>
        </p:nvSpPr>
        <p:spPr bwMode="auto">
          <a:xfrm rot="5400000">
            <a:off x="3159919" y="3323432"/>
            <a:ext cx="6035675" cy="1587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028" name="等腰三角形 12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029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1030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1031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00800" y="6492875"/>
            <a:ext cx="2289175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032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pic>
        <p:nvPicPr>
          <p:cNvPr id="1033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051" name="等腰三角形 11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052" name="直接连接符 12"/>
          <p:cNvSpPr>
            <a:spLocks noChangeShapeType="1"/>
          </p:cNvSpPr>
          <p:nvPr/>
        </p:nvSpPr>
        <p:spPr bwMode="auto">
          <a:xfrm rot="5400000">
            <a:off x="3629819" y="3201194"/>
            <a:ext cx="5851525" cy="1587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053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2054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205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00800" y="6492875"/>
            <a:ext cx="2289175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cs typeface="+mn-cs"/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2056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pic>
        <p:nvPicPr>
          <p:cNvPr id="2057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>
          <a:solidFill>
            <a:schemeClr val="tx2"/>
          </a:solidFill>
          <a:latin typeface="+mn-lt"/>
          <a:cs typeface="+mn-cs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938588" y="1235075"/>
            <a:ext cx="24622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05600" y="12954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矩形 14"/>
          <p:cNvSpPr>
            <a:spLocks noChangeArrowheads="1"/>
          </p:cNvSpPr>
          <p:nvPr/>
        </p:nvSpPr>
        <p:spPr bwMode="auto"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7" name="矩形 15"/>
          <p:cNvSpPr>
            <a:spLocks noChangeArrowheads="1"/>
          </p:cNvSpPr>
          <p:nvPr/>
        </p:nvSpPr>
        <p:spPr bwMode="auto"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>
            <a:solidFill>
              <a:schemeClr val="accent2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8" name="矩形 16"/>
          <p:cNvSpPr>
            <a:spLocks noChangeArrowheads="1"/>
          </p:cNvSpPr>
          <p:nvPr/>
        </p:nvSpPr>
        <p:spPr bwMode="auto"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9" name="矩形 17"/>
          <p:cNvSpPr>
            <a:spLocks noChangeArrowheads="1"/>
          </p:cNvSpPr>
          <p:nvPr/>
        </p:nvSpPr>
        <p:spPr bwMode="auto"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80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endParaRPr lang="zh-CN" altLang="zh-CN" sz="280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81" name="直接连接符 19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3082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3083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3084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5791200"/>
            <a:ext cx="12192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4099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4100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4101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4102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03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sp>
        <p:nvSpPr>
          <p:cNvPr id="4104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67600" y="6381750"/>
            <a:ext cx="12192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pic>
        <p:nvPicPr>
          <p:cNvPr id="4105" name="Picture 1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858000" y="3048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5123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5124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5125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5126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858000" y="3048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sp>
        <p:nvSpPr>
          <p:cNvPr id="5129" name="灯片编号占位符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fld id="{E10C2882-F426-431C-857D-8B033143955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5.xml"/><Relationship Id="rId1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171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38588" y="1235075"/>
            <a:ext cx="24622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12954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矩形 10"/>
          <p:cNvSpPr>
            <a:spLocks noChangeArrowheads="1"/>
          </p:cNvSpPr>
          <p:nvPr/>
        </p:nvSpPr>
        <p:spPr bwMode="auto"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5" name="矩形 11"/>
          <p:cNvSpPr>
            <a:spLocks noChangeArrowheads="1"/>
          </p:cNvSpPr>
          <p:nvPr/>
        </p:nvSpPr>
        <p:spPr bwMode="auto"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>
            <a:solidFill>
              <a:schemeClr val="accent2"/>
            </a:solidFill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6" name="矩形 12"/>
          <p:cNvSpPr>
            <a:spLocks noChangeArrowheads="1"/>
          </p:cNvSpPr>
          <p:nvPr/>
        </p:nvSpPr>
        <p:spPr bwMode="auto"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7" name="矩形 14"/>
          <p:cNvSpPr>
            <a:spLocks noChangeArrowheads="1"/>
          </p:cNvSpPr>
          <p:nvPr/>
        </p:nvSpPr>
        <p:spPr bwMode="auto"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179" name="直接连接符 28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18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00188" y="4286250"/>
            <a:ext cx="6629400" cy="809625"/>
          </a:xfrm>
        </p:spPr>
        <p:txBody>
          <a:bodyPr/>
          <a:lstStyle/>
          <a:p>
            <a:pPr algn="ctr" eaLnBrk="1" hangingPunct="1"/>
            <a:r>
              <a:rPr lang="en-US" altLang="zh-CN" sz="4000" b="1">
                <a:latin typeface="宋体" panose="0201060003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arm</a:t>
            </a:r>
            <a:r>
              <a:rPr lang="zh-CN" altLang="zh-CN" sz="4000" b="1">
                <a:latin typeface="宋体" panose="0201060003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体系结构</a:t>
            </a:r>
            <a:endParaRPr lang="zh-CN" altLang="zh-CN" sz="4000" b="1">
              <a:latin typeface="宋体" panose="02010600030101010101" pitchFamily="2" charset="-122"/>
              <a:ea typeface="黑体" panose="0201060906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en-US" sz="2000" dirty="0"/>
              <a:t>Examples:</a:t>
            </a:r>
            <a:endParaRPr lang="zh-CN" altLang="en-US" sz="2000" dirty="0"/>
          </a:p>
          <a:p>
            <a:pPr marL="342900" indent="-34290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endParaRPr lang="zh-CN" altLang="en-US" sz="2000" dirty="0"/>
          </a:p>
          <a:p>
            <a:pPr marL="342900" indent="-34290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endParaRPr lang="zh-CN" altLang="en-US" dirty="0"/>
          </a:p>
          <a:p>
            <a:pPr marL="342900" indent="-34290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endParaRPr lang="zh-CN" altLang="en-US" dirty="0"/>
          </a:p>
          <a:p>
            <a:pPr marL="342900" indent="-342900" algn="l" eaLnBrk="1" hangingPunct="1">
              <a:lnSpc>
                <a:spcPct val="90000"/>
              </a:lnSpc>
            </a:pPr>
            <a:endParaRPr lang="zh-CN" altLang="en-US" sz="2000" dirty="0"/>
          </a:p>
          <a:p>
            <a:pPr marL="342900" indent="-342900" algn="l" eaLnBrk="1" hangingPunct="1">
              <a:lnSpc>
                <a:spcPct val="90000"/>
              </a:lnSpc>
            </a:pPr>
            <a:r>
              <a:rPr lang="zh-CN" altLang="en-US" sz="2000" dirty="0"/>
              <a:t>下列命令中，汇编器把立即数转换为移位操作：</a:t>
            </a:r>
            <a:endParaRPr lang="zh-CN" altLang="en-US" sz="2000" dirty="0"/>
          </a:p>
          <a:p>
            <a:pPr marL="819150" lvl="1" indent="-28575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MOV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r0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,#4096		; uses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0x40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ror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26</a:t>
            </a:r>
            <a:endParaRPr lang="zh-CN" altLang="en-US" sz="2000" b="1" dirty="0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819150" lvl="1" indent="-28575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ADD r1,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r2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,#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0xFF0000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; uses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0xFF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ror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16</a:t>
            </a:r>
            <a:endParaRPr lang="en-US" sz="1800" dirty="0"/>
          </a:p>
          <a:p>
            <a:pPr marL="342900" indent="-34290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000" dirty="0"/>
              <a:t>也可使用 </a:t>
            </a:r>
            <a:r>
              <a:rPr lang="en-US" sz="2000" dirty="0" err="1"/>
              <a:t>MVN</a:t>
            </a:r>
            <a:r>
              <a:rPr lang="zh-CN" altLang="en-US" sz="2000" dirty="0"/>
              <a:t>来进行位反转</a:t>
            </a:r>
            <a:r>
              <a:rPr lang="en-US" sz="2000" dirty="0"/>
              <a:t>:</a:t>
            </a:r>
            <a:endParaRPr lang="zh-CN" altLang="en-US" sz="2000" dirty="0"/>
          </a:p>
          <a:p>
            <a:pPr marL="819150" lvl="1" indent="-28575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MOV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r0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, #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0xFFFFFFFF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	; assembles to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MVN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r0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,#0</a:t>
            </a:r>
            <a:endParaRPr lang="en-US" sz="1800" dirty="0"/>
          </a:p>
          <a:p>
            <a:pPr marL="342900" indent="-34290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000" dirty="0"/>
              <a:t>立即数不能使用上述方法产生</a:t>
            </a:r>
            <a:r>
              <a:rPr lang="en-US" sz="2000" dirty="0"/>
              <a:t>,</a:t>
            </a:r>
            <a:r>
              <a:rPr lang="zh-CN" altLang="en-US" sz="2000" dirty="0"/>
              <a:t>否则将导致错误。</a:t>
            </a:r>
            <a:endParaRPr lang="zh-CN" altLang="en-US" dirty="0"/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79" name="Rectangle 7"/>
          <p:cNvSpPr>
            <a:spLocks noChangeArrowheads="1"/>
          </p:cNvSpPr>
          <p:nvPr/>
        </p:nvSpPr>
        <p:spPr bwMode="auto">
          <a:xfrm>
            <a:off x="5867400" y="1524000"/>
            <a:ext cx="2540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280" name="Rectangle 8"/>
          <p:cNvSpPr>
            <a:spLocks noChangeArrowheads="1"/>
          </p:cNvSpPr>
          <p:nvPr/>
        </p:nvSpPr>
        <p:spPr bwMode="auto">
          <a:xfrm>
            <a:off x="1066800" y="1524000"/>
            <a:ext cx="32385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31</a:t>
            </a:r>
            <a:endParaRPr lang="zh-CN" altLang="en-US"/>
          </a:p>
        </p:txBody>
      </p:sp>
      <p:sp>
        <p:nvSpPr>
          <p:cNvPr id="182281" name="Rectangle 9"/>
          <p:cNvSpPr>
            <a:spLocks noChangeArrowheads="1"/>
          </p:cNvSpPr>
          <p:nvPr/>
        </p:nvSpPr>
        <p:spPr bwMode="auto">
          <a:xfrm>
            <a:off x="304800" y="1752600"/>
            <a:ext cx="685800" cy="228600"/>
          </a:xfrm>
          <a:prstGeom prst="rect">
            <a:avLst/>
          </a:prstGeom>
          <a:solidFill>
            <a:srgbClr val="A5D0E3"/>
          </a:solidFill>
          <a:ln w="12700" cmpd="sng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r>
              <a:rPr 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ror #0   </a:t>
            </a:r>
            <a:endParaRPr lang="zh-CN" altLang="en-US"/>
          </a:p>
        </p:txBody>
      </p:sp>
      <p:sp>
        <p:nvSpPr>
          <p:cNvPr id="182282" name="Rectangle 10"/>
          <p:cNvSpPr>
            <a:spLocks noChangeArrowheads="1"/>
          </p:cNvSpPr>
          <p:nvPr/>
        </p:nvSpPr>
        <p:spPr bwMode="auto">
          <a:xfrm>
            <a:off x="1143000" y="2209800"/>
            <a:ext cx="1219200" cy="2286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83" name="Line 11"/>
          <p:cNvSpPr>
            <a:spLocks noChangeShapeType="1"/>
          </p:cNvSpPr>
          <p:nvPr/>
        </p:nvSpPr>
        <p:spPr bwMode="auto">
          <a:xfrm flipH="1">
            <a:off x="6019800" y="2209800"/>
            <a:ext cx="0" cy="22860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84" name="Line 12"/>
          <p:cNvSpPr>
            <a:spLocks noChangeShapeType="1"/>
          </p:cNvSpPr>
          <p:nvPr/>
        </p:nvSpPr>
        <p:spPr bwMode="auto">
          <a:xfrm>
            <a:off x="1143000" y="2209800"/>
            <a:ext cx="0" cy="22860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85" name="Rectangle 13"/>
          <p:cNvSpPr>
            <a:spLocks noChangeArrowheads="1"/>
          </p:cNvSpPr>
          <p:nvPr/>
        </p:nvSpPr>
        <p:spPr bwMode="auto">
          <a:xfrm>
            <a:off x="6172200" y="2209800"/>
            <a:ext cx="2819400" cy="228600"/>
          </a:xfrm>
          <a:prstGeom prst="rect">
            <a:avLst/>
          </a:prstGeom>
          <a:solidFill>
            <a:srgbClr val="A5D0E3"/>
          </a:solidFill>
          <a:ln w="12700" cmpd="sng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r>
              <a:rPr lang="en-US" sz="1200">
                <a:solidFill>
                  <a:schemeClr val="tx1"/>
                </a:solidFill>
                <a:sym typeface="Times New Roman" panose="02020603050405020304" pitchFamily="18" charset="0"/>
              </a:rPr>
              <a:t>range 0-0xff000000 step 0x01000000   </a:t>
            </a:r>
            <a:endParaRPr lang="zh-CN" altLang="en-US"/>
          </a:p>
        </p:txBody>
      </p:sp>
      <p:sp>
        <p:nvSpPr>
          <p:cNvPr id="182286" name="Rectangle 14"/>
          <p:cNvSpPr>
            <a:spLocks noChangeArrowheads="1"/>
          </p:cNvSpPr>
          <p:nvPr/>
        </p:nvSpPr>
        <p:spPr bwMode="auto">
          <a:xfrm>
            <a:off x="304800" y="2209800"/>
            <a:ext cx="685800" cy="228600"/>
          </a:xfrm>
          <a:prstGeom prst="rect">
            <a:avLst/>
          </a:prstGeom>
          <a:solidFill>
            <a:srgbClr val="A5D0E3"/>
          </a:solidFill>
          <a:ln w="12700" cmpd="sng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r>
              <a:rPr 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ror #8   </a:t>
            </a:r>
            <a:endParaRPr lang="zh-CN" altLang="en-US"/>
          </a:p>
        </p:txBody>
      </p:sp>
      <p:sp>
        <p:nvSpPr>
          <p:cNvPr id="182287" name="Line 15"/>
          <p:cNvSpPr>
            <a:spLocks noChangeShapeType="1"/>
          </p:cNvSpPr>
          <p:nvPr/>
        </p:nvSpPr>
        <p:spPr bwMode="auto">
          <a:xfrm>
            <a:off x="1143000" y="2209800"/>
            <a:ext cx="48768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88" name="Line 16"/>
          <p:cNvSpPr>
            <a:spLocks noChangeShapeType="1"/>
          </p:cNvSpPr>
          <p:nvPr/>
        </p:nvSpPr>
        <p:spPr bwMode="auto">
          <a:xfrm>
            <a:off x="1143000" y="2438400"/>
            <a:ext cx="48768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89" name="Line 17"/>
          <p:cNvSpPr>
            <a:spLocks noChangeShapeType="1"/>
          </p:cNvSpPr>
          <p:nvPr/>
        </p:nvSpPr>
        <p:spPr bwMode="auto">
          <a:xfrm>
            <a:off x="12954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90" name="Line 18"/>
          <p:cNvSpPr>
            <a:spLocks noChangeShapeType="1"/>
          </p:cNvSpPr>
          <p:nvPr/>
        </p:nvSpPr>
        <p:spPr bwMode="auto">
          <a:xfrm>
            <a:off x="14478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91" name="Line 19"/>
          <p:cNvSpPr>
            <a:spLocks noChangeShapeType="1"/>
          </p:cNvSpPr>
          <p:nvPr/>
        </p:nvSpPr>
        <p:spPr bwMode="auto">
          <a:xfrm>
            <a:off x="16002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92" name="Line 20"/>
          <p:cNvSpPr>
            <a:spLocks noChangeShapeType="1"/>
          </p:cNvSpPr>
          <p:nvPr/>
        </p:nvSpPr>
        <p:spPr bwMode="auto">
          <a:xfrm>
            <a:off x="17526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93" name="Line 21"/>
          <p:cNvSpPr>
            <a:spLocks noChangeShapeType="1"/>
          </p:cNvSpPr>
          <p:nvPr/>
        </p:nvSpPr>
        <p:spPr bwMode="auto">
          <a:xfrm>
            <a:off x="19050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94" name="Line 22"/>
          <p:cNvSpPr>
            <a:spLocks noChangeShapeType="1"/>
          </p:cNvSpPr>
          <p:nvPr/>
        </p:nvSpPr>
        <p:spPr bwMode="auto">
          <a:xfrm>
            <a:off x="20574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95" name="Line 23"/>
          <p:cNvSpPr>
            <a:spLocks noChangeShapeType="1"/>
          </p:cNvSpPr>
          <p:nvPr/>
        </p:nvSpPr>
        <p:spPr bwMode="auto">
          <a:xfrm>
            <a:off x="22098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96" name="Line 24"/>
          <p:cNvSpPr>
            <a:spLocks noChangeShapeType="1"/>
          </p:cNvSpPr>
          <p:nvPr/>
        </p:nvSpPr>
        <p:spPr bwMode="auto">
          <a:xfrm>
            <a:off x="23622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97" name="Line 25"/>
          <p:cNvSpPr>
            <a:spLocks noChangeShapeType="1"/>
          </p:cNvSpPr>
          <p:nvPr/>
        </p:nvSpPr>
        <p:spPr bwMode="auto">
          <a:xfrm>
            <a:off x="25146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98" name="Line 26"/>
          <p:cNvSpPr>
            <a:spLocks noChangeShapeType="1"/>
          </p:cNvSpPr>
          <p:nvPr/>
        </p:nvSpPr>
        <p:spPr bwMode="auto">
          <a:xfrm>
            <a:off x="26670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99" name="Line 27"/>
          <p:cNvSpPr>
            <a:spLocks noChangeShapeType="1"/>
          </p:cNvSpPr>
          <p:nvPr/>
        </p:nvSpPr>
        <p:spPr bwMode="auto">
          <a:xfrm>
            <a:off x="28194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00" name="Line 28"/>
          <p:cNvSpPr>
            <a:spLocks noChangeShapeType="1"/>
          </p:cNvSpPr>
          <p:nvPr/>
        </p:nvSpPr>
        <p:spPr bwMode="auto">
          <a:xfrm>
            <a:off x="29718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01" name="Line 29"/>
          <p:cNvSpPr>
            <a:spLocks noChangeShapeType="1"/>
          </p:cNvSpPr>
          <p:nvPr/>
        </p:nvSpPr>
        <p:spPr bwMode="auto">
          <a:xfrm>
            <a:off x="31242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02" name="Line 30"/>
          <p:cNvSpPr>
            <a:spLocks noChangeShapeType="1"/>
          </p:cNvSpPr>
          <p:nvPr/>
        </p:nvSpPr>
        <p:spPr bwMode="auto">
          <a:xfrm>
            <a:off x="32766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03" name="Line 31"/>
          <p:cNvSpPr>
            <a:spLocks noChangeShapeType="1"/>
          </p:cNvSpPr>
          <p:nvPr/>
        </p:nvSpPr>
        <p:spPr bwMode="auto">
          <a:xfrm>
            <a:off x="34290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04" name="Line 32"/>
          <p:cNvSpPr>
            <a:spLocks noChangeShapeType="1"/>
          </p:cNvSpPr>
          <p:nvPr/>
        </p:nvSpPr>
        <p:spPr bwMode="auto">
          <a:xfrm>
            <a:off x="35814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05" name="Line 33"/>
          <p:cNvSpPr>
            <a:spLocks noChangeShapeType="1"/>
          </p:cNvSpPr>
          <p:nvPr/>
        </p:nvSpPr>
        <p:spPr bwMode="auto">
          <a:xfrm>
            <a:off x="37338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06" name="Line 34"/>
          <p:cNvSpPr>
            <a:spLocks noChangeShapeType="1"/>
          </p:cNvSpPr>
          <p:nvPr/>
        </p:nvSpPr>
        <p:spPr bwMode="auto">
          <a:xfrm>
            <a:off x="38862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07" name="Line 35"/>
          <p:cNvSpPr>
            <a:spLocks noChangeShapeType="1"/>
          </p:cNvSpPr>
          <p:nvPr/>
        </p:nvSpPr>
        <p:spPr bwMode="auto">
          <a:xfrm>
            <a:off x="40386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08" name="Line 36"/>
          <p:cNvSpPr>
            <a:spLocks noChangeShapeType="1"/>
          </p:cNvSpPr>
          <p:nvPr/>
        </p:nvSpPr>
        <p:spPr bwMode="auto">
          <a:xfrm>
            <a:off x="41910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09" name="Line 37"/>
          <p:cNvSpPr>
            <a:spLocks noChangeShapeType="1"/>
          </p:cNvSpPr>
          <p:nvPr/>
        </p:nvSpPr>
        <p:spPr bwMode="auto">
          <a:xfrm>
            <a:off x="43434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10" name="Line 38"/>
          <p:cNvSpPr>
            <a:spLocks noChangeShapeType="1"/>
          </p:cNvSpPr>
          <p:nvPr/>
        </p:nvSpPr>
        <p:spPr bwMode="auto">
          <a:xfrm>
            <a:off x="44958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11" name="Line 39"/>
          <p:cNvSpPr>
            <a:spLocks noChangeShapeType="1"/>
          </p:cNvSpPr>
          <p:nvPr/>
        </p:nvSpPr>
        <p:spPr bwMode="auto">
          <a:xfrm>
            <a:off x="46482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12" name="Line 40"/>
          <p:cNvSpPr>
            <a:spLocks noChangeShapeType="1"/>
          </p:cNvSpPr>
          <p:nvPr/>
        </p:nvSpPr>
        <p:spPr bwMode="auto">
          <a:xfrm>
            <a:off x="48006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13" name="Line 41"/>
          <p:cNvSpPr>
            <a:spLocks noChangeShapeType="1"/>
          </p:cNvSpPr>
          <p:nvPr/>
        </p:nvSpPr>
        <p:spPr bwMode="auto">
          <a:xfrm>
            <a:off x="49530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14" name="Line 42"/>
          <p:cNvSpPr>
            <a:spLocks noChangeShapeType="1"/>
          </p:cNvSpPr>
          <p:nvPr/>
        </p:nvSpPr>
        <p:spPr bwMode="auto">
          <a:xfrm>
            <a:off x="51054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15" name="Line 43"/>
          <p:cNvSpPr>
            <a:spLocks noChangeShapeType="1"/>
          </p:cNvSpPr>
          <p:nvPr/>
        </p:nvSpPr>
        <p:spPr bwMode="auto">
          <a:xfrm>
            <a:off x="52578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16" name="Line 44"/>
          <p:cNvSpPr>
            <a:spLocks noChangeShapeType="1"/>
          </p:cNvSpPr>
          <p:nvPr/>
        </p:nvSpPr>
        <p:spPr bwMode="auto">
          <a:xfrm>
            <a:off x="54102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17" name="Line 45"/>
          <p:cNvSpPr>
            <a:spLocks noChangeShapeType="1"/>
          </p:cNvSpPr>
          <p:nvPr/>
        </p:nvSpPr>
        <p:spPr bwMode="auto">
          <a:xfrm>
            <a:off x="55626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18" name="Line 46"/>
          <p:cNvSpPr>
            <a:spLocks noChangeShapeType="1"/>
          </p:cNvSpPr>
          <p:nvPr/>
        </p:nvSpPr>
        <p:spPr bwMode="auto">
          <a:xfrm>
            <a:off x="57150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19" name="Line 47"/>
          <p:cNvSpPr>
            <a:spLocks noChangeShapeType="1"/>
          </p:cNvSpPr>
          <p:nvPr/>
        </p:nvSpPr>
        <p:spPr bwMode="auto">
          <a:xfrm>
            <a:off x="58674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20" name="Rectangle 48"/>
          <p:cNvSpPr>
            <a:spLocks noChangeArrowheads="1"/>
          </p:cNvSpPr>
          <p:nvPr/>
        </p:nvSpPr>
        <p:spPr bwMode="auto">
          <a:xfrm>
            <a:off x="4800600" y="1752600"/>
            <a:ext cx="1219200" cy="2286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21" name="Line 49"/>
          <p:cNvSpPr>
            <a:spLocks noChangeShapeType="1"/>
          </p:cNvSpPr>
          <p:nvPr/>
        </p:nvSpPr>
        <p:spPr bwMode="auto">
          <a:xfrm flipH="1">
            <a:off x="6019800" y="1752600"/>
            <a:ext cx="0" cy="22860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22" name="Line 50"/>
          <p:cNvSpPr>
            <a:spLocks noChangeShapeType="1"/>
          </p:cNvSpPr>
          <p:nvPr/>
        </p:nvSpPr>
        <p:spPr bwMode="auto">
          <a:xfrm>
            <a:off x="1143000" y="1752600"/>
            <a:ext cx="0" cy="22860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23" name="Line 51"/>
          <p:cNvSpPr>
            <a:spLocks noChangeShapeType="1"/>
          </p:cNvSpPr>
          <p:nvPr/>
        </p:nvSpPr>
        <p:spPr bwMode="auto">
          <a:xfrm>
            <a:off x="1143000" y="1752600"/>
            <a:ext cx="48768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24" name="Line 52"/>
          <p:cNvSpPr>
            <a:spLocks noChangeShapeType="1"/>
          </p:cNvSpPr>
          <p:nvPr/>
        </p:nvSpPr>
        <p:spPr bwMode="auto">
          <a:xfrm>
            <a:off x="1143000" y="1981200"/>
            <a:ext cx="48768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25" name="Line 53"/>
          <p:cNvSpPr>
            <a:spLocks noChangeShapeType="1"/>
          </p:cNvSpPr>
          <p:nvPr/>
        </p:nvSpPr>
        <p:spPr bwMode="auto">
          <a:xfrm>
            <a:off x="12954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26" name="Line 54"/>
          <p:cNvSpPr>
            <a:spLocks noChangeShapeType="1"/>
          </p:cNvSpPr>
          <p:nvPr/>
        </p:nvSpPr>
        <p:spPr bwMode="auto">
          <a:xfrm>
            <a:off x="14478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27" name="Line 55"/>
          <p:cNvSpPr>
            <a:spLocks noChangeShapeType="1"/>
          </p:cNvSpPr>
          <p:nvPr/>
        </p:nvSpPr>
        <p:spPr bwMode="auto">
          <a:xfrm>
            <a:off x="16002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28" name="Line 56"/>
          <p:cNvSpPr>
            <a:spLocks noChangeShapeType="1"/>
          </p:cNvSpPr>
          <p:nvPr/>
        </p:nvSpPr>
        <p:spPr bwMode="auto">
          <a:xfrm>
            <a:off x="17526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29" name="Line 57"/>
          <p:cNvSpPr>
            <a:spLocks noChangeShapeType="1"/>
          </p:cNvSpPr>
          <p:nvPr/>
        </p:nvSpPr>
        <p:spPr bwMode="auto">
          <a:xfrm>
            <a:off x="19050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30" name="Line 58"/>
          <p:cNvSpPr>
            <a:spLocks noChangeShapeType="1"/>
          </p:cNvSpPr>
          <p:nvPr/>
        </p:nvSpPr>
        <p:spPr bwMode="auto">
          <a:xfrm>
            <a:off x="20574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31" name="Line 59"/>
          <p:cNvSpPr>
            <a:spLocks noChangeShapeType="1"/>
          </p:cNvSpPr>
          <p:nvPr/>
        </p:nvSpPr>
        <p:spPr bwMode="auto">
          <a:xfrm>
            <a:off x="22098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32" name="Line 60"/>
          <p:cNvSpPr>
            <a:spLocks noChangeShapeType="1"/>
          </p:cNvSpPr>
          <p:nvPr/>
        </p:nvSpPr>
        <p:spPr bwMode="auto">
          <a:xfrm>
            <a:off x="23622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33" name="Line 61"/>
          <p:cNvSpPr>
            <a:spLocks noChangeShapeType="1"/>
          </p:cNvSpPr>
          <p:nvPr/>
        </p:nvSpPr>
        <p:spPr bwMode="auto">
          <a:xfrm>
            <a:off x="25146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34" name="Line 62"/>
          <p:cNvSpPr>
            <a:spLocks noChangeShapeType="1"/>
          </p:cNvSpPr>
          <p:nvPr/>
        </p:nvSpPr>
        <p:spPr bwMode="auto">
          <a:xfrm>
            <a:off x="26670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35" name="Line 63"/>
          <p:cNvSpPr>
            <a:spLocks noChangeShapeType="1"/>
          </p:cNvSpPr>
          <p:nvPr/>
        </p:nvSpPr>
        <p:spPr bwMode="auto">
          <a:xfrm>
            <a:off x="28194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36" name="Line 64"/>
          <p:cNvSpPr>
            <a:spLocks noChangeShapeType="1"/>
          </p:cNvSpPr>
          <p:nvPr/>
        </p:nvSpPr>
        <p:spPr bwMode="auto">
          <a:xfrm>
            <a:off x="29718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37" name="Line 65"/>
          <p:cNvSpPr>
            <a:spLocks noChangeShapeType="1"/>
          </p:cNvSpPr>
          <p:nvPr/>
        </p:nvSpPr>
        <p:spPr bwMode="auto">
          <a:xfrm>
            <a:off x="31242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38" name="Line 66"/>
          <p:cNvSpPr>
            <a:spLocks noChangeShapeType="1"/>
          </p:cNvSpPr>
          <p:nvPr/>
        </p:nvSpPr>
        <p:spPr bwMode="auto">
          <a:xfrm>
            <a:off x="32766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39" name="Line 67"/>
          <p:cNvSpPr>
            <a:spLocks noChangeShapeType="1"/>
          </p:cNvSpPr>
          <p:nvPr/>
        </p:nvSpPr>
        <p:spPr bwMode="auto">
          <a:xfrm>
            <a:off x="34290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40" name="Line 68"/>
          <p:cNvSpPr>
            <a:spLocks noChangeShapeType="1"/>
          </p:cNvSpPr>
          <p:nvPr/>
        </p:nvSpPr>
        <p:spPr bwMode="auto">
          <a:xfrm>
            <a:off x="35814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41" name="Line 69"/>
          <p:cNvSpPr>
            <a:spLocks noChangeShapeType="1"/>
          </p:cNvSpPr>
          <p:nvPr/>
        </p:nvSpPr>
        <p:spPr bwMode="auto">
          <a:xfrm>
            <a:off x="37338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42" name="Line 70"/>
          <p:cNvSpPr>
            <a:spLocks noChangeShapeType="1"/>
          </p:cNvSpPr>
          <p:nvPr/>
        </p:nvSpPr>
        <p:spPr bwMode="auto">
          <a:xfrm>
            <a:off x="38862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43" name="Line 71"/>
          <p:cNvSpPr>
            <a:spLocks noChangeShapeType="1"/>
          </p:cNvSpPr>
          <p:nvPr/>
        </p:nvSpPr>
        <p:spPr bwMode="auto">
          <a:xfrm>
            <a:off x="40386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44" name="Line 72"/>
          <p:cNvSpPr>
            <a:spLocks noChangeShapeType="1"/>
          </p:cNvSpPr>
          <p:nvPr/>
        </p:nvSpPr>
        <p:spPr bwMode="auto">
          <a:xfrm>
            <a:off x="41910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45" name="Line 73"/>
          <p:cNvSpPr>
            <a:spLocks noChangeShapeType="1"/>
          </p:cNvSpPr>
          <p:nvPr/>
        </p:nvSpPr>
        <p:spPr bwMode="auto">
          <a:xfrm>
            <a:off x="43434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46" name="Line 74"/>
          <p:cNvSpPr>
            <a:spLocks noChangeShapeType="1"/>
          </p:cNvSpPr>
          <p:nvPr/>
        </p:nvSpPr>
        <p:spPr bwMode="auto">
          <a:xfrm>
            <a:off x="44958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47" name="Line 75"/>
          <p:cNvSpPr>
            <a:spLocks noChangeShapeType="1"/>
          </p:cNvSpPr>
          <p:nvPr/>
        </p:nvSpPr>
        <p:spPr bwMode="auto">
          <a:xfrm>
            <a:off x="46482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48" name="Line 76"/>
          <p:cNvSpPr>
            <a:spLocks noChangeShapeType="1"/>
          </p:cNvSpPr>
          <p:nvPr/>
        </p:nvSpPr>
        <p:spPr bwMode="auto">
          <a:xfrm>
            <a:off x="48006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49" name="Line 77"/>
          <p:cNvSpPr>
            <a:spLocks noChangeShapeType="1"/>
          </p:cNvSpPr>
          <p:nvPr/>
        </p:nvSpPr>
        <p:spPr bwMode="auto">
          <a:xfrm>
            <a:off x="49530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50" name="Line 78"/>
          <p:cNvSpPr>
            <a:spLocks noChangeShapeType="1"/>
          </p:cNvSpPr>
          <p:nvPr/>
        </p:nvSpPr>
        <p:spPr bwMode="auto">
          <a:xfrm>
            <a:off x="51054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51" name="Line 79"/>
          <p:cNvSpPr>
            <a:spLocks noChangeShapeType="1"/>
          </p:cNvSpPr>
          <p:nvPr/>
        </p:nvSpPr>
        <p:spPr bwMode="auto">
          <a:xfrm>
            <a:off x="52578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52" name="Line 80"/>
          <p:cNvSpPr>
            <a:spLocks noChangeShapeType="1"/>
          </p:cNvSpPr>
          <p:nvPr/>
        </p:nvSpPr>
        <p:spPr bwMode="auto">
          <a:xfrm>
            <a:off x="54102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53" name="Line 81"/>
          <p:cNvSpPr>
            <a:spLocks noChangeShapeType="1"/>
          </p:cNvSpPr>
          <p:nvPr/>
        </p:nvSpPr>
        <p:spPr bwMode="auto">
          <a:xfrm>
            <a:off x="55626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54" name="Line 82"/>
          <p:cNvSpPr>
            <a:spLocks noChangeShapeType="1"/>
          </p:cNvSpPr>
          <p:nvPr/>
        </p:nvSpPr>
        <p:spPr bwMode="auto">
          <a:xfrm>
            <a:off x="57150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55" name="Line 83"/>
          <p:cNvSpPr>
            <a:spLocks noChangeShapeType="1"/>
          </p:cNvSpPr>
          <p:nvPr/>
        </p:nvSpPr>
        <p:spPr bwMode="auto">
          <a:xfrm>
            <a:off x="58674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56" name="Rectangle 84"/>
          <p:cNvSpPr>
            <a:spLocks noChangeArrowheads="1"/>
          </p:cNvSpPr>
          <p:nvPr/>
        </p:nvSpPr>
        <p:spPr bwMode="auto">
          <a:xfrm>
            <a:off x="6172200" y="1752600"/>
            <a:ext cx="2819400" cy="228600"/>
          </a:xfrm>
          <a:prstGeom prst="rect">
            <a:avLst/>
          </a:prstGeom>
          <a:solidFill>
            <a:srgbClr val="A5D0E3"/>
          </a:solidFill>
          <a:ln w="12700" cmpd="sng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r>
              <a:rPr lang="en-US" sz="1200">
                <a:solidFill>
                  <a:schemeClr val="tx1"/>
                </a:solidFill>
                <a:sym typeface="Times New Roman" panose="02020603050405020304" pitchFamily="18" charset="0"/>
              </a:rPr>
              <a:t>range 0-0x000000ff step 0x00000001 </a:t>
            </a:r>
            <a:endParaRPr lang="zh-CN" altLang="en-US"/>
          </a:p>
        </p:txBody>
      </p:sp>
      <p:sp>
        <p:nvSpPr>
          <p:cNvPr id="182357" name="Rectangle 85"/>
          <p:cNvSpPr>
            <a:spLocks noChangeArrowheads="1"/>
          </p:cNvSpPr>
          <p:nvPr/>
        </p:nvSpPr>
        <p:spPr bwMode="auto">
          <a:xfrm>
            <a:off x="4495800" y="2667000"/>
            <a:ext cx="1219200" cy="2286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58" name="Line 86"/>
          <p:cNvSpPr>
            <a:spLocks noChangeShapeType="1"/>
          </p:cNvSpPr>
          <p:nvPr/>
        </p:nvSpPr>
        <p:spPr bwMode="auto">
          <a:xfrm flipH="1">
            <a:off x="6019800" y="2667000"/>
            <a:ext cx="0" cy="22860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59" name="Line 87"/>
          <p:cNvSpPr>
            <a:spLocks noChangeShapeType="1"/>
          </p:cNvSpPr>
          <p:nvPr/>
        </p:nvSpPr>
        <p:spPr bwMode="auto">
          <a:xfrm>
            <a:off x="1143000" y="2667000"/>
            <a:ext cx="0" cy="22860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60" name="Rectangle 88"/>
          <p:cNvSpPr>
            <a:spLocks noChangeArrowheads="1"/>
          </p:cNvSpPr>
          <p:nvPr/>
        </p:nvSpPr>
        <p:spPr bwMode="auto">
          <a:xfrm>
            <a:off x="6172200" y="2667000"/>
            <a:ext cx="2819400" cy="228600"/>
          </a:xfrm>
          <a:prstGeom prst="rect">
            <a:avLst/>
          </a:prstGeom>
          <a:solidFill>
            <a:srgbClr val="A5D0E3"/>
          </a:solidFill>
          <a:ln w="12700" cmpd="sng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r>
              <a:rPr lang="en-US" sz="1200">
                <a:solidFill>
                  <a:schemeClr val="tx1"/>
                </a:solidFill>
                <a:sym typeface="Times New Roman" panose="02020603050405020304" pitchFamily="18" charset="0"/>
              </a:rPr>
              <a:t>range 0-0x000003fc step 0x00000004  </a:t>
            </a:r>
            <a:endParaRPr lang="zh-CN" altLang="en-US"/>
          </a:p>
        </p:txBody>
      </p:sp>
      <p:sp>
        <p:nvSpPr>
          <p:cNvPr id="182361" name="Rectangle 89"/>
          <p:cNvSpPr>
            <a:spLocks noChangeArrowheads="1"/>
          </p:cNvSpPr>
          <p:nvPr/>
        </p:nvSpPr>
        <p:spPr bwMode="auto">
          <a:xfrm>
            <a:off x="304800" y="2667000"/>
            <a:ext cx="685800" cy="228600"/>
          </a:xfrm>
          <a:prstGeom prst="rect">
            <a:avLst/>
          </a:prstGeom>
          <a:solidFill>
            <a:srgbClr val="A5D0E3"/>
          </a:solidFill>
          <a:ln w="12700" cmpd="sng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r>
              <a:rPr 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ror #30   </a:t>
            </a:r>
            <a:endParaRPr lang="zh-CN" altLang="en-US"/>
          </a:p>
        </p:txBody>
      </p:sp>
      <p:sp>
        <p:nvSpPr>
          <p:cNvPr id="182362" name="Line 90"/>
          <p:cNvSpPr>
            <a:spLocks noChangeShapeType="1"/>
          </p:cNvSpPr>
          <p:nvPr/>
        </p:nvSpPr>
        <p:spPr bwMode="auto">
          <a:xfrm>
            <a:off x="1143000" y="2667000"/>
            <a:ext cx="48768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63" name="Line 91"/>
          <p:cNvSpPr>
            <a:spLocks noChangeShapeType="1"/>
          </p:cNvSpPr>
          <p:nvPr/>
        </p:nvSpPr>
        <p:spPr bwMode="auto">
          <a:xfrm>
            <a:off x="1143000" y="2895600"/>
            <a:ext cx="48768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64" name="Line 92"/>
          <p:cNvSpPr>
            <a:spLocks noChangeShapeType="1"/>
          </p:cNvSpPr>
          <p:nvPr/>
        </p:nvSpPr>
        <p:spPr bwMode="auto">
          <a:xfrm>
            <a:off x="12954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65" name="Line 93"/>
          <p:cNvSpPr>
            <a:spLocks noChangeShapeType="1"/>
          </p:cNvSpPr>
          <p:nvPr/>
        </p:nvSpPr>
        <p:spPr bwMode="auto">
          <a:xfrm>
            <a:off x="14478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66" name="Line 94"/>
          <p:cNvSpPr>
            <a:spLocks noChangeShapeType="1"/>
          </p:cNvSpPr>
          <p:nvPr/>
        </p:nvSpPr>
        <p:spPr bwMode="auto">
          <a:xfrm>
            <a:off x="16002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67" name="Line 95"/>
          <p:cNvSpPr>
            <a:spLocks noChangeShapeType="1"/>
          </p:cNvSpPr>
          <p:nvPr/>
        </p:nvSpPr>
        <p:spPr bwMode="auto">
          <a:xfrm>
            <a:off x="17526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68" name="Line 96"/>
          <p:cNvSpPr>
            <a:spLocks noChangeShapeType="1"/>
          </p:cNvSpPr>
          <p:nvPr/>
        </p:nvSpPr>
        <p:spPr bwMode="auto">
          <a:xfrm>
            <a:off x="19050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69" name="Line 97"/>
          <p:cNvSpPr>
            <a:spLocks noChangeShapeType="1"/>
          </p:cNvSpPr>
          <p:nvPr/>
        </p:nvSpPr>
        <p:spPr bwMode="auto">
          <a:xfrm>
            <a:off x="20574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70" name="Line 98"/>
          <p:cNvSpPr>
            <a:spLocks noChangeShapeType="1"/>
          </p:cNvSpPr>
          <p:nvPr/>
        </p:nvSpPr>
        <p:spPr bwMode="auto">
          <a:xfrm>
            <a:off x="22098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71" name="Line 99"/>
          <p:cNvSpPr>
            <a:spLocks noChangeShapeType="1"/>
          </p:cNvSpPr>
          <p:nvPr/>
        </p:nvSpPr>
        <p:spPr bwMode="auto">
          <a:xfrm>
            <a:off x="23622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72" name="Line 100"/>
          <p:cNvSpPr>
            <a:spLocks noChangeShapeType="1"/>
          </p:cNvSpPr>
          <p:nvPr/>
        </p:nvSpPr>
        <p:spPr bwMode="auto">
          <a:xfrm>
            <a:off x="25146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73" name="Line 101"/>
          <p:cNvSpPr>
            <a:spLocks noChangeShapeType="1"/>
          </p:cNvSpPr>
          <p:nvPr/>
        </p:nvSpPr>
        <p:spPr bwMode="auto">
          <a:xfrm>
            <a:off x="26670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74" name="Line 102"/>
          <p:cNvSpPr>
            <a:spLocks noChangeShapeType="1"/>
          </p:cNvSpPr>
          <p:nvPr/>
        </p:nvSpPr>
        <p:spPr bwMode="auto">
          <a:xfrm>
            <a:off x="28194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75" name="Line 103"/>
          <p:cNvSpPr>
            <a:spLocks noChangeShapeType="1"/>
          </p:cNvSpPr>
          <p:nvPr/>
        </p:nvSpPr>
        <p:spPr bwMode="auto">
          <a:xfrm>
            <a:off x="29718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76" name="Line 104"/>
          <p:cNvSpPr>
            <a:spLocks noChangeShapeType="1"/>
          </p:cNvSpPr>
          <p:nvPr/>
        </p:nvSpPr>
        <p:spPr bwMode="auto">
          <a:xfrm>
            <a:off x="31242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77" name="Line 105"/>
          <p:cNvSpPr>
            <a:spLocks noChangeShapeType="1"/>
          </p:cNvSpPr>
          <p:nvPr/>
        </p:nvSpPr>
        <p:spPr bwMode="auto">
          <a:xfrm>
            <a:off x="32766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78" name="Line 106"/>
          <p:cNvSpPr>
            <a:spLocks noChangeShapeType="1"/>
          </p:cNvSpPr>
          <p:nvPr/>
        </p:nvSpPr>
        <p:spPr bwMode="auto">
          <a:xfrm>
            <a:off x="34290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79" name="Line 107"/>
          <p:cNvSpPr>
            <a:spLocks noChangeShapeType="1"/>
          </p:cNvSpPr>
          <p:nvPr/>
        </p:nvSpPr>
        <p:spPr bwMode="auto">
          <a:xfrm>
            <a:off x="35814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80" name="Line 108"/>
          <p:cNvSpPr>
            <a:spLocks noChangeShapeType="1"/>
          </p:cNvSpPr>
          <p:nvPr/>
        </p:nvSpPr>
        <p:spPr bwMode="auto">
          <a:xfrm>
            <a:off x="37338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81" name="Line 109"/>
          <p:cNvSpPr>
            <a:spLocks noChangeShapeType="1"/>
          </p:cNvSpPr>
          <p:nvPr/>
        </p:nvSpPr>
        <p:spPr bwMode="auto">
          <a:xfrm>
            <a:off x="38862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82" name="Line 110"/>
          <p:cNvSpPr>
            <a:spLocks noChangeShapeType="1"/>
          </p:cNvSpPr>
          <p:nvPr/>
        </p:nvSpPr>
        <p:spPr bwMode="auto">
          <a:xfrm>
            <a:off x="40386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83" name="Line 111"/>
          <p:cNvSpPr>
            <a:spLocks noChangeShapeType="1"/>
          </p:cNvSpPr>
          <p:nvPr/>
        </p:nvSpPr>
        <p:spPr bwMode="auto">
          <a:xfrm>
            <a:off x="41910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84" name="Line 112"/>
          <p:cNvSpPr>
            <a:spLocks noChangeShapeType="1"/>
          </p:cNvSpPr>
          <p:nvPr/>
        </p:nvSpPr>
        <p:spPr bwMode="auto">
          <a:xfrm>
            <a:off x="43434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85" name="Line 113"/>
          <p:cNvSpPr>
            <a:spLocks noChangeShapeType="1"/>
          </p:cNvSpPr>
          <p:nvPr/>
        </p:nvSpPr>
        <p:spPr bwMode="auto">
          <a:xfrm>
            <a:off x="44958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86" name="Line 114"/>
          <p:cNvSpPr>
            <a:spLocks noChangeShapeType="1"/>
          </p:cNvSpPr>
          <p:nvPr/>
        </p:nvSpPr>
        <p:spPr bwMode="auto">
          <a:xfrm>
            <a:off x="46482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87" name="Line 115"/>
          <p:cNvSpPr>
            <a:spLocks noChangeShapeType="1"/>
          </p:cNvSpPr>
          <p:nvPr/>
        </p:nvSpPr>
        <p:spPr bwMode="auto">
          <a:xfrm>
            <a:off x="48006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88" name="Line 116"/>
          <p:cNvSpPr>
            <a:spLocks noChangeShapeType="1"/>
          </p:cNvSpPr>
          <p:nvPr/>
        </p:nvSpPr>
        <p:spPr bwMode="auto">
          <a:xfrm>
            <a:off x="49530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89" name="Line 117"/>
          <p:cNvSpPr>
            <a:spLocks noChangeShapeType="1"/>
          </p:cNvSpPr>
          <p:nvPr/>
        </p:nvSpPr>
        <p:spPr bwMode="auto">
          <a:xfrm>
            <a:off x="51054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90" name="Line 118"/>
          <p:cNvSpPr>
            <a:spLocks noChangeShapeType="1"/>
          </p:cNvSpPr>
          <p:nvPr/>
        </p:nvSpPr>
        <p:spPr bwMode="auto">
          <a:xfrm>
            <a:off x="52578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91" name="Line 119"/>
          <p:cNvSpPr>
            <a:spLocks noChangeShapeType="1"/>
          </p:cNvSpPr>
          <p:nvPr/>
        </p:nvSpPr>
        <p:spPr bwMode="auto">
          <a:xfrm>
            <a:off x="54102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92" name="Line 120"/>
          <p:cNvSpPr>
            <a:spLocks noChangeShapeType="1"/>
          </p:cNvSpPr>
          <p:nvPr/>
        </p:nvSpPr>
        <p:spPr bwMode="auto">
          <a:xfrm>
            <a:off x="55626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93" name="Line 121"/>
          <p:cNvSpPr>
            <a:spLocks noChangeShapeType="1"/>
          </p:cNvSpPr>
          <p:nvPr/>
        </p:nvSpPr>
        <p:spPr bwMode="auto">
          <a:xfrm>
            <a:off x="57150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94" name="Line 122"/>
          <p:cNvSpPr>
            <a:spLocks noChangeShapeType="1"/>
          </p:cNvSpPr>
          <p:nvPr/>
        </p:nvSpPr>
        <p:spPr bwMode="auto">
          <a:xfrm>
            <a:off x="58674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95" name="Rectangle 123"/>
          <p:cNvSpPr>
            <a:spLocks noChangeArrowheads="1"/>
          </p:cNvSpPr>
          <p:nvPr/>
        </p:nvSpPr>
        <p:spPr bwMode="auto">
          <a:xfrm>
            <a:off x="10668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396" name="Rectangle 124"/>
          <p:cNvSpPr>
            <a:spLocks noChangeArrowheads="1"/>
          </p:cNvSpPr>
          <p:nvPr/>
        </p:nvSpPr>
        <p:spPr bwMode="auto">
          <a:xfrm>
            <a:off x="12192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397" name="Rectangle 125"/>
          <p:cNvSpPr>
            <a:spLocks noChangeArrowheads="1"/>
          </p:cNvSpPr>
          <p:nvPr/>
        </p:nvSpPr>
        <p:spPr bwMode="auto">
          <a:xfrm>
            <a:off x="13716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398" name="Rectangle 126"/>
          <p:cNvSpPr>
            <a:spLocks noChangeArrowheads="1"/>
          </p:cNvSpPr>
          <p:nvPr/>
        </p:nvSpPr>
        <p:spPr bwMode="auto">
          <a:xfrm>
            <a:off x="15240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399" name="Rectangle 127"/>
          <p:cNvSpPr>
            <a:spLocks noChangeArrowheads="1"/>
          </p:cNvSpPr>
          <p:nvPr/>
        </p:nvSpPr>
        <p:spPr bwMode="auto">
          <a:xfrm>
            <a:off x="16764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00" name="Rectangle 128"/>
          <p:cNvSpPr>
            <a:spLocks noChangeArrowheads="1"/>
          </p:cNvSpPr>
          <p:nvPr/>
        </p:nvSpPr>
        <p:spPr bwMode="auto">
          <a:xfrm>
            <a:off x="18288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01" name="Rectangle 129"/>
          <p:cNvSpPr>
            <a:spLocks noChangeArrowheads="1"/>
          </p:cNvSpPr>
          <p:nvPr/>
        </p:nvSpPr>
        <p:spPr bwMode="auto">
          <a:xfrm>
            <a:off x="19812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02" name="Rectangle 130"/>
          <p:cNvSpPr>
            <a:spLocks noChangeArrowheads="1"/>
          </p:cNvSpPr>
          <p:nvPr/>
        </p:nvSpPr>
        <p:spPr bwMode="auto">
          <a:xfrm>
            <a:off x="21336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03" name="Rectangle 131"/>
          <p:cNvSpPr>
            <a:spLocks noChangeArrowheads="1"/>
          </p:cNvSpPr>
          <p:nvPr/>
        </p:nvSpPr>
        <p:spPr bwMode="auto">
          <a:xfrm>
            <a:off x="22860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04" name="Rectangle 132"/>
          <p:cNvSpPr>
            <a:spLocks noChangeArrowheads="1"/>
          </p:cNvSpPr>
          <p:nvPr/>
        </p:nvSpPr>
        <p:spPr bwMode="auto">
          <a:xfrm>
            <a:off x="24384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05" name="Rectangle 133"/>
          <p:cNvSpPr>
            <a:spLocks noChangeArrowheads="1"/>
          </p:cNvSpPr>
          <p:nvPr/>
        </p:nvSpPr>
        <p:spPr bwMode="auto">
          <a:xfrm>
            <a:off x="25908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06" name="Rectangle 134"/>
          <p:cNvSpPr>
            <a:spLocks noChangeArrowheads="1"/>
          </p:cNvSpPr>
          <p:nvPr/>
        </p:nvSpPr>
        <p:spPr bwMode="auto">
          <a:xfrm>
            <a:off x="27432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07" name="Rectangle 135"/>
          <p:cNvSpPr>
            <a:spLocks noChangeArrowheads="1"/>
          </p:cNvSpPr>
          <p:nvPr/>
        </p:nvSpPr>
        <p:spPr bwMode="auto">
          <a:xfrm>
            <a:off x="28956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08" name="Rectangle 136"/>
          <p:cNvSpPr>
            <a:spLocks noChangeArrowheads="1"/>
          </p:cNvSpPr>
          <p:nvPr/>
        </p:nvSpPr>
        <p:spPr bwMode="auto">
          <a:xfrm>
            <a:off x="30480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09" name="Rectangle 137"/>
          <p:cNvSpPr>
            <a:spLocks noChangeArrowheads="1"/>
          </p:cNvSpPr>
          <p:nvPr/>
        </p:nvSpPr>
        <p:spPr bwMode="auto">
          <a:xfrm>
            <a:off x="32004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10" name="Rectangle 138"/>
          <p:cNvSpPr>
            <a:spLocks noChangeArrowheads="1"/>
          </p:cNvSpPr>
          <p:nvPr/>
        </p:nvSpPr>
        <p:spPr bwMode="auto">
          <a:xfrm>
            <a:off x="33528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11" name="Rectangle 139"/>
          <p:cNvSpPr>
            <a:spLocks noChangeArrowheads="1"/>
          </p:cNvSpPr>
          <p:nvPr/>
        </p:nvSpPr>
        <p:spPr bwMode="auto">
          <a:xfrm>
            <a:off x="35052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12" name="Rectangle 140"/>
          <p:cNvSpPr>
            <a:spLocks noChangeArrowheads="1"/>
          </p:cNvSpPr>
          <p:nvPr/>
        </p:nvSpPr>
        <p:spPr bwMode="auto">
          <a:xfrm>
            <a:off x="36576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13" name="Rectangle 141"/>
          <p:cNvSpPr>
            <a:spLocks noChangeArrowheads="1"/>
          </p:cNvSpPr>
          <p:nvPr/>
        </p:nvSpPr>
        <p:spPr bwMode="auto">
          <a:xfrm>
            <a:off x="38100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14" name="Rectangle 142"/>
          <p:cNvSpPr>
            <a:spLocks noChangeArrowheads="1"/>
          </p:cNvSpPr>
          <p:nvPr/>
        </p:nvSpPr>
        <p:spPr bwMode="auto">
          <a:xfrm>
            <a:off x="39624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15" name="Rectangle 143"/>
          <p:cNvSpPr>
            <a:spLocks noChangeArrowheads="1"/>
          </p:cNvSpPr>
          <p:nvPr/>
        </p:nvSpPr>
        <p:spPr bwMode="auto">
          <a:xfrm>
            <a:off x="41148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16" name="Rectangle 144"/>
          <p:cNvSpPr>
            <a:spLocks noChangeArrowheads="1"/>
          </p:cNvSpPr>
          <p:nvPr/>
        </p:nvSpPr>
        <p:spPr bwMode="auto">
          <a:xfrm>
            <a:off x="42672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17" name="Rectangle 145"/>
          <p:cNvSpPr>
            <a:spLocks noChangeArrowheads="1"/>
          </p:cNvSpPr>
          <p:nvPr/>
        </p:nvSpPr>
        <p:spPr bwMode="auto">
          <a:xfrm>
            <a:off x="44196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18" name="Rectangle 146"/>
          <p:cNvSpPr>
            <a:spLocks noChangeArrowheads="1"/>
          </p:cNvSpPr>
          <p:nvPr/>
        </p:nvSpPr>
        <p:spPr bwMode="auto">
          <a:xfrm>
            <a:off x="45720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19" name="Rectangle 147"/>
          <p:cNvSpPr>
            <a:spLocks noChangeArrowheads="1"/>
          </p:cNvSpPr>
          <p:nvPr/>
        </p:nvSpPr>
        <p:spPr bwMode="auto">
          <a:xfrm>
            <a:off x="22860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20" name="Rectangle 148"/>
          <p:cNvSpPr>
            <a:spLocks noChangeArrowheads="1"/>
          </p:cNvSpPr>
          <p:nvPr/>
        </p:nvSpPr>
        <p:spPr bwMode="auto">
          <a:xfrm>
            <a:off x="24384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21" name="Rectangle 149"/>
          <p:cNvSpPr>
            <a:spLocks noChangeArrowheads="1"/>
          </p:cNvSpPr>
          <p:nvPr/>
        </p:nvSpPr>
        <p:spPr bwMode="auto">
          <a:xfrm>
            <a:off x="25908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22" name="Rectangle 150"/>
          <p:cNvSpPr>
            <a:spLocks noChangeArrowheads="1"/>
          </p:cNvSpPr>
          <p:nvPr/>
        </p:nvSpPr>
        <p:spPr bwMode="auto">
          <a:xfrm>
            <a:off x="27432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23" name="Rectangle 151"/>
          <p:cNvSpPr>
            <a:spLocks noChangeArrowheads="1"/>
          </p:cNvSpPr>
          <p:nvPr/>
        </p:nvSpPr>
        <p:spPr bwMode="auto">
          <a:xfrm>
            <a:off x="28956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24" name="Rectangle 152"/>
          <p:cNvSpPr>
            <a:spLocks noChangeArrowheads="1"/>
          </p:cNvSpPr>
          <p:nvPr/>
        </p:nvSpPr>
        <p:spPr bwMode="auto">
          <a:xfrm>
            <a:off x="30480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25" name="Rectangle 153"/>
          <p:cNvSpPr>
            <a:spLocks noChangeArrowheads="1"/>
          </p:cNvSpPr>
          <p:nvPr/>
        </p:nvSpPr>
        <p:spPr bwMode="auto">
          <a:xfrm>
            <a:off x="32004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26" name="Rectangle 154"/>
          <p:cNvSpPr>
            <a:spLocks noChangeArrowheads="1"/>
          </p:cNvSpPr>
          <p:nvPr/>
        </p:nvSpPr>
        <p:spPr bwMode="auto">
          <a:xfrm>
            <a:off x="33528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27" name="Rectangle 155"/>
          <p:cNvSpPr>
            <a:spLocks noChangeArrowheads="1"/>
          </p:cNvSpPr>
          <p:nvPr/>
        </p:nvSpPr>
        <p:spPr bwMode="auto">
          <a:xfrm>
            <a:off x="35052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28" name="Rectangle 156"/>
          <p:cNvSpPr>
            <a:spLocks noChangeArrowheads="1"/>
          </p:cNvSpPr>
          <p:nvPr/>
        </p:nvSpPr>
        <p:spPr bwMode="auto">
          <a:xfrm>
            <a:off x="36576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29" name="Rectangle 157"/>
          <p:cNvSpPr>
            <a:spLocks noChangeArrowheads="1"/>
          </p:cNvSpPr>
          <p:nvPr/>
        </p:nvSpPr>
        <p:spPr bwMode="auto">
          <a:xfrm>
            <a:off x="38100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30" name="Rectangle 158"/>
          <p:cNvSpPr>
            <a:spLocks noChangeArrowheads="1"/>
          </p:cNvSpPr>
          <p:nvPr/>
        </p:nvSpPr>
        <p:spPr bwMode="auto">
          <a:xfrm>
            <a:off x="39624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31" name="Rectangle 159"/>
          <p:cNvSpPr>
            <a:spLocks noChangeArrowheads="1"/>
          </p:cNvSpPr>
          <p:nvPr/>
        </p:nvSpPr>
        <p:spPr bwMode="auto">
          <a:xfrm>
            <a:off x="41148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32" name="Rectangle 160"/>
          <p:cNvSpPr>
            <a:spLocks noChangeArrowheads="1"/>
          </p:cNvSpPr>
          <p:nvPr/>
        </p:nvSpPr>
        <p:spPr bwMode="auto">
          <a:xfrm>
            <a:off x="42672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33" name="Rectangle 161"/>
          <p:cNvSpPr>
            <a:spLocks noChangeArrowheads="1"/>
          </p:cNvSpPr>
          <p:nvPr/>
        </p:nvSpPr>
        <p:spPr bwMode="auto">
          <a:xfrm>
            <a:off x="44196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34" name="Rectangle 162"/>
          <p:cNvSpPr>
            <a:spLocks noChangeArrowheads="1"/>
          </p:cNvSpPr>
          <p:nvPr/>
        </p:nvSpPr>
        <p:spPr bwMode="auto">
          <a:xfrm>
            <a:off x="45720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35" name="Rectangle 163"/>
          <p:cNvSpPr>
            <a:spLocks noChangeArrowheads="1"/>
          </p:cNvSpPr>
          <p:nvPr/>
        </p:nvSpPr>
        <p:spPr bwMode="auto">
          <a:xfrm>
            <a:off x="47244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36" name="Rectangle 164"/>
          <p:cNvSpPr>
            <a:spLocks noChangeArrowheads="1"/>
          </p:cNvSpPr>
          <p:nvPr/>
        </p:nvSpPr>
        <p:spPr bwMode="auto">
          <a:xfrm>
            <a:off x="48768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37" name="Rectangle 165"/>
          <p:cNvSpPr>
            <a:spLocks noChangeArrowheads="1"/>
          </p:cNvSpPr>
          <p:nvPr/>
        </p:nvSpPr>
        <p:spPr bwMode="auto">
          <a:xfrm>
            <a:off x="50292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38" name="Rectangle 166"/>
          <p:cNvSpPr>
            <a:spLocks noChangeArrowheads="1"/>
          </p:cNvSpPr>
          <p:nvPr/>
        </p:nvSpPr>
        <p:spPr bwMode="auto">
          <a:xfrm>
            <a:off x="51816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39" name="Rectangle 167"/>
          <p:cNvSpPr>
            <a:spLocks noChangeArrowheads="1"/>
          </p:cNvSpPr>
          <p:nvPr/>
        </p:nvSpPr>
        <p:spPr bwMode="auto">
          <a:xfrm>
            <a:off x="53340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40" name="Rectangle 168"/>
          <p:cNvSpPr>
            <a:spLocks noChangeArrowheads="1"/>
          </p:cNvSpPr>
          <p:nvPr/>
        </p:nvSpPr>
        <p:spPr bwMode="auto">
          <a:xfrm>
            <a:off x="54864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41" name="Rectangle 169"/>
          <p:cNvSpPr>
            <a:spLocks noChangeArrowheads="1"/>
          </p:cNvSpPr>
          <p:nvPr/>
        </p:nvSpPr>
        <p:spPr bwMode="auto">
          <a:xfrm>
            <a:off x="56388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42" name="Rectangle 170"/>
          <p:cNvSpPr>
            <a:spLocks noChangeArrowheads="1"/>
          </p:cNvSpPr>
          <p:nvPr/>
        </p:nvSpPr>
        <p:spPr bwMode="auto">
          <a:xfrm>
            <a:off x="57912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43" name="Rectangle 171"/>
          <p:cNvSpPr>
            <a:spLocks noChangeArrowheads="1"/>
          </p:cNvSpPr>
          <p:nvPr/>
        </p:nvSpPr>
        <p:spPr bwMode="auto">
          <a:xfrm>
            <a:off x="10668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44" name="Rectangle 172"/>
          <p:cNvSpPr>
            <a:spLocks noChangeArrowheads="1"/>
          </p:cNvSpPr>
          <p:nvPr/>
        </p:nvSpPr>
        <p:spPr bwMode="auto">
          <a:xfrm>
            <a:off x="12192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45" name="Rectangle 173"/>
          <p:cNvSpPr>
            <a:spLocks noChangeArrowheads="1"/>
          </p:cNvSpPr>
          <p:nvPr/>
        </p:nvSpPr>
        <p:spPr bwMode="auto">
          <a:xfrm>
            <a:off x="13716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46" name="Rectangle 174"/>
          <p:cNvSpPr>
            <a:spLocks noChangeArrowheads="1"/>
          </p:cNvSpPr>
          <p:nvPr/>
        </p:nvSpPr>
        <p:spPr bwMode="auto">
          <a:xfrm>
            <a:off x="15240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47" name="Rectangle 175"/>
          <p:cNvSpPr>
            <a:spLocks noChangeArrowheads="1"/>
          </p:cNvSpPr>
          <p:nvPr/>
        </p:nvSpPr>
        <p:spPr bwMode="auto">
          <a:xfrm>
            <a:off x="16764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48" name="Rectangle 176"/>
          <p:cNvSpPr>
            <a:spLocks noChangeArrowheads="1"/>
          </p:cNvSpPr>
          <p:nvPr/>
        </p:nvSpPr>
        <p:spPr bwMode="auto">
          <a:xfrm>
            <a:off x="18288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49" name="Rectangle 177"/>
          <p:cNvSpPr>
            <a:spLocks noChangeArrowheads="1"/>
          </p:cNvSpPr>
          <p:nvPr/>
        </p:nvSpPr>
        <p:spPr bwMode="auto">
          <a:xfrm>
            <a:off x="19812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50" name="Rectangle 178"/>
          <p:cNvSpPr>
            <a:spLocks noChangeArrowheads="1"/>
          </p:cNvSpPr>
          <p:nvPr/>
        </p:nvSpPr>
        <p:spPr bwMode="auto">
          <a:xfrm>
            <a:off x="21336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51" name="Rectangle 179"/>
          <p:cNvSpPr>
            <a:spLocks noChangeArrowheads="1"/>
          </p:cNvSpPr>
          <p:nvPr/>
        </p:nvSpPr>
        <p:spPr bwMode="auto">
          <a:xfrm>
            <a:off x="22860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52" name="Rectangle 180"/>
          <p:cNvSpPr>
            <a:spLocks noChangeArrowheads="1"/>
          </p:cNvSpPr>
          <p:nvPr/>
        </p:nvSpPr>
        <p:spPr bwMode="auto">
          <a:xfrm>
            <a:off x="24384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53" name="Rectangle 181"/>
          <p:cNvSpPr>
            <a:spLocks noChangeArrowheads="1"/>
          </p:cNvSpPr>
          <p:nvPr/>
        </p:nvSpPr>
        <p:spPr bwMode="auto">
          <a:xfrm>
            <a:off x="25908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54" name="Rectangle 182"/>
          <p:cNvSpPr>
            <a:spLocks noChangeArrowheads="1"/>
          </p:cNvSpPr>
          <p:nvPr/>
        </p:nvSpPr>
        <p:spPr bwMode="auto">
          <a:xfrm>
            <a:off x="27432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55" name="Rectangle 183"/>
          <p:cNvSpPr>
            <a:spLocks noChangeArrowheads="1"/>
          </p:cNvSpPr>
          <p:nvPr/>
        </p:nvSpPr>
        <p:spPr bwMode="auto">
          <a:xfrm>
            <a:off x="28956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56" name="Rectangle 184"/>
          <p:cNvSpPr>
            <a:spLocks noChangeArrowheads="1"/>
          </p:cNvSpPr>
          <p:nvPr/>
        </p:nvSpPr>
        <p:spPr bwMode="auto">
          <a:xfrm>
            <a:off x="30480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57" name="Rectangle 185"/>
          <p:cNvSpPr>
            <a:spLocks noChangeArrowheads="1"/>
          </p:cNvSpPr>
          <p:nvPr/>
        </p:nvSpPr>
        <p:spPr bwMode="auto">
          <a:xfrm>
            <a:off x="32004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58" name="Rectangle 186"/>
          <p:cNvSpPr>
            <a:spLocks noChangeArrowheads="1"/>
          </p:cNvSpPr>
          <p:nvPr/>
        </p:nvSpPr>
        <p:spPr bwMode="auto">
          <a:xfrm>
            <a:off x="33528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59" name="Rectangle 187"/>
          <p:cNvSpPr>
            <a:spLocks noChangeArrowheads="1"/>
          </p:cNvSpPr>
          <p:nvPr/>
        </p:nvSpPr>
        <p:spPr bwMode="auto">
          <a:xfrm>
            <a:off x="35052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60" name="Rectangle 188"/>
          <p:cNvSpPr>
            <a:spLocks noChangeArrowheads="1"/>
          </p:cNvSpPr>
          <p:nvPr/>
        </p:nvSpPr>
        <p:spPr bwMode="auto">
          <a:xfrm>
            <a:off x="36576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61" name="Rectangle 189"/>
          <p:cNvSpPr>
            <a:spLocks noChangeArrowheads="1"/>
          </p:cNvSpPr>
          <p:nvPr/>
        </p:nvSpPr>
        <p:spPr bwMode="auto">
          <a:xfrm>
            <a:off x="38100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62" name="Rectangle 190"/>
          <p:cNvSpPr>
            <a:spLocks noChangeArrowheads="1"/>
          </p:cNvSpPr>
          <p:nvPr/>
        </p:nvSpPr>
        <p:spPr bwMode="auto">
          <a:xfrm>
            <a:off x="39624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63" name="Rectangle 191"/>
          <p:cNvSpPr>
            <a:spLocks noChangeArrowheads="1"/>
          </p:cNvSpPr>
          <p:nvPr/>
        </p:nvSpPr>
        <p:spPr bwMode="auto">
          <a:xfrm>
            <a:off x="41148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64" name="Rectangle 192"/>
          <p:cNvSpPr>
            <a:spLocks noChangeArrowheads="1"/>
          </p:cNvSpPr>
          <p:nvPr/>
        </p:nvSpPr>
        <p:spPr bwMode="auto">
          <a:xfrm>
            <a:off x="42672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65" name="Rectangle 193"/>
          <p:cNvSpPr>
            <a:spLocks noChangeArrowheads="1"/>
          </p:cNvSpPr>
          <p:nvPr/>
        </p:nvSpPr>
        <p:spPr bwMode="auto">
          <a:xfrm>
            <a:off x="56388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66" name="Rectangle 194"/>
          <p:cNvSpPr>
            <a:spLocks noChangeArrowheads="1"/>
          </p:cNvSpPr>
          <p:nvPr/>
        </p:nvSpPr>
        <p:spPr bwMode="auto">
          <a:xfrm>
            <a:off x="57912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67" name="Rectangle 19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立即数 </a:t>
            </a:r>
            <a:r>
              <a:rPr lang="en-US"/>
              <a:t>(2)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88418" name="Oval 2"/>
          <p:cNvSpPr>
            <a:spLocks noChangeArrowheads="1"/>
          </p:cNvSpPr>
          <p:nvPr/>
        </p:nvSpPr>
        <p:spPr bwMode="auto">
          <a:xfrm>
            <a:off x="5761038" y="1066800"/>
            <a:ext cx="1052512" cy="519113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rgbClr val="000000"/>
            </a:solidFill>
            <a:round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5926138" y="1155700"/>
            <a:ext cx="712787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sym typeface="Times New Roman" panose="02020603050405020304" pitchFamily="18" charset="0"/>
              </a:rPr>
              <a:t>Start</a:t>
            </a:r>
            <a:endParaRPr lang="zh-CN" altLang="en-US" dirty="0"/>
          </a:p>
        </p:txBody>
      </p:sp>
      <p:sp>
        <p:nvSpPr>
          <p:cNvPr id="188420" name="Oval 4"/>
          <p:cNvSpPr>
            <a:spLocks noChangeArrowheads="1"/>
          </p:cNvSpPr>
          <p:nvPr/>
        </p:nvSpPr>
        <p:spPr bwMode="auto">
          <a:xfrm>
            <a:off x="7862888" y="2246313"/>
            <a:ext cx="1052512" cy="519112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rgbClr val="000000"/>
            </a:solidFill>
            <a:round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8421" name="Rectangle 5"/>
          <p:cNvSpPr>
            <a:spLocks noChangeArrowheads="1"/>
          </p:cNvSpPr>
          <p:nvPr/>
        </p:nvSpPr>
        <p:spPr bwMode="auto">
          <a:xfrm>
            <a:off x="8027988" y="2335213"/>
            <a:ext cx="714375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chemeClr val="bg1"/>
                </a:solidFill>
                <a:sym typeface="Times New Roman" panose="02020603050405020304" pitchFamily="18" charset="0"/>
              </a:rPr>
              <a:t>s</a:t>
            </a:r>
            <a:r>
              <a:rPr lang="en-US" sz="1600" b="1">
                <a:solidFill>
                  <a:schemeClr val="bg1"/>
                </a:solidFill>
                <a:sym typeface="Times New Roman" panose="02020603050405020304" pitchFamily="18" charset="0"/>
              </a:rPr>
              <a:t>top</a:t>
            </a:r>
            <a:endParaRPr lang="zh-CN" altLang="en-US"/>
          </a:p>
        </p:txBody>
      </p:sp>
      <p:sp>
        <p:nvSpPr>
          <p:cNvPr id="188422" name="AutoShape 6"/>
          <p:cNvSpPr>
            <a:spLocks noChangeArrowheads="1"/>
          </p:cNvSpPr>
          <p:nvPr/>
        </p:nvSpPr>
        <p:spPr bwMode="auto">
          <a:xfrm>
            <a:off x="5613400" y="2160588"/>
            <a:ext cx="1347788" cy="738187"/>
          </a:xfrm>
          <a:prstGeom prst="diamond">
            <a:avLst/>
          </a:prstGeom>
          <a:solidFill>
            <a:schemeClr val="folHlink"/>
          </a:solidFill>
          <a:ln w="28575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8423" name="Rectangle 7"/>
          <p:cNvSpPr>
            <a:spLocks noChangeArrowheads="1"/>
          </p:cNvSpPr>
          <p:nvPr/>
        </p:nvSpPr>
        <p:spPr bwMode="auto">
          <a:xfrm>
            <a:off x="5568950" y="2306638"/>
            <a:ext cx="1436688" cy="587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 err="1">
                <a:solidFill>
                  <a:schemeClr val="bg1"/>
                </a:solidFill>
                <a:sym typeface="Times New Roman" panose="02020603050405020304" pitchFamily="18" charset="0"/>
              </a:rPr>
              <a:t>r0</a:t>
            </a:r>
            <a:r>
              <a:rPr lang="en-US" sz="1600" b="1" dirty="0">
                <a:solidFill>
                  <a:schemeClr val="bg1"/>
                </a:solidFill>
                <a:sym typeface="Times New Roman" panose="02020603050405020304" pitchFamily="18" charset="0"/>
              </a:rPr>
              <a:t> = </a:t>
            </a:r>
            <a:r>
              <a:rPr lang="en-US" sz="1600" b="1" dirty="0" err="1">
                <a:solidFill>
                  <a:schemeClr val="bg1"/>
                </a:solidFill>
                <a:sym typeface="Times New Roman" panose="02020603050405020304" pitchFamily="18" charset="0"/>
              </a:rPr>
              <a:t>r1</a:t>
            </a:r>
            <a:br>
              <a:rPr lang="zh-CN" altLang="en-US" sz="1600" b="1" dirty="0">
                <a:solidFill>
                  <a:schemeClr val="bg1"/>
                </a:solidFill>
                <a:sym typeface="Times New Roman" panose="02020603050405020304" pitchFamily="18" charset="0"/>
              </a:rPr>
            </a:br>
            <a:r>
              <a:rPr lang="en-US" sz="1600" b="1" dirty="0">
                <a:solidFill>
                  <a:schemeClr val="bg1"/>
                </a:solidFill>
                <a:sym typeface="Times New Roman" panose="02020603050405020304" pitchFamily="18" charset="0"/>
              </a:rPr>
              <a:t>?</a:t>
            </a:r>
            <a:endParaRPr lang="zh-CN" altLang="en-US" dirty="0"/>
          </a:p>
        </p:txBody>
      </p:sp>
      <p:sp>
        <p:nvSpPr>
          <p:cNvPr id="188424" name="AutoShape 8"/>
          <p:cNvSpPr>
            <a:spLocks noChangeArrowheads="1"/>
          </p:cNvSpPr>
          <p:nvPr/>
        </p:nvSpPr>
        <p:spPr bwMode="auto">
          <a:xfrm>
            <a:off x="5643563" y="3500438"/>
            <a:ext cx="1347787" cy="738187"/>
          </a:xfrm>
          <a:prstGeom prst="diamond">
            <a:avLst/>
          </a:prstGeom>
          <a:solidFill>
            <a:schemeClr val="folHlink"/>
          </a:solidFill>
          <a:ln w="28575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8425" name="Rectangle 9"/>
          <p:cNvSpPr>
            <a:spLocks noChangeArrowheads="1"/>
          </p:cNvSpPr>
          <p:nvPr/>
        </p:nvSpPr>
        <p:spPr bwMode="auto">
          <a:xfrm>
            <a:off x="5568950" y="3636963"/>
            <a:ext cx="1436688" cy="587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sym typeface="Times New Roman" panose="02020603050405020304" pitchFamily="18" charset="0"/>
              </a:rPr>
              <a:t>r0 &gt; r1</a:t>
            </a:r>
            <a:br>
              <a:rPr lang="zh-CN" altLang="en-US" sz="1600" b="1">
                <a:solidFill>
                  <a:schemeClr val="bg1"/>
                </a:solidFill>
                <a:sym typeface="Times New Roman" panose="02020603050405020304" pitchFamily="18" charset="0"/>
              </a:rPr>
            </a:br>
            <a:r>
              <a:rPr lang="en-US" sz="1600" b="1">
                <a:solidFill>
                  <a:schemeClr val="bg1"/>
                </a:solidFill>
                <a:sym typeface="Times New Roman" panose="02020603050405020304" pitchFamily="18" charset="0"/>
              </a:rPr>
              <a:t>?</a:t>
            </a:r>
            <a:endParaRPr lang="zh-CN" altLang="en-US"/>
          </a:p>
        </p:txBody>
      </p:sp>
      <p:sp>
        <p:nvSpPr>
          <p:cNvPr id="188426" name="Rectangle 10"/>
          <p:cNvSpPr>
            <a:spLocks noChangeArrowheads="1"/>
          </p:cNvSpPr>
          <p:nvPr/>
        </p:nvSpPr>
        <p:spPr bwMode="auto">
          <a:xfrm>
            <a:off x="4295775" y="4422775"/>
            <a:ext cx="1319213" cy="463550"/>
          </a:xfrm>
          <a:prstGeom prst="rect">
            <a:avLst/>
          </a:prstGeom>
          <a:solidFill>
            <a:schemeClr val="tx2"/>
          </a:solidFill>
          <a:ln w="12700" cmpd="sng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8427" name="Rectangle 11"/>
          <p:cNvSpPr>
            <a:spLocks noChangeArrowheads="1"/>
          </p:cNvSpPr>
          <p:nvPr/>
        </p:nvSpPr>
        <p:spPr bwMode="auto">
          <a:xfrm>
            <a:off x="4308475" y="4502150"/>
            <a:ext cx="1322388" cy="312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 err="1">
                <a:solidFill>
                  <a:schemeClr val="bg1"/>
                </a:solidFill>
                <a:sym typeface="Times New Roman" panose="02020603050405020304" pitchFamily="18" charset="0"/>
              </a:rPr>
              <a:t>r0</a:t>
            </a:r>
            <a:r>
              <a:rPr lang="en-US" sz="1600" b="1" dirty="0">
                <a:solidFill>
                  <a:schemeClr val="bg1"/>
                </a:solidFill>
                <a:sym typeface="Times New Roman" panose="02020603050405020304" pitchFamily="18" charset="0"/>
              </a:rPr>
              <a:t> = </a:t>
            </a:r>
            <a:r>
              <a:rPr lang="en-US" sz="1600" b="1" dirty="0" err="1">
                <a:solidFill>
                  <a:schemeClr val="bg1"/>
                </a:solidFill>
                <a:sym typeface="Times New Roman" panose="02020603050405020304" pitchFamily="18" charset="0"/>
              </a:rPr>
              <a:t>r0</a:t>
            </a:r>
            <a:r>
              <a:rPr lang="en-US" sz="1600" b="1" dirty="0">
                <a:solidFill>
                  <a:schemeClr val="bg1"/>
                </a:solidFill>
                <a:sym typeface="Times New Roman" panose="02020603050405020304" pitchFamily="18" charset="0"/>
              </a:rPr>
              <a:t> - </a:t>
            </a:r>
            <a:r>
              <a:rPr lang="en-US" sz="1600" b="1" dirty="0" err="1">
                <a:solidFill>
                  <a:schemeClr val="bg1"/>
                </a:solidFill>
                <a:sym typeface="Times New Roman" panose="02020603050405020304" pitchFamily="18" charset="0"/>
              </a:rPr>
              <a:t>r1</a:t>
            </a:r>
            <a:endParaRPr lang="zh-CN" altLang="en-US" dirty="0"/>
          </a:p>
        </p:txBody>
      </p:sp>
      <p:sp>
        <p:nvSpPr>
          <p:cNvPr id="188428" name="Rectangle 12"/>
          <p:cNvSpPr>
            <a:spLocks noChangeArrowheads="1"/>
          </p:cNvSpPr>
          <p:nvPr/>
        </p:nvSpPr>
        <p:spPr bwMode="auto">
          <a:xfrm>
            <a:off x="6969125" y="4422775"/>
            <a:ext cx="1319213" cy="463550"/>
          </a:xfrm>
          <a:prstGeom prst="rect">
            <a:avLst/>
          </a:prstGeom>
          <a:solidFill>
            <a:schemeClr val="tx2"/>
          </a:solidFill>
          <a:ln w="12700" cmpd="sng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8429" name="Rectangle 13"/>
          <p:cNvSpPr>
            <a:spLocks noChangeArrowheads="1"/>
          </p:cNvSpPr>
          <p:nvPr/>
        </p:nvSpPr>
        <p:spPr bwMode="auto">
          <a:xfrm>
            <a:off x="6981825" y="4502150"/>
            <a:ext cx="1322388" cy="312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 err="1">
                <a:solidFill>
                  <a:schemeClr val="bg1"/>
                </a:solidFill>
                <a:sym typeface="Times New Roman" panose="02020603050405020304" pitchFamily="18" charset="0"/>
              </a:rPr>
              <a:t>r1</a:t>
            </a:r>
            <a:r>
              <a:rPr lang="en-US" sz="1600" b="1" dirty="0">
                <a:solidFill>
                  <a:schemeClr val="bg1"/>
                </a:solidFill>
                <a:sym typeface="Times New Roman" panose="02020603050405020304" pitchFamily="18" charset="0"/>
              </a:rPr>
              <a:t> = </a:t>
            </a:r>
            <a:r>
              <a:rPr lang="en-US" sz="1600" b="1" dirty="0" err="1">
                <a:solidFill>
                  <a:schemeClr val="bg1"/>
                </a:solidFill>
                <a:sym typeface="Times New Roman" panose="02020603050405020304" pitchFamily="18" charset="0"/>
              </a:rPr>
              <a:t>r1</a:t>
            </a:r>
            <a:r>
              <a:rPr lang="en-US" sz="1600" b="1" dirty="0">
                <a:solidFill>
                  <a:schemeClr val="bg1"/>
                </a:solidFill>
                <a:sym typeface="Times New Roman" panose="02020603050405020304" pitchFamily="18" charset="0"/>
              </a:rPr>
              <a:t> - </a:t>
            </a:r>
            <a:r>
              <a:rPr lang="en-US" sz="1600" b="1" dirty="0" err="1">
                <a:solidFill>
                  <a:schemeClr val="bg1"/>
                </a:solidFill>
                <a:sym typeface="Times New Roman" panose="02020603050405020304" pitchFamily="18" charset="0"/>
              </a:rPr>
              <a:t>r0</a:t>
            </a:r>
            <a:endParaRPr lang="zh-CN" altLang="en-US" dirty="0"/>
          </a:p>
        </p:txBody>
      </p:sp>
      <p:sp>
        <p:nvSpPr>
          <p:cNvPr id="188430" name="Line 14"/>
          <p:cNvSpPr>
            <a:spLocks noChangeShapeType="1"/>
          </p:cNvSpPr>
          <p:nvPr/>
        </p:nvSpPr>
        <p:spPr bwMode="auto">
          <a:xfrm>
            <a:off x="6288088" y="1573213"/>
            <a:ext cx="1587" cy="59055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8431" name="Line 15"/>
          <p:cNvSpPr>
            <a:spLocks noChangeShapeType="1"/>
          </p:cNvSpPr>
          <p:nvPr/>
        </p:nvSpPr>
        <p:spPr bwMode="auto">
          <a:xfrm>
            <a:off x="6288088" y="2895600"/>
            <a:ext cx="1587" cy="579438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8432" name="Line 16"/>
          <p:cNvSpPr>
            <a:spLocks noChangeShapeType="1"/>
          </p:cNvSpPr>
          <p:nvPr/>
        </p:nvSpPr>
        <p:spPr bwMode="auto">
          <a:xfrm flipH="1">
            <a:off x="5022850" y="3856038"/>
            <a:ext cx="598488" cy="5603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8433" name="Line 17"/>
          <p:cNvSpPr>
            <a:spLocks noChangeShapeType="1"/>
          </p:cNvSpPr>
          <p:nvPr/>
        </p:nvSpPr>
        <p:spPr bwMode="auto">
          <a:xfrm>
            <a:off x="6972300" y="3865563"/>
            <a:ext cx="647700" cy="550862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8434" name="Line 18"/>
          <p:cNvSpPr>
            <a:spLocks noChangeShapeType="1"/>
          </p:cNvSpPr>
          <p:nvPr/>
        </p:nvSpPr>
        <p:spPr bwMode="auto">
          <a:xfrm>
            <a:off x="4946650" y="4892675"/>
            <a:ext cx="0" cy="493713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8435" name="Line 19"/>
          <p:cNvSpPr>
            <a:spLocks noChangeShapeType="1"/>
          </p:cNvSpPr>
          <p:nvPr/>
        </p:nvSpPr>
        <p:spPr bwMode="auto">
          <a:xfrm>
            <a:off x="7624763" y="4876800"/>
            <a:ext cx="1587" cy="4953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8436" name="Line 20"/>
          <p:cNvSpPr>
            <a:spLocks noChangeShapeType="1"/>
          </p:cNvSpPr>
          <p:nvPr/>
        </p:nvSpPr>
        <p:spPr bwMode="auto">
          <a:xfrm flipH="1">
            <a:off x="3962400" y="5376863"/>
            <a:ext cx="3670300" cy="15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8437" name="Line 21"/>
          <p:cNvSpPr>
            <a:spLocks noChangeShapeType="1"/>
          </p:cNvSpPr>
          <p:nvPr/>
        </p:nvSpPr>
        <p:spPr bwMode="auto">
          <a:xfrm flipV="1">
            <a:off x="3967163" y="1808163"/>
            <a:ext cx="1587" cy="357822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8438" name="Line 22"/>
          <p:cNvSpPr>
            <a:spLocks noChangeShapeType="1"/>
          </p:cNvSpPr>
          <p:nvPr/>
        </p:nvSpPr>
        <p:spPr bwMode="auto">
          <a:xfrm>
            <a:off x="3957638" y="1811338"/>
            <a:ext cx="2333625" cy="15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8439" name="Line 23"/>
          <p:cNvSpPr>
            <a:spLocks noChangeShapeType="1"/>
          </p:cNvSpPr>
          <p:nvPr/>
        </p:nvSpPr>
        <p:spPr bwMode="auto">
          <a:xfrm>
            <a:off x="6962775" y="2530475"/>
            <a:ext cx="903288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8440" name="Rectangle 24"/>
          <p:cNvSpPr>
            <a:spLocks noChangeArrowheads="1"/>
          </p:cNvSpPr>
          <p:nvPr/>
        </p:nvSpPr>
        <p:spPr bwMode="auto">
          <a:xfrm>
            <a:off x="6956425" y="2252663"/>
            <a:ext cx="695325" cy="312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Yes </a:t>
            </a:r>
            <a:endParaRPr lang="zh-CN" altLang="en-US"/>
          </a:p>
        </p:txBody>
      </p:sp>
      <p:sp>
        <p:nvSpPr>
          <p:cNvPr id="188441" name="Rectangle 25"/>
          <p:cNvSpPr>
            <a:spLocks noChangeArrowheads="1"/>
          </p:cNvSpPr>
          <p:nvPr/>
        </p:nvSpPr>
        <p:spPr bwMode="auto">
          <a:xfrm>
            <a:off x="7070725" y="3741738"/>
            <a:ext cx="693738" cy="312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>
                <a:solidFill>
                  <a:schemeClr val="tx1"/>
                </a:solidFill>
                <a:sym typeface="Times New Roman" panose="02020603050405020304" pitchFamily="18" charset="0"/>
              </a:rPr>
              <a:t>No </a:t>
            </a:r>
            <a:endParaRPr lang="zh-CN" altLang="en-US" dirty="0"/>
          </a:p>
        </p:txBody>
      </p:sp>
      <p:sp>
        <p:nvSpPr>
          <p:cNvPr id="188442" name="Rectangle 26"/>
          <p:cNvSpPr>
            <a:spLocks noChangeArrowheads="1"/>
          </p:cNvSpPr>
          <p:nvPr/>
        </p:nvSpPr>
        <p:spPr bwMode="auto">
          <a:xfrm>
            <a:off x="5026025" y="3741738"/>
            <a:ext cx="693738" cy="312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>
                <a:solidFill>
                  <a:schemeClr val="tx1"/>
                </a:solidFill>
                <a:sym typeface="Times New Roman" panose="02020603050405020304" pitchFamily="18" charset="0"/>
              </a:rPr>
              <a:t>Yes </a:t>
            </a:r>
            <a:endParaRPr lang="zh-CN" altLang="en-US" dirty="0"/>
          </a:p>
        </p:txBody>
      </p:sp>
      <p:sp>
        <p:nvSpPr>
          <p:cNvPr id="188443" name="Rectangle 27"/>
          <p:cNvSpPr>
            <a:spLocks noChangeArrowheads="1"/>
          </p:cNvSpPr>
          <p:nvPr/>
        </p:nvSpPr>
        <p:spPr bwMode="auto">
          <a:xfrm>
            <a:off x="6329363" y="2981325"/>
            <a:ext cx="693737" cy="312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No </a:t>
            </a:r>
            <a:endParaRPr lang="zh-CN" altLang="en-US"/>
          </a:p>
        </p:txBody>
      </p:sp>
      <p:sp>
        <p:nvSpPr>
          <p:cNvPr id="188444" name="Rectangle 28"/>
          <p:cNvSpPr>
            <a:spLocks noChangeArrowheads="1"/>
          </p:cNvSpPr>
          <p:nvPr/>
        </p:nvSpPr>
        <p:spPr bwMode="auto">
          <a:xfrm>
            <a:off x="4357688" y="5500688"/>
            <a:ext cx="3452812" cy="585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sym typeface="Times New Roman" panose="02020603050405020304" pitchFamily="18" charset="0"/>
              </a:rPr>
              <a:t>你只需要使用</a:t>
            </a:r>
            <a:r>
              <a:rPr lang="en-US" sz="1600" dirty="0" err="1">
                <a:solidFill>
                  <a:schemeClr val="tx1"/>
                </a:solidFill>
                <a:sym typeface="Times New Roman" panose="02020603050405020304" pitchFamily="18" charset="0"/>
              </a:rPr>
              <a:t>CMP</a:t>
            </a:r>
            <a:r>
              <a:rPr lang="zh-CN" altLang="en-US" sz="1600" dirty="0">
                <a:solidFill>
                  <a:schemeClr val="tx1"/>
                </a:solidFill>
                <a:sym typeface="Times New Roman" panose="02020603050405020304" pitchFamily="18" charset="0"/>
              </a:rPr>
              <a:t>、</a:t>
            </a:r>
            <a:r>
              <a:rPr lang="en-US" sz="1600" dirty="0">
                <a:solidFill>
                  <a:schemeClr val="tx1"/>
                </a:solidFill>
                <a:sym typeface="Times New Roman" panose="02020603050405020304" pitchFamily="18" charset="0"/>
              </a:rPr>
              <a:t>SUB</a:t>
            </a:r>
            <a:r>
              <a:rPr lang="zh-CN" altLang="en-US" sz="1600" dirty="0">
                <a:solidFill>
                  <a:schemeClr val="tx1"/>
                </a:solidFill>
                <a:sym typeface="Times New Roman" panose="02020603050405020304" pitchFamily="18" charset="0"/>
              </a:rPr>
              <a:t>和</a:t>
            </a:r>
            <a:r>
              <a:rPr lang="en-US" sz="1600" dirty="0">
                <a:solidFill>
                  <a:schemeClr val="tx1"/>
                </a:solidFill>
                <a:sym typeface="Times New Roman" panose="02020603050405020304" pitchFamily="18" charset="0"/>
              </a:rPr>
              <a:t>B</a:t>
            </a:r>
            <a:r>
              <a:rPr lang="zh-CN" altLang="en-US" sz="1600" dirty="0">
                <a:solidFill>
                  <a:schemeClr val="tx1"/>
                </a:solidFill>
                <a:sym typeface="Times New Roman" panose="02020603050405020304" pitchFamily="18" charset="0"/>
              </a:rPr>
              <a:t>指令。</a:t>
            </a:r>
            <a:endParaRPr lang="zh-CN" altLang="en-US" sz="1600" dirty="0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sym typeface="Times New Roman" panose="02020603050405020304" pitchFamily="18" charset="0"/>
              </a:rPr>
              <a:t>充分使用条件执行！</a:t>
            </a:r>
            <a:endParaRPr lang="zh-CN" altLang="en-US" sz="1600" dirty="0">
              <a:solidFill>
                <a:schemeClr val="tx1"/>
              </a:solidFill>
              <a:sym typeface="Times New Roman" panose="02020603050405020304" pitchFamily="18" charset="0"/>
            </a:endParaRPr>
          </a:p>
        </p:txBody>
      </p:sp>
      <p:sp>
        <p:nvSpPr>
          <p:cNvPr id="188445" name="Text Box 29"/>
          <p:cNvSpPr>
            <a:spLocks noChangeArrowheads="1"/>
          </p:cNvSpPr>
          <p:nvPr/>
        </p:nvSpPr>
        <p:spPr bwMode="auto">
          <a:xfrm>
            <a:off x="357188" y="3929063"/>
            <a:ext cx="3490912" cy="2308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.global  _start</a:t>
            </a:r>
            <a:endParaRPr lang="zh-CN" altLang="en-US" sz="1600" b="1" dirty="0">
              <a:solidFill>
                <a:schemeClr val="tx2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_start: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MOV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r0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, #9</a:t>
            </a:r>
            <a:endParaRPr lang="zh-CN" altLang="en-US" sz="1600" b="1" dirty="0">
              <a:solidFill>
                <a:schemeClr val="tx2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MOV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r1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, #15</a:t>
            </a:r>
            <a:endParaRPr lang="zh-CN" altLang="en-US" sz="1600" b="1" dirty="0">
              <a:solidFill>
                <a:schemeClr val="tx2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Loop: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;your code here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stop: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B stop</a:t>
            </a:r>
            <a:endParaRPr lang="zh-CN" altLang="en-US" sz="1600" b="1" dirty="0">
              <a:solidFill>
                <a:schemeClr val="tx2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.end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</p:txBody>
      </p:sp>
      <p:sp>
        <p:nvSpPr>
          <p:cNvPr id="188446" name="Line 30"/>
          <p:cNvSpPr>
            <a:spLocks noChangeShapeType="1"/>
          </p:cNvSpPr>
          <p:nvPr/>
        </p:nvSpPr>
        <p:spPr bwMode="auto">
          <a:xfrm>
            <a:off x="457200" y="3762375"/>
            <a:ext cx="762000" cy="0"/>
          </a:xfrm>
          <a:prstGeom prst="line">
            <a:avLst/>
          </a:prstGeom>
          <a:noFill/>
          <a:ln w="57150" cmpd="sng">
            <a:solidFill>
              <a:schemeClr val="bg2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8447" name="Rectangle 3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测验 </a:t>
            </a:r>
            <a:r>
              <a:rPr lang="en-US"/>
              <a:t>#2 - GCD</a:t>
            </a:r>
            <a:endParaRPr lang="zh-CN" altLang="en-US"/>
          </a:p>
        </p:txBody>
      </p:sp>
      <p:sp>
        <p:nvSpPr>
          <p:cNvPr id="188448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3471863" cy="2352675"/>
          </a:xfrm>
        </p:spPr>
        <p:txBody>
          <a:bodyPr/>
          <a:lstStyle/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 dirty="0"/>
              <a:t>新建一个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‘</a:t>
            </a:r>
            <a:r>
              <a:rPr lang="en-US" sz="2000" dirty="0"/>
              <a:t>ARM Executable Image</a:t>
            </a:r>
            <a:r>
              <a:rPr 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’</a:t>
            </a:r>
            <a:r>
              <a:rPr lang="en-US" sz="2000" dirty="0"/>
              <a:t> </a:t>
            </a:r>
            <a:r>
              <a:rPr lang="zh-CN" altLang="en-US" sz="2000" dirty="0"/>
              <a:t>项目</a:t>
            </a:r>
            <a:endParaRPr lang="zh-CN" altLang="en-US" sz="2000" dirty="0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 dirty="0"/>
              <a:t>新建一个 </a:t>
            </a:r>
            <a:r>
              <a:rPr lang="en-US" sz="2000" dirty="0"/>
              <a:t>text</a:t>
            </a:r>
            <a:r>
              <a:rPr lang="zh-CN" altLang="en-US" sz="2000" dirty="0"/>
              <a:t>文件</a:t>
            </a:r>
            <a:endParaRPr lang="zh-CN" altLang="en-US" sz="2000" dirty="0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 dirty="0"/>
              <a:t>另存为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“</a:t>
            </a:r>
            <a:r>
              <a:rPr lang="en-US" sz="2000" dirty="0" err="1"/>
              <a:t>gcd.s</a:t>
            </a:r>
            <a:r>
              <a:rPr 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”</a:t>
            </a:r>
            <a:endParaRPr lang="en-US" sz="2000" dirty="0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 dirty="0"/>
              <a:t>加入到项目中</a:t>
            </a:r>
            <a:endParaRPr lang="zh-CN" altLang="en-US" sz="2000" dirty="0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en-US" sz="2000" b="1" dirty="0"/>
              <a:t>Build </a:t>
            </a:r>
            <a:r>
              <a:rPr lang="zh-CN" altLang="en-US" sz="2000" b="1" dirty="0"/>
              <a:t>并执行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/>
              <a:t>乘法</a:t>
            </a:r>
            <a:endParaRPr lang="zh-CN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342900" indent="-342900" algn="l" eaLnBrk="1" hangingPunct="1">
              <a:lnSpc>
                <a:spcPct val="80000"/>
              </a:lnSpc>
              <a:buFont typeface="Wingdings 3" panose="05040102010807070707" pitchFamily="18" charset="2"/>
              <a:buChar char=""/>
            </a:pPr>
            <a:r>
              <a:rPr lang="zh-CN" altLang="en-US" sz="2000" dirty="0"/>
              <a:t>语法：</a:t>
            </a:r>
            <a:endParaRPr lang="zh-CN" altLang="en-US" sz="2000" dirty="0"/>
          </a:p>
          <a:p>
            <a:pPr marL="742950" lvl="1" indent="-285750" algn="l" eaLnBrk="1" hangingPunct="1">
              <a:lnSpc>
                <a:spcPct val="80000"/>
              </a:lnSpc>
            </a:pPr>
            <a:r>
              <a:rPr lang="en-US" sz="1800" dirty="0"/>
              <a:t>32</a:t>
            </a:r>
            <a:r>
              <a:rPr lang="zh-CN" altLang="en-US" sz="1800" dirty="0"/>
              <a:t>位乘法 </a:t>
            </a:r>
            <a:endParaRPr lang="zh-CN" altLang="en-US" sz="1800" dirty="0"/>
          </a:p>
          <a:p>
            <a:pPr marL="742950" lvl="1" indent="-285750" algn="l" eaLnBrk="1" hangingPunct="1">
              <a:lnSpc>
                <a:spcPct val="80000"/>
              </a:lnSpc>
            </a:pPr>
            <a:r>
              <a:rPr lang="en-US" sz="1600" i="1" dirty="0" err="1">
                <a:solidFill>
                  <a:schemeClr val="tx1"/>
                </a:solidFill>
              </a:rPr>
              <a:t>MU</a:t>
            </a:r>
            <a:r>
              <a:rPr lang="en-US" sz="1600" dirty="0" err="1">
                <a:solidFill>
                  <a:schemeClr val="tx1"/>
                </a:solidFill>
              </a:rPr>
              <a:t>L</a:t>
            </a:r>
            <a:r>
              <a:rPr lang="en-US" sz="1600" dirty="0">
                <a:solidFill>
                  <a:schemeClr val="tx1"/>
                </a:solidFill>
              </a:rPr>
              <a:t>{&lt;</a:t>
            </a:r>
            <a:r>
              <a:rPr lang="en-US" sz="1600" dirty="0" err="1">
                <a:solidFill>
                  <a:schemeClr val="tx1"/>
                </a:solidFill>
              </a:rPr>
              <a:t>cond</a:t>
            </a:r>
            <a:r>
              <a:rPr lang="en-US" sz="1600" dirty="0">
                <a:solidFill>
                  <a:schemeClr val="tx1"/>
                </a:solidFill>
              </a:rPr>
              <a:t>&gt;}{S}    </a:t>
            </a:r>
            <a:r>
              <a:rPr lang="en-US" sz="1600" dirty="0" err="1">
                <a:solidFill>
                  <a:schemeClr val="tx1"/>
                </a:solidFill>
              </a:rPr>
              <a:t>R0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R1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R2</a:t>
            </a:r>
            <a:r>
              <a:rPr lang="en-US" sz="1600" dirty="0">
                <a:solidFill>
                  <a:schemeClr val="tx1"/>
                </a:solidFill>
              </a:rPr>
              <a:t>		                </a:t>
            </a:r>
            <a:r>
              <a:rPr lang="en-US" sz="1600" dirty="0" err="1">
                <a:solidFill>
                  <a:schemeClr val="tx1"/>
                </a:solidFill>
              </a:rPr>
              <a:t>R0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R1</a:t>
            </a:r>
            <a:r>
              <a:rPr lang="en-US" sz="1600" dirty="0">
                <a:solidFill>
                  <a:schemeClr val="tx1"/>
                </a:solidFill>
              </a:rPr>
              <a:t> * </a:t>
            </a:r>
            <a:r>
              <a:rPr lang="en-US" sz="1600" dirty="0" err="1">
                <a:solidFill>
                  <a:schemeClr val="tx1"/>
                </a:solidFill>
              </a:rPr>
              <a:t>R2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lnSpc>
                <a:spcPct val="80000"/>
              </a:lnSpc>
            </a:pPr>
            <a:r>
              <a:rPr lang="en-US" sz="1600" dirty="0">
                <a:solidFill>
                  <a:schemeClr val="tx1"/>
                </a:solidFill>
              </a:rPr>
              <a:t>MLA{&lt;</a:t>
            </a:r>
            <a:r>
              <a:rPr lang="en-US" sz="1600" dirty="0" err="1">
                <a:solidFill>
                  <a:schemeClr val="tx1"/>
                </a:solidFill>
              </a:rPr>
              <a:t>cond</a:t>
            </a:r>
            <a:r>
              <a:rPr lang="en-US" sz="1600" dirty="0">
                <a:solidFill>
                  <a:schemeClr val="tx1"/>
                </a:solidFill>
              </a:rPr>
              <a:t>&gt;}{S}    </a:t>
            </a:r>
            <a:r>
              <a:rPr lang="en-US" sz="1600" dirty="0" err="1">
                <a:solidFill>
                  <a:schemeClr val="tx1"/>
                </a:solidFill>
              </a:rPr>
              <a:t>R0,R1,R2,R3</a:t>
            </a:r>
            <a:r>
              <a:rPr lang="en-US" sz="1600" dirty="0">
                <a:solidFill>
                  <a:schemeClr val="tx1"/>
                </a:solidFill>
              </a:rPr>
              <a:t>	                           </a:t>
            </a:r>
            <a:r>
              <a:rPr lang="en-US" sz="1600" dirty="0" err="1">
                <a:solidFill>
                  <a:schemeClr val="tx1"/>
                </a:solidFill>
              </a:rPr>
              <a:t>R0</a:t>
            </a:r>
            <a:r>
              <a:rPr lang="en-US" sz="1600" dirty="0">
                <a:solidFill>
                  <a:schemeClr val="tx1"/>
                </a:solidFill>
              </a:rPr>
              <a:t> = (</a:t>
            </a:r>
            <a:r>
              <a:rPr lang="en-US" sz="1600" dirty="0" err="1">
                <a:solidFill>
                  <a:schemeClr val="tx1"/>
                </a:solidFill>
              </a:rPr>
              <a:t>R1</a:t>
            </a:r>
            <a:r>
              <a:rPr lang="en-US" sz="1600" dirty="0">
                <a:solidFill>
                  <a:schemeClr val="tx1"/>
                </a:solidFill>
              </a:rPr>
              <a:t> * </a:t>
            </a:r>
            <a:r>
              <a:rPr lang="en-US" sz="1600" dirty="0" err="1">
                <a:solidFill>
                  <a:schemeClr val="tx1"/>
                </a:solidFill>
              </a:rPr>
              <a:t>R2</a:t>
            </a:r>
            <a:r>
              <a:rPr lang="en-US" sz="1600" dirty="0">
                <a:solidFill>
                  <a:schemeClr val="tx1"/>
                </a:solidFill>
              </a:rPr>
              <a:t>) + </a:t>
            </a:r>
            <a:r>
              <a:rPr lang="en-US" sz="1600" dirty="0" err="1">
                <a:solidFill>
                  <a:schemeClr val="tx1"/>
                </a:solidFill>
              </a:rPr>
              <a:t>R3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lnSpc>
                <a:spcPct val="80000"/>
              </a:lnSpc>
            </a:pPr>
            <a:r>
              <a:rPr lang="en-US" sz="1600" dirty="0">
                <a:solidFill>
                  <a:schemeClr val="tx1"/>
                </a:solidFill>
              </a:rPr>
              <a:t>64</a:t>
            </a:r>
            <a:r>
              <a:rPr lang="zh-CN" altLang="en-US" sz="1600" dirty="0">
                <a:solidFill>
                  <a:schemeClr val="tx1"/>
                </a:solidFill>
              </a:rPr>
              <a:t>位乘法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lnSpc>
                <a:spcPct val="80000"/>
              </a:lnSpc>
            </a:pPr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en-US" sz="1600" dirty="0" err="1">
                <a:solidFill>
                  <a:schemeClr val="tx1"/>
                </a:solidFill>
              </a:rPr>
              <a:t>U|S</a:t>
            </a:r>
            <a:r>
              <a:rPr lang="en-US" sz="1600" dirty="0">
                <a:solidFill>
                  <a:schemeClr val="tx1"/>
                </a:solidFill>
              </a:rPr>
              <a:t>]MULL{&lt;</a:t>
            </a:r>
            <a:r>
              <a:rPr lang="en-US" sz="1600" dirty="0" err="1">
                <a:solidFill>
                  <a:schemeClr val="tx1"/>
                </a:solidFill>
              </a:rPr>
              <a:t>cond</a:t>
            </a:r>
            <a:r>
              <a:rPr lang="en-US" sz="1600" dirty="0">
                <a:solidFill>
                  <a:schemeClr val="tx1"/>
                </a:solidFill>
              </a:rPr>
              <a:t>&gt;}{S}   </a:t>
            </a:r>
            <a:r>
              <a:rPr lang="en-US" sz="1600" dirty="0" err="1">
                <a:solidFill>
                  <a:schemeClr val="tx1"/>
                </a:solidFill>
              </a:rPr>
              <a:t>R0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R1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R2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R3</a:t>
            </a:r>
            <a:r>
              <a:rPr lang="en-US" sz="1600" dirty="0">
                <a:solidFill>
                  <a:schemeClr val="tx1"/>
                </a:solidFill>
              </a:rPr>
              <a:t>       </a:t>
            </a:r>
            <a:r>
              <a:rPr lang="en-US" sz="1600" dirty="0" err="1">
                <a:solidFill>
                  <a:schemeClr val="tx1"/>
                </a:solidFill>
              </a:rPr>
              <a:t>R0</a:t>
            </a:r>
            <a:r>
              <a:rPr lang="en-US" sz="1600" dirty="0">
                <a:solidFill>
                  <a:schemeClr val="tx1"/>
                </a:solidFill>
              </a:rPr>
              <a:t>=</a:t>
            </a:r>
            <a:r>
              <a:rPr lang="en-US" sz="1600" dirty="0" err="1">
                <a:solidFill>
                  <a:schemeClr val="tx1"/>
                </a:solidFill>
              </a:rPr>
              <a:t>R2</a:t>
            </a:r>
            <a:r>
              <a:rPr lang="en-US" sz="1600" dirty="0">
                <a:solidFill>
                  <a:schemeClr val="tx1"/>
                </a:solidFill>
              </a:rPr>
              <a:t>*</a:t>
            </a:r>
            <a:r>
              <a:rPr lang="en-US" sz="1600" dirty="0" err="1">
                <a:solidFill>
                  <a:schemeClr val="tx1"/>
                </a:solidFill>
              </a:rPr>
              <a:t>R3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低</a:t>
            </a:r>
            <a:r>
              <a:rPr lang="en-US" sz="1600" dirty="0">
                <a:solidFill>
                  <a:schemeClr val="tx1"/>
                </a:solidFill>
              </a:rPr>
              <a:t>32</a:t>
            </a:r>
            <a:r>
              <a:rPr lang="zh-CN" altLang="en-US" sz="1600" dirty="0">
                <a:solidFill>
                  <a:schemeClr val="tx1"/>
                </a:solidFill>
              </a:rPr>
              <a:t>位</a:t>
            </a:r>
            <a:r>
              <a:rPr lang="en-US" sz="1600" dirty="0">
                <a:solidFill>
                  <a:schemeClr val="tx1"/>
                </a:solidFill>
              </a:rPr>
              <a:t>)    </a:t>
            </a:r>
            <a:r>
              <a:rPr lang="en-US" sz="1600" dirty="0" err="1">
                <a:solidFill>
                  <a:schemeClr val="tx1"/>
                </a:solidFill>
              </a:rPr>
              <a:t>R1</a:t>
            </a:r>
            <a:r>
              <a:rPr lang="en-US" sz="1600" dirty="0">
                <a:solidFill>
                  <a:schemeClr val="tx1"/>
                </a:solidFill>
              </a:rPr>
              <a:t>=</a:t>
            </a:r>
            <a:r>
              <a:rPr lang="en-US" sz="1600" dirty="0" err="1">
                <a:solidFill>
                  <a:schemeClr val="tx1"/>
                </a:solidFill>
              </a:rPr>
              <a:t>R2</a:t>
            </a:r>
            <a:r>
              <a:rPr lang="en-US" sz="1600" dirty="0">
                <a:solidFill>
                  <a:schemeClr val="tx1"/>
                </a:solidFill>
              </a:rPr>
              <a:t>*</a:t>
            </a:r>
            <a:r>
              <a:rPr lang="en-US" sz="1600" dirty="0" err="1">
                <a:solidFill>
                  <a:schemeClr val="tx1"/>
                </a:solidFill>
              </a:rPr>
              <a:t>R3</a:t>
            </a:r>
            <a:r>
              <a:rPr lang="zh-CN" altLang="en-US" sz="1600" dirty="0">
                <a:solidFill>
                  <a:schemeClr val="tx1"/>
                </a:solidFill>
              </a:rPr>
              <a:t>（高</a:t>
            </a:r>
            <a:r>
              <a:rPr lang="en-US" sz="1600" dirty="0">
                <a:solidFill>
                  <a:schemeClr val="tx1"/>
                </a:solidFill>
              </a:rPr>
              <a:t>32</a:t>
            </a:r>
            <a:r>
              <a:rPr lang="zh-CN" altLang="en-US" sz="1600" dirty="0">
                <a:solidFill>
                  <a:schemeClr val="tx1"/>
                </a:solidFill>
              </a:rPr>
              <a:t>位）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742950" lvl="1" indent="-285750" algn="l" eaLnBrk="1" hangingPunct="1">
              <a:lnSpc>
                <a:spcPct val="80000"/>
              </a:lnSpc>
            </a:pPr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en-US" sz="1600" dirty="0" err="1">
                <a:solidFill>
                  <a:schemeClr val="tx1"/>
                </a:solidFill>
              </a:rPr>
              <a:t>U|S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  <a:r>
              <a:rPr lang="en-US" sz="1600" dirty="0" err="1">
                <a:solidFill>
                  <a:schemeClr val="tx1"/>
                </a:solidFill>
              </a:rPr>
              <a:t>MLAL</a:t>
            </a:r>
            <a:r>
              <a:rPr lang="en-US" sz="1600" dirty="0">
                <a:solidFill>
                  <a:schemeClr val="tx1"/>
                </a:solidFill>
              </a:rPr>
              <a:t>{&lt;</a:t>
            </a:r>
            <a:r>
              <a:rPr lang="en-US" sz="1600" dirty="0" err="1">
                <a:solidFill>
                  <a:schemeClr val="tx1"/>
                </a:solidFill>
              </a:rPr>
              <a:t>cond</a:t>
            </a:r>
            <a:r>
              <a:rPr lang="en-US" sz="1600" dirty="0">
                <a:solidFill>
                  <a:schemeClr val="tx1"/>
                </a:solidFill>
              </a:rPr>
              <a:t>&gt;}{S}  </a:t>
            </a:r>
            <a:r>
              <a:rPr lang="en-US" sz="1600" dirty="0" err="1">
                <a:solidFill>
                  <a:schemeClr val="tx1"/>
                </a:solidFill>
              </a:rPr>
              <a:t>R0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R1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R2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R3</a:t>
            </a:r>
            <a:r>
              <a:rPr lang="en-US" sz="1600" dirty="0">
                <a:solidFill>
                  <a:schemeClr val="tx1"/>
                </a:solidFill>
              </a:rPr>
              <a:t>         </a:t>
            </a:r>
            <a:r>
              <a:rPr lang="en-US" sz="1600" dirty="0" err="1">
                <a:solidFill>
                  <a:schemeClr val="tx1"/>
                </a:solidFill>
              </a:rPr>
              <a:t>R0</a:t>
            </a:r>
            <a:r>
              <a:rPr lang="en-US" sz="1600" dirty="0">
                <a:solidFill>
                  <a:schemeClr val="tx1"/>
                </a:solidFill>
              </a:rPr>
              <a:t>=</a:t>
            </a:r>
            <a:r>
              <a:rPr lang="en-US" sz="1600" dirty="0" err="1">
                <a:solidFill>
                  <a:schemeClr val="tx1"/>
                </a:solidFill>
              </a:rPr>
              <a:t>R2</a:t>
            </a:r>
            <a:r>
              <a:rPr lang="en-US" sz="1600" dirty="0">
                <a:solidFill>
                  <a:schemeClr val="tx1"/>
                </a:solidFill>
              </a:rPr>
              <a:t>*</a:t>
            </a:r>
            <a:r>
              <a:rPr lang="en-US" sz="1600" dirty="0" err="1">
                <a:solidFill>
                  <a:schemeClr val="tx1"/>
                </a:solidFill>
              </a:rPr>
              <a:t>R3+R0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zh-CN" altLang="en-US" sz="1600" dirty="0">
                <a:solidFill>
                  <a:schemeClr val="tx1"/>
                </a:solidFill>
              </a:rPr>
              <a:t>低</a:t>
            </a:r>
            <a:r>
              <a:rPr lang="en-US" sz="1600" dirty="0">
                <a:solidFill>
                  <a:schemeClr val="tx1"/>
                </a:solidFill>
              </a:rPr>
              <a:t>32</a:t>
            </a:r>
            <a:r>
              <a:rPr lang="zh-CN" altLang="en-US" sz="1600" dirty="0">
                <a:solidFill>
                  <a:schemeClr val="tx1"/>
                </a:solidFill>
              </a:rPr>
              <a:t>位</a:t>
            </a:r>
            <a:r>
              <a:rPr lang="en-US" sz="1600" dirty="0">
                <a:solidFill>
                  <a:schemeClr val="tx1"/>
                </a:solidFill>
              </a:rPr>
              <a:t>)   </a:t>
            </a:r>
            <a:r>
              <a:rPr lang="en-US" sz="1600" dirty="0" err="1">
                <a:solidFill>
                  <a:schemeClr val="tx1"/>
                </a:solidFill>
              </a:rPr>
              <a:t>R1</a:t>
            </a:r>
            <a:r>
              <a:rPr lang="en-US" sz="1600" dirty="0">
                <a:solidFill>
                  <a:schemeClr val="tx1"/>
                </a:solidFill>
              </a:rPr>
              <a:t>=</a:t>
            </a:r>
            <a:r>
              <a:rPr lang="en-US" sz="1600" dirty="0" err="1">
                <a:solidFill>
                  <a:schemeClr val="tx1"/>
                </a:solidFill>
              </a:rPr>
              <a:t>R2</a:t>
            </a:r>
            <a:r>
              <a:rPr lang="en-US" sz="1600" dirty="0">
                <a:solidFill>
                  <a:schemeClr val="tx1"/>
                </a:solidFill>
              </a:rPr>
              <a:t>*</a:t>
            </a:r>
            <a:r>
              <a:rPr lang="en-US" sz="1600" dirty="0" err="1">
                <a:solidFill>
                  <a:schemeClr val="tx1"/>
                </a:solidFill>
              </a:rPr>
              <a:t>R3+R1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342900" indent="-342900" algn="l" eaLnBrk="1" hangingPunct="1">
              <a:lnSpc>
                <a:spcPct val="80000"/>
              </a:lnSpc>
              <a:buFont typeface="Wingdings 3" panose="05040102010807070707" pitchFamily="18" charset="2"/>
              <a:buChar char=""/>
            </a:pPr>
            <a:r>
              <a:rPr lang="zh-CN" altLang="en-US" sz="2000" dirty="0"/>
              <a:t>占用的周期数</a:t>
            </a:r>
            <a:endParaRPr lang="zh-CN" altLang="en-US" sz="2000" dirty="0"/>
          </a:p>
          <a:p>
            <a:pPr marL="742950" lvl="1" indent="-285750" algn="l" eaLnBrk="1" hangingPunct="1">
              <a:lnSpc>
                <a:spcPct val="80000"/>
              </a:lnSpc>
              <a:buFont typeface="Wingdings 3" panose="05040102010807070707" pitchFamily="18" charset="2"/>
              <a:buChar char=""/>
            </a:pPr>
            <a:r>
              <a:rPr lang="zh-CN" altLang="en-US" sz="1800" dirty="0"/>
              <a:t>基本 </a:t>
            </a:r>
            <a:r>
              <a:rPr lang="en-US" sz="1800" dirty="0" err="1"/>
              <a:t>MUL</a:t>
            </a:r>
            <a:r>
              <a:rPr lang="en-US" sz="1800" dirty="0"/>
              <a:t> </a:t>
            </a:r>
            <a:r>
              <a:rPr lang="zh-CN" altLang="en-US" sz="1800" dirty="0"/>
              <a:t>指令</a:t>
            </a:r>
            <a:endParaRPr lang="zh-CN" altLang="en-US" sz="1800" dirty="0"/>
          </a:p>
          <a:p>
            <a:pPr marL="1143000" lvl="2" algn="l" eaLnBrk="1" hangingPunct="1">
              <a:lnSpc>
                <a:spcPct val="80000"/>
              </a:lnSpc>
            </a:pPr>
            <a:r>
              <a:rPr lang="en-US" sz="1800" dirty="0" err="1"/>
              <a:t>ARM7TDMI</a:t>
            </a:r>
            <a:r>
              <a:rPr lang="en-US" sz="1800" dirty="0"/>
              <a:t> </a:t>
            </a:r>
            <a:r>
              <a:rPr lang="zh-CN" altLang="en-US" sz="1800" dirty="0"/>
              <a:t>上为</a:t>
            </a:r>
            <a:r>
              <a:rPr lang="en-US" sz="1800" dirty="0"/>
              <a:t>2-5 </a:t>
            </a:r>
            <a:r>
              <a:rPr lang="zh-CN" altLang="en-US" sz="1800" dirty="0"/>
              <a:t>周期</a:t>
            </a:r>
            <a:endParaRPr lang="zh-CN" altLang="en-US" sz="1800" dirty="0"/>
          </a:p>
          <a:p>
            <a:pPr marL="1143000" lvl="2" algn="l" eaLnBrk="1" hangingPunct="1">
              <a:lnSpc>
                <a:spcPct val="80000"/>
              </a:lnSpc>
            </a:pPr>
            <a:r>
              <a:rPr lang="en-US" sz="1800" dirty="0" err="1"/>
              <a:t>StrongARM</a:t>
            </a:r>
            <a:r>
              <a:rPr lang="en-US" sz="1800" dirty="0"/>
              <a:t>/</a:t>
            </a:r>
            <a:r>
              <a:rPr lang="en-US" sz="1800" dirty="0" err="1"/>
              <a:t>XScale</a:t>
            </a:r>
            <a:r>
              <a:rPr lang="zh-CN" altLang="en-US" sz="1800" dirty="0"/>
              <a:t>上为</a:t>
            </a:r>
            <a:r>
              <a:rPr lang="en-US" sz="1800" dirty="0"/>
              <a:t>1-3 </a:t>
            </a:r>
            <a:r>
              <a:rPr lang="zh-CN" altLang="en-US" sz="1800" dirty="0"/>
              <a:t>周期</a:t>
            </a:r>
            <a:endParaRPr lang="zh-CN" altLang="en-US" sz="1800" dirty="0"/>
          </a:p>
          <a:p>
            <a:pPr marL="1143000" lvl="2" algn="l" eaLnBrk="1" hangingPunct="1">
              <a:lnSpc>
                <a:spcPct val="80000"/>
              </a:lnSpc>
            </a:pPr>
            <a:r>
              <a:rPr lang="en-US" sz="1800" dirty="0" err="1"/>
              <a:t>ARM9E</a:t>
            </a:r>
            <a:r>
              <a:rPr lang="en-US" sz="1800" dirty="0"/>
              <a:t>/</a:t>
            </a:r>
            <a:r>
              <a:rPr lang="en-US" sz="1800" dirty="0" err="1"/>
              <a:t>ARM102xE</a:t>
            </a:r>
            <a:r>
              <a:rPr lang="zh-CN" altLang="en-US" sz="1800" dirty="0"/>
              <a:t>上为</a:t>
            </a:r>
            <a:r>
              <a:rPr lang="en-US" sz="1800" dirty="0"/>
              <a:t>2 </a:t>
            </a:r>
            <a:r>
              <a:rPr lang="zh-CN" altLang="en-US" sz="1800" dirty="0"/>
              <a:t>周期</a:t>
            </a:r>
            <a:endParaRPr lang="zh-CN" altLang="en-US" sz="1800" dirty="0"/>
          </a:p>
          <a:p>
            <a:pPr marL="742950" lvl="1" indent="-285750" algn="l" eaLnBrk="1" hangingPunct="1">
              <a:lnSpc>
                <a:spcPct val="80000"/>
              </a:lnSpc>
              <a:buFont typeface="Wingdings 3" panose="05040102010807070707" pitchFamily="18" charset="2"/>
              <a:buChar char=""/>
            </a:pPr>
            <a:r>
              <a:rPr lang="en-US" sz="1800" dirty="0" err="1"/>
              <a:t>ARM9TDMI</a:t>
            </a:r>
            <a:r>
              <a:rPr lang="en-US" sz="1800" dirty="0"/>
              <a:t> </a:t>
            </a:r>
            <a:r>
              <a:rPr lang="zh-CN" altLang="en-US" sz="1800" dirty="0"/>
              <a:t>比 </a:t>
            </a:r>
            <a:r>
              <a:rPr lang="en-US" sz="1800" dirty="0" err="1"/>
              <a:t>ARM7TDMI</a:t>
            </a:r>
            <a:r>
              <a:rPr lang="zh-CN" altLang="en-US" sz="1800" dirty="0"/>
              <a:t>多</a:t>
            </a:r>
            <a:r>
              <a:rPr lang="en-US" sz="1800" dirty="0"/>
              <a:t>1 </a:t>
            </a:r>
            <a:r>
              <a:rPr lang="zh-CN" altLang="en-US" sz="1800" dirty="0"/>
              <a:t>周期 </a:t>
            </a:r>
            <a:endParaRPr lang="zh-CN" altLang="en-US" sz="1800" dirty="0"/>
          </a:p>
          <a:p>
            <a:pPr marL="742950" lvl="1" indent="-285750" algn="l" eaLnBrk="1" hangingPunct="1">
              <a:lnSpc>
                <a:spcPct val="80000"/>
              </a:lnSpc>
              <a:buFont typeface="Wingdings 3" panose="05040102010807070707" pitchFamily="18" charset="2"/>
              <a:buChar char=""/>
            </a:pPr>
            <a:r>
              <a:rPr lang="zh-CN" altLang="en-US" sz="1800" dirty="0"/>
              <a:t>累加再多</a:t>
            </a:r>
            <a:r>
              <a:rPr lang="en-US" sz="1800" dirty="0"/>
              <a:t>1 </a:t>
            </a:r>
            <a:r>
              <a:rPr lang="zh-CN" altLang="en-US" sz="1800" dirty="0"/>
              <a:t>周期 </a:t>
            </a:r>
            <a:r>
              <a:rPr lang="en-US" sz="1800" dirty="0"/>
              <a:t>(</a:t>
            </a:r>
            <a:r>
              <a:rPr lang="zh-CN" altLang="en-US" sz="1800" dirty="0"/>
              <a:t>不针对</a:t>
            </a:r>
            <a:r>
              <a:rPr lang="en-US" sz="1800" dirty="0" err="1"/>
              <a:t>9E</a:t>
            </a:r>
            <a:r>
              <a:rPr lang="zh-CN" altLang="en-US" sz="1800" dirty="0"/>
              <a:t>，尽管结果延迟多于</a:t>
            </a:r>
            <a:r>
              <a:rPr lang="en-US" sz="1800" dirty="0"/>
              <a:t>1</a:t>
            </a:r>
            <a:r>
              <a:rPr lang="zh-CN" altLang="en-US" sz="1800" dirty="0"/>
              <a:t>周期</a:t>
            </a:r>
            <a:r>
              <a:rPr lang="en-US" sz="1800" dirty="0"/>
              <a:t>)</a:t>
            </a:r>
            <a:endParaRPr lang="zh-CN" altLang="en-US" sz="1800" dirty="0"/>
          </a:p>
          <a:p>
            <a:pPr marL="742950" lvl="1" indent="-285750" algn="l" eaLnBrk="1" hangingPunct="1">
              <a:lnSpc>
                <a:spcPct val="80000"/>
              </a:lnSpc>
              <a:buFont typeface="Wingdings 3" panose="05040102010807070707" pitchFamily="18" charset="2"/>
              <a:buChar char=""/>
            </a:pPr>
            <a:r>
              <a:rPr lang="zh-CN" altLang="en-US" sz="1800" dirty="0"/>
              <a:t>对于</a:t>
            </a:r>
            <a:r>
              <a:rPr lang="zh-CN" altLang="en-US" sz="1800" dirty="0">
                <a:latin typeface="Arial" panose="020B0604020202020204" pitchFamily="34" charset="0"/>
                <a:sym typeface="Arial" panose="020B0604020202020204" pitchFamily="34" charset="0"/>
              </a:rPr>
              <a:t>“</a:t>
            </a:r>
            <a:r>
              <a:rPr lang="en-US" sz="1800" dirty="0"/>
              <a:t>long</a:t>
            </a:r>
            <a:r>
              <a:rPr lang="en-US" sz="1800" dirty="0">
                <a:latin typeface="Arial" panose="020B0604020202020204" pitchFamily="34" charset="0"/>
                <a:sym typeface="Arial" panose="020B0604020202020204" pitchFamily="34" charset="0"/>
              </a:rPr>
              <a:t>”</a:t>
            </a:r>
            <a:r>
              <a:rPr lang="zh-CN" altLang="en-US" sz="1800" dirty="0"/>
              <a:t>型数据，多</a:t>
            </a:r>
            <a:r>
              <a:rPr lang="en-US" sz="1800" dirty="0"/>
              <a:t>1 </a:t>
            </a:r>
            <a:r>
              <a:rPr lang="zh-CN" altLang="en-US" sz="1800" dirty="0"/>
              <a:t>周期 </a:t>
            </a:r>
            <a:endParaRPr lang="zh-CN" altLang="en-US" sz="1800" dirty="0"/>
          </a:p>
          <a:p>
            <a:pPr marL="342900" indent="-342900" algn="l" eaLnBrk="1" hangingPunct="1">
              <a:lnSpc>
                <a:spcPct val="80000"/>
              </a:lnSpc>
              <a:buFont typeface="Wingdings 3" panose="05040102010807070707" pitchFamily="18" charset="2"/>
              <a:buChar char=""/>
            </a:pPr>
            <a:r>
              <a:rPr lang="zh-CN" altLang="en-US" sz="1800" dirty="0"/>
              <a:t>以上均为一般规则，确切细节查看相应手册。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/>
              <a:t> </a:t>
            </a:r>
            <a:endParaRPr lang="zh-CN" altLang="zh-CN"/>
          </a:p>
        </p:txBody>
      </p:sp>
      <p:sp>
        <p:nvSpPr>
          <p:cNvPr id="3665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219200"/>
            <a:ext cx="4043363" cy="4910138"/>
          </a:xfrm>
        </p:spPr>
        <p:txBody>
          <a:bodyPr/>
          <a:lstStyle/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r>
              <a:rPr lang="zh-CN" altLang="zh-CN" sz="3500" i="1"/>
              <a:t>           Any questions?</a:t>
            </a:r>
            <a:endParaRPr lang="zh-CN" altLang="zh-CN"/>
          </a:p>
        </p:txBody>
      </p:sp>
      <p:pic>
        <p:nvPicPr>
          <p:cNvPr id="366596" name="Object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805488" y="1865313"/>
            <a:ext cx="1716087" cy="361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en-US" sz="2000"/>
              <a:t>Branch :		</a:t>
            </a:r>
            <a:r>
              <a:rPr lang="en-US" sz="2000">
                <a:latin typeface="Courier New" panose="02070309020205020404" pitchFamily="49" charset="0"/>
                <a:sym typeface="Courier New" panose="02070309020205020404" pitchFamily="49" charset="0"/>
              </a:rPr>
              <a:t>B{&lt;cond&gt;} label</a:t>
            </a:r>
            <a:endParaRPr lang="zh-CN" altLang="en-US" sz="200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en-US" sz="2000"/>
              <a:t>Branch with Link :	</a:t>
            </a:r>
            <a:r>
              <a:rPr lang="en-US" sz="2000">
                <a:latin typeface="Courier New" panose="02070309020205020404" pitchFamily="49" charset="0"/>
                <a:sym typeface="Courier New" panose="02070309020205020404" pitchFamily="49" charset="0"/>
              </a:rPr>
              <a:t>BL{&lt;cond&gt;}</a:t>
            </a:r>
            <a:r>
              <a:rPr lang="en-US" sz="2000">
                <a:solidFill>
                  <a:schemeClr val="bg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>
                <a:latin typeface="Courier New" panose="02070309020205020404" pitchFamily="49" charset="0"/>
                <a:sym typeface="Courier New" panose="02070309020205020404" pitchFamily="49" charset="0"/>
              </a:rPr>
              <a:t>subroutine_label</a:t>
            </a:r>
            <a:endParaRPr lang="zh-CN" altLang="en-US" sz="200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endParaRPr lang="zh-CN" altLang="en-US" sz="2000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endParaRPr lang="zh-CN" altLang="en-US"/>
          </a:p>
          <a:p>
            <a:pPr marL="273050" indent="-273050" algn="l" eaLnBrk="1" hangingPunct="1"/>
            <a:endParaRPr lang="zh-CN" altLang="en-US"/>
          </a:p>
          <a:p>
            <a:pPr marL="273050" indent="-273050" algn="l" eaLnBrk="1" hangingPunct="1"/>
            <a:endParaRPr lang="zh-CN" altLang="en-US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处理器核按偏移量左移两位，符号扩展，再把该值加到当前</a:t>
            </a:r>
            <a:r>
              <a:rPr lang="en-US" sz="2000"/>
              <a:t>PC</a:t>
            </a:r>
            <a:r>
              <a:rPr lang="zh-CN" altLang="en-US" sz="2000"/>
              <a:t>寄存器内</a:t>
            </a:r>
            <a:endParaRPr lang="zh-CN" altLang="en-US" sz="200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跳转范围：</a:t>
            </a:r>
            <a:r>
              <a:rPr lang="en-US" sz="2000"/>
              <a:t>± 32 Mbyte</a:t>
            </a:r>
            <a:endParaRPr lang="zh-CN" altLang="en-US" sz="200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 b="1" i="1"/>
              <a:t>如何执行长跳转？</a:t>
            </a:r>
            <a:endParaRPr lang="zh-CN" altLang="en-US"/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auto">
          <a:xfrm>
            <a:off x="1250950" y="2344738"/>
            <a:ext cx="6624638" cy="352425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16" name="Line 8"/>
          <p:cNvSpPr>
            <a:spLocks noChangeShapeType="1"/>
          </p:cNvSpPr>
          <p:nvPr/>
        </p:nvSpPr>
        <p:spPr bwMode="auto">
          <a:xfrm>
            <a:off x="2922588" y="2351088"/>
            <a:ext cx="1587" cy="352425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17" name="Line 9"/>
          <p:cNvSpPr>
            <a:spLocks noChangeShapeType="1"/>
          </p:cNvSpPr>
          <p:nvPr/>
        </p:nvSpPr>
        <p:spPr bwMode="auto">
          <a:xfrm>
            <a:off x="2700338" y="2351088"/>
            <a:ext cx="1587" cy="352425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18" name="Line 10"/>
          <p:cNvSpPr>
            <a:spLocks noChangeShapeType="1"/>
          </p:cNvSpPr>
          <p:nvPr/>
        </p:nvSpPr>
        <p:spPr bwMode="auto">
          <a:xfrm>
            <a:off x="2489200" y="2338388"/>
            <a:ext cx="0" cy="1031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19" name="Line 11"/>
          <p:cNvSpPr>
            <a:spLocks noChangeShapeType="1"/>
          </p:cNvSpPr>
          <p:nvPr/>
        </p:nvSpPr>
        <p:spPr bwMode="auto">
          <a:xfrm>
            <a:off x="3119438" y="2351088"/>
            <a:ext cx="1587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20" name="Line 12"/>
          <p:cNvSpPr>
            <a:spLocks noChangeShapeType="1"/>
          </p:cNvSpPr>
          <p:nvPr/>
        </p:nvSpPr>
        <p:spPr bwMode="auto">
          <a:xfrm>
            <a:off x="3330575" y="2351088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21" name="Line 13"/>
          <p:cNvSpPr>
            <a:spLocks noChangeShapeType="1"/>
          </p:cNvSpPr>
          <p:nvPr/>
        </p:nvSpPr>
        <p:spPr bwMode="auto">
          <a:xfrm>
            <a:off x="3986213" y="2351088"/>
            <a:ext cx="1587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22" name="Line 14"/>
          <p:cNvSpPr>
            <a:spLocks noChangeShapeType="1"/>
          </p:cNvSpPr>
          <p:nvPr/>
        </p:nvSpPr>
        <p:spPr bwMode="auto">
          <a:xfrm>
            <a:off x="4181475" y="2351088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23" name="Line 15"/>
          <p:cNvSpPr>
            <a:spLocks noChangeShapeType="1"/>
          </p:cNvSpPr>
          <p:nvPr/>
        </p:nvSpPr>
        <p:spPr bwMode="auto">
          <a:xfrm>
            <a:off x="4379913" y="2351088"/>
            <a:ext cx="1587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24" name="Line 16"/>
          <p:cNvSpPr>
            <a:spLocks noChangeShapeType="1"/>
          </p:cNvSpPr>
          <p:nvPr/>
        </p:nvSpPr>
        <p:spPr bwMode="auto">
          <a:xfrm>
            <a:off x="4824413" y="2351088"/>
            <a:ext cx="1587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25" name="Line 17"/>
          <p:cNvSpPr>
            <a:spLocks noChangeShapeType="1"/>
          </p:cNvSpPr>
          <p:nvPr/>
        </p:nvSpPr>
        <p:spPr bwMode="auto">
          <a:xfrm>
            <a:off x="5035550" y="2351088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26" name="Line 18"/>
          <p:cNvSpPr>
            <a:spLocks noChangeShapeType="1"/>
          </p:cNvSpPr>
          <p:nvPr/>
        </p:nvSpPr>
        <p:spPr bwMode="auto">
          <a:xfrm>
            <a:off x="5245100" y="2351088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27" name="Line 19"/>
          <p:cNvSpPr>
            <a:spLocks noChangeShapeType="1"/>
          </p:cNvSpPr>
          <p:nvPr/>
        </p:nvSpPr>
        <p:spPr bwMode="auto">
          <a:xfrm>
            <a:off x="5665788" y="2351088"/>
            <a:ext cx="1587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28" name="Line 20"/>
          <p:cNvSpPr>
            <a:spLocks noChangeShapeType="1"/>
          </p:cNvSpPr>
          <p:nvPr/>
        </p:nvSpPr>
        <p:spPr bwMode="auto">
          <a:xfrm>
            <a:off x="5873750" y="2351088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29" name="Line 21"/>
          <p:cNvSpPr>
            <a:spLocks noChangeShapeType="1"/>
          </p:cNvSpPr>
          <p:nvPr/>
        </p:nvSpPr>
        <p:spPr bwMode="auto">
          <a:xfrm>
            <a:off x="6084888" y="2351088"/>
            <a:ext cx="1587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30" name="Line 22"/>
          <p:cNvSpPr>
            <a:spLocks noChangeShapeType="1"/>
          </p:cNvSpPr>
          <p:nvPr/>
        </p:nvSpPr>
        <p:spPr bwMode="auto">
          <a:xfrm>
            <a:off x="7134225" y="2351088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31" name="Line 23"/>
          <p:cNvSpPr>
            <a:spLocks noChangeShapeType="1"/>
          </p:cNvSpPr>
          <p:nvPr/>
        </p:nvSpPr>
        <p:spPr bwMode="auto">
          <a:xfrm>
            <a:off x="7318375" y="2351088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32" name="Line 24"/>
          <p:cNvSpPr>
            <a:spLocks noChangeShapeType="1"/>
          </p:cNvSpPr>
          <p:nvPr/>
        </p:nvSpPr>
        <p:spPr bwMode="auto">
          <a:xfrm>
            <a:off x="7513638" y="2365375"/>
            <a:ext cx="1587" cy="90488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33" name="Line 25"/>
          <p:cNvSpPr>
            <a:spLocks noChangeShapeType="1"/>
          </p:cNvSpPr>
          <p:nvPr/>
        </p:nvSpPr>
        <p:spPr bwMode="auto">
          <a:xfrm>
            <a:off x="7697788" y="2351088"/>
            <a:ext cx="1587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34" name="Rectangle 26"/>
          <p:cNvSpPr>
            <a:spLocks noChangeArrowheads="1"/>
          </p:cNvSpPr>
          <p:nvPr/>
        </p:nvSpPr>
        <p:spPr bwMode="auto">
          <a:xfrm>
            <a:off x="1862138" y="2133600"/>
            <a:ext cx="273050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6675" tIns="26988" rIns="66675" bIns="26988">
            <a:spAutoFit/>
          </a:bodyPr>
          <a:lstStyle/>
          <a:p>
            <a:r>
              <a:rPr lang="en-US" sz="1000">
                <a:solidFill>
                  <a:schemeClr val="tx1"/>
                </a:solidFill>
                <a:sym typeface="Times New Roman" panose="02020603050405020304" pitchFamily="18" charset="0"/>
              </a:rPr>
              <a:t>28</a:t>
            </a:r>
            <a:endParaRPr lang="zh-CN" altLang="en-US"/>
          </a:p>
        </p:txBody>
      </p:sp>
      <p:sp>
        <p:nvSpPr>
          <p:cNvPr id="171035" name="Rectangle 27"/>
          <p:cNvSpPr>
            <a:spLocks noChangeArrowheads="1"/>
          </p:cNvSpPr>
          <p:nvPr/>
        </p:nvSpPr>
        <p:spPr bwMode="auto">
          <a:xfrm>
            <a:off x="1219200" y="2133600"/>
            <a:ext cx="273050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6675" tIns="26988" rIns="66675" bIns="26988">
            <a:spAutoFit/>
          </a:bodyPr>
          <a:lstStyle/>
          <a:p>
            <a:r>
              <a:rPr lang="en-US" sz="1000">
                <a:solidFill>
                  <a:schemeClr val="tx1"/>
                </a:solidFill>
                <a:sym typeface="Times New Roman" panose="02020603050405020304" pitchFamily="18" charset="0"/>
              </a:rPr>
              <a:t>31</a:t>
            </a:r>
            <a:endParaRPr lang="zh-CN" altLang="en-US"/>
          </a:p>
        </p:txBody>
      </p:sp>
      <p:sp>
        <p:nvSpPr>
          <p:cNvPr id="171036" name="Rectangle 28"/>
          <p:cNvSpPr>
            <a:spLocks noChangeArrowheads="1"/>
          </p:cNvSpPr>
          <p:nvPr/>
        </p:nvSpPr>
        <p:spPr bwMode="auto">
          <a:xfrm>
            <a:off x="2701925" y="2133600"/>
            <a:ext cx="273050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6675" tIns="26988" rIns="66675" bIns="26988">
            <a:spAutoFit/>
          </a:bodyPr>
          <a:lstStyle/>
          <a:p>
            <a:r>
              <a:rPr lang="en-US" sz="1000">
                <a:solidFill>
                  <a:schemeClr val="tx1"/>
                </a:solidFill>
                <a:sym typeface="Times New Roman" panose="02020603050405020304" pitchFamily="18" charset="0"/>
              </a:rPr>
              <a:t>24</a:t>
            </a:r>
            <a:endParaRPr lang="zh-CN" altLang="en-US"/>
          </a:p>
        </p:txBody>
      </p:sp>
      <p:sp>
        <p:nvSpPr>
          <p:cNvPr id="171037" name="Rectangle 29"/>
          <p:cNvSpPr>
            <a:spLocks noChangeArrowheads="1"/>
          </p:cNvSpPr>
          <p:nvPr/>
        </p:nvSpPr>
        <p:spPr bwMode="auto">
          <a:xfrm>
            <a:off x="7697788" y="2133600"/>
            <a:ext cx="203200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6675" tIns="26988" rIns="66675" bIns="26988">
            <a:spAutoFit/>
          </a:bodyPr>
          <a:lstStyle/>
          <a:p>
            <a:r>
              <a:rPr lang="en-US" sz="1000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71038" name="Line 30"/>
          <p:cNvSpPr>
            <a:spLocks noChangeShapeType="1"/>
          </p:cNvSpPr>
          <p:nvPr/>
        </p:nvSpPr>
        <p:spPr bwMode="auto">
          <a:xfrm>
            <a:off x="2281238" y="2351088"/>
            <a:ext cx="1587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39" name="Line 31"/>
          <p:cNvSpPr>
            <a:spLocks noChangeShapeType="1"/>
          </p:cNvSpPr>
          <p:nvPr/>
        </p:nvSpPr>
        <p:spPr bwMode="auto">
          <a:xfrm>
            <a:off x="1244600" y="2338388"/>
            <a:ext cx="0" cy="1031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40" name="Line 32"/>
          <p:cNvSpPr>
            <a:spLocks noChangeShapeType="1"/>
          </p:cNvSpPr>
          <p:nvPr/>
        </p:nvSpPr>
        <p:spPr bwMode="auto">
          <a:xfrm>
            <a:off x="1454150" y="2351088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41" name="Line 33"/>
          <p:cNvSpPr>
            <a:spLocks noChangeShapeType="1"/>
          </p:cNvSpPr>
          <p:nvPr/>
        </p:nvSpPr>
        <p:spPr bwMode="auto">
          <a:xfrm>
            <a:off x="1663700" y="2351088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42" name="Line 34"/>
          <p:cNvSpPr>
            <a:spLocks noChangeShapeType="1"/>
          </p:cNvSpPr>
          <p:nvPr/>
        </p:nvSpPr>
        <p:spPr bwMode="auto">
          <a:xfrm>
            <a:off x="1873250" y="2351088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43" name="Line 35"/>
          <p:cNvSpPr>
            <a:spLocks noChangeShapeType="1"/>
          </p:cNvSpPr>
          <p:nvPr/>
        </p:nvSpPr>
        <p:spPr bwMode="auto">
          <a:xfrm>
            <a:off x="2082800" y="2351088"/>
            <a:ext cx="0" cy="352425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44" name="Line 36"/>
          <p:cNvSpPr>
            <a:spLocks noChangeShapeType="1"/>
          </p:cNvSpPr>
          <p:nvPr/>
        </p:nvSpPr>
        <p:spPr bwMode="auto">
          <a:xfrm>
            <a:off x="6294438" y="2351088"/>
            <a:ext cx="1587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45" name="Line 37"/>
          <p:cNvSpPr>
            <a:spLocks noChangeShapeType="1"/>
          </p:cNvSpPr>
          <p:nvPr/>
        </p:nvSpPr>
        <p:spPr bwMode="auto">
          <a:xfrm>
            <a:off x="6503988" y="2351088"/>
            <a:ext cx="1587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46" name="Line 38"/>
          <p:cNvSpPr>
            <a:spLocks noChangeShapeType="1"/>
          </p:cNvSpPr>
          <p:nvPr/>
        </p:nvSpPr>
        <p:spPr bwMode="auto">
          <a:xfrm>
            <a:off x="6715125" y="2351088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47" name="Line 39"/>
          <p:cNvSpPr>
            <a:spLocks noChangeShapeType="1"/>
          </p:cNvSpPr>
          <p:nvPr/>
        </p:nvSpPr>
        <p:spPr bwMode="auto">
          <a:xfrm>
            <a:off x="6924675" y="2351088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48" name="Line 40"/>
          <p:cNvSpPr>
            <a:spLocks noChangeShapeType="1"/>
          </p:cNvSpPr>
          <p:nvPr/>
        </p:nvSpPr>
        <p:spPr bwMode="auto">
          <a:xfrm>
            <a:off x="1244600" y="2800350"/>
            <a:ext cx="0" cy="131763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49" name="Line 41"/>
          <p:cNvSpPr>
            <a:spLocks noChangeShapeType="1"/>
          </p:cNvSpPr>
          <p:nvPr/>
        </p:nvSpPr>
        <p:spPr bwMode="auto">
          <a:xfrm>
            <a:off x="1244600" y="2927350"/>
            <a:ext cx="8382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50" name="Line 42"/>
          <p:cNvSpPr>
            <a:spLocks noChangeShapeType="1"/>
          </p:cNvSpPr>
          <p:nvPr/>
        </p:nvSpPr>
        <p:spPr bwMode="auto">
          <a:xfrm flipV="1">
            <a:off x="2082800" y="2805113"/>
            <a:ext cx="0" cy="131762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51" name="Line 43"/>
          <p:cNvSpPr>
            <a:spLocks noChangeShapeType="1"/>
          </p:cNvSpPr>
          <p:nvPr/>
        </p:nvSpPr>
        <p:spPr bwMode="auto">
          <a:xfrm>
            <a:off x="1617663" y="2927350"/>
            <a:ext cx="1587" cy="481013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52" name="Rectangle 44"/>
          <p:cNvSpPr>
            <a:spLocks noChangeArrowheads="1"/>
          </p:cNvSpPr>
          <p:nvPr/>
        </p:nvSpPr>
        <p:spPr bwMode="auto">
          <a:xfrm>
            <a:off x="1336675" y="2444750"/>
            <a:ext cx="6535738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6675" tIns="26988" rIns="66675" bIns="26988">
            <a:spAutoFit/>
          </a:bodyPr>
          <a:lstStyle/>
          <a:p>
            <a:pPr marL="357505" indent="-357505">
              <a:lnSpc>
                <a:spcPct val="104000"/>
              </a:lnSpc>
              <a:spcBef>
                <a:spcPct val="52000"/>
              </a:spcBef>
            </a:pPr>
            <a:r>
              <a:rPr lang="en-US" sz="1200" b="1">
                <a:solidFill>
                  <a:schemeClr val="tx1"/>
                </a:solidFill>
                <a:sym typeface="Times New Roman" panose="02020603050405020304" pitchFamily="18" charset="0"/>
              </a:rPr>
              <a:t> Cond       1   0   1   L                                                      </a:t>
            </a:r>
            <a:r>
              <a:rPr lang="zh-CN" altLang="en-US" sz="1200" b="1">
                <a:solidFill>
                  <a:schemeClr val="tx1"/>
                </a:solidFill>
                <a:sym typeface="Times New Roman" panose="02020603050405020304" pitchFamily="18" charset="0"/>
              </a:rPr>
              <a:t>偏移量              	</a:t>
            </a:r>
            <a:endParaRPr lang="zh-CN" altLang="en-US"/>
          </a:p>
        </p:txBody>
      </p:sp>
      <p:sp>
        <p:nvSpPr>
          <p:cNvPr id="171053" name="Rectangle 45"/>
          <p:cNvSpPr>
            <a:spLocks noChangeArrowheads="1"/>
          </p:cNvSpPr>
          <p:nvPr/>
        </p:nvSpPr>
        <p:spPr bwMode="auto">
          <a:xfrm>
            <a:off x="3435350" y="3271838"/>
            <a:ext cx="1347788" cy="307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6675" tIns="26988" rIns="66675" bIns="26988">
            <a:spAutoFit/>
          </a:bodyPr>
          <a:lstStyle/>
          <a:p>
            <a:pPr>
              <a:lnSpc>
                <a:spcPct val="88000"/>
              </a:lnSpc>
            </a:pPr>
            <a:r>
              <a:rPr lang="zh-CN" altLang="en-US" sz="1900" b="1">
                <a:solidFill>
                  <a:schemeClr val="tx1"/>
                </a:solidFill>
                <a:sym typeface="Times New Roman" panose="02020603050405020304" pitchFamily="18" charset="0"/>
              </a:rPr>
              <a:t>条件码区域</a:t>
            </a:r>
            <a:endParaRPr lang="zh-CN" altLang="en-US"/>
          </a:p>
        </p:txBody>
      </p:sp>
      <p:sp>
        <p:nvSpPr>
          <p:cNvPr id="171054" name="Line 46"/>
          <p:cNvSpPr>
            <a:spLocks noChangeShapeType="1"/>
          </p:cNvSpPr>
          <p:nvPr/>
        </p:nvSpPr>
        <p:spPr bwMode="auto">
          <a:xfrm>
            <a:off x="4602163" y="2351088"/>
            <a:ext cx="1587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55" name="Line 47"/>
          <p:cNvSpPr>
            <a:spLocks noChangeShapeType="1"/>
          </p:cNvSpPr>
          <p:nvPr/>
        </p:nvSpPr>
        <p:spPr bwMode="auto">
          <a:xfrm>
            <a:off x="3565525" y="2351088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56" name="Line 48"/>
          <p:cNvSpPr>
            <a:spLocks noChangeShapeType="1"/>
          </p:cNvSpPr>
          <p:nvPr/>
        </p:nvSpPr>
        <p:spPr bwMode="auto">
          <a:xfrm>
            <a:off x="3775075" y="2341563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57" name="Line 49"/>
          <p:cNvSpPr>
            <a:spLocks noChangeShapeType="1"/>
          </p:cNvSpPr>
          <p:nvPr/>
        </p:nvSpPr>
        <p:spPr bwMode="auto">
          <a:xfrm>
            <a:off x="5454650" y="2351088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58" name="Line 50"/>
          <p:cNvSpPr>
            <a:spLocks noChangeShapeType="1"/>
          </p:cNvSpPr>
          <p:nvPr/>
        </p:nvSpPr>
        <p:spPr bwMode="auto">
          <a:xfrm>
            <a:off x="2800350" y="2817813"/>
            <a:ext cx="0" cy="1397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59" name="Line 51"/>
          <p:cNvSpPr>
            <a:spLocks noChangeShapeType="1"/>
          </p:cNvSpPr>
          <p:nvPr/>
        </p:nvSpPr>
        <p:spPr bwMode="auto">
          <a:xfrm>
            <a:off x="2797175" y="2949575"/>
            <a:ext cx="538163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60" name="Rectangle 52"/>
          <p:cNvSpPr>
            <a:spLocks noChangeArrowheads="1"/>
          </p:cNvSpPr>
          <p:nvPr/>
        </p:nvSpPr>
        <p:spPr bwMode="auto">
          <a:xfrm>
            <a:off x="3424238" y="2786063"/>
            <a:ext cx="2743200" cy="514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6675" tIns="26988" rIns="66675" bIns="26988">
            <a:spAutoFit/>
          </a:bodyPr>
          <a:lstStyle/>
          <a:p>
            <a:pPr>
              <a:lnSpc>
                <a:spcPct val="89000"/>
              </a:lnSpc>
            </a:pPr>
            <a:r>
              <a:rPr lang="en-US" sz="1900" b="1">
                <a:solidFill>
                  <a:schemeClr val="tx1"/>
                </a:solidFill>
                <a:sym typeface="Times New Roman" panose="02020603050405020304" pitchFamily="18" charset="0"/>
              </a:rPr>
              <a:t>Link bit	</a:t>
            </a:r>
            <a:r>
              <a:rPr lang="en-US" sz="1500">
                <a:solidFill>
                  <a:schemeClr val="tx1"/>
                </a:solidFill>
                <a:sym typeface="Times New Roman" panose="02020603050405020304" pitchFamily="18" charset="0"/>
              </a:rPr>
              <a:t>0 = Branch</a:t>
            </a:r>
            <a:endParaRPr lang="zh-CN" altLang="en-US" sz="1500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>
              <a:lnSpc>
                <a:spcPct val="89000"/>
              </a:lnSpc>
            </a:pPr>
            <a:r>
              <a:rPr lang="en-US" sz="1500">
                <a:solidFill>
                  <a:schemeClr val="tx1"/>
                </a:solidFill>
                <a:sym typeface="Times New Roman" panose="02020603050405020304" pitchFamily="18" charset="0"/>
              </a:rPr>
              <a:t>	1 = Branch with link</a:t>
            </a:r>
            <a:endParaRPr lang="zh-CN" altLang="en-US"/>
          </a:p>
        </p:txBody>
      </p:sp>
      <p:sp>
        <p:nvSpPr>
          <p:cNvPr id="171061" name="Line 53"/>
          <p:cNvSpPr>
            <a:spLocks noChangeShapeType="1"/>
          </p:cNvSpPr>
          <p:nvPr/>
        </p:nvSpPr>
        <p:spPr bwMode="auto">
          <a:xfrm flipV="1">
            <a:off x="1612900" y="3408363"/>
            <a:ext cx="1716088" cy="15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62" name="Rectangle 54"/>
          <p:cNvSpPr>
            <a:spLocks noChangeArrowheads="1"/>
          </p:cNvSpPr>
          <p:nvPr/>
        </p:nvSpPr>
        <p:spPr bwMode="auto">
          <a:xfrm>
            <a:off x="2886075" y="2133600"/>
            <a:ext cx="273050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6675" tIns="26988" rIns="66675" bIns="26988">
            <a:spAutoFit/>
          </a:bodyPr>
          <a:lstStyle/>
          <a:p>
            <a:r>
              <a:rPr lang="en-US" sz="1000">
                <a:solidFill>
                  <a:schemeClr val="tx1"/>
                </a:solidFill>
                <a:sym typeface="Times New Roman" panose="02020603050405020304" pitchFamily="18" charset="0"/>
              </a:rPr>
              <a:t>23</a:t>
            </a:r>
            <a:endParaRPr lang="zh-CN" altLang="en-US"/>
          </a:p>
        </p:txBody>
      </p:sp>
      <p:sp>
        <p:nvSpPr>
          <p:cNvPr id="171063" name="Rectangle 55"/>
          <p:cNvSpPr>
            <a:spLocks noChangeArrowheads="1"/>
          </p:cNvSpPr>
          <p:nvPr/>
        </p:nvSpPr>
        <p:spPr bwMode="auto">
          <a:xfrm>
            <a:off x="2478088" y="2133600"/>
            <a:ext cx="273050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6675" tIns="26988" rIns="66675" bIns="26988">
            <a:spAutoFit/>
          </a:bodyPr>
          <a:lstStyle/>
          <a:p>
            <a:r>
              <a:rPr lang="en-US" sz="1000">
                <a:solidFill>
                  <a:schemeClr val="tx1"/>
                </a:solidFill>
                <a:sym typeface="Times New Roman" panose="02020603050405020304" pitchFamily="18" charset="0"/>
              </a:rPr>
              <a:t>25</a:t>
            </a:r>
            <a:endParaRPr lang="zh-CN" altLang="en-US"/>
          </a:p>
        </p:txBody>
      </p:sp>
      <p:sp>
        <p:nvSpPr>
          <p:cNvPr id="171064" name="Rectangle 56"/>
          <p:cNvSpPr>
            <a:spLocks noChangeArrowheads="1"/>
          </p:cNvSpPr>
          <p:nvPr/>
        </p:nvSpPr>
        <p:spPr bwMode="auto">
          <a:xfrm>
            <a:off x="2058988" y="2133600"/>
            <a:ext cx="273050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6675" tIns="26988" rIns="66675" bIns="26988">
            <a:spAutoFit/>
          </a:bodyPr>
          <a:lstStyle/>
          <a:p>
            <a:r>
              <a:rPr lang="en-US" sz="1000">
                <a:solidFill>
                  <a:schemeClr val="tx1"/>
                </a:solidFill>
                <a:sym typeface="Times New Roman" panose="02020603050405020304" pitchFamily="18" charset="0"/>
              </a:rPr>
              <a:t>27</a:t>
            </a:r>
            <a:endParaRPr lang="zh-CN" altLang="en-US"/>
          </a:p>
        </p:txBody>
      </p:sp>
      <p:sp>
        <p:nvSpPr>
          <p:cNvPr id="171065" name="Rectangle 5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/>
              <a:t>分支指令</a:t>
            </a:r>
            <a:endParaRPr 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190" y="1939925"/>
            <a:ext cx="5106035" cy="193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90" y="5413375"/>
            <a:ext cx="6572250" cy="12858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755" y="5066030"/>
            <a:ext cx="5600700" cy="4857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82946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/>
              <a:t>程序状态寄存器</a:t>
            </a:r>
            <a:r>
              <a:rPr lang="en-US" altLang="zh-CN"/>
              <a:t>cpsr</a:t>
            </a:r>
            <a:endParaRPr lang="en-US" altLang="zh-CN"/>
          </a:p>
        </p:txBody>
      </p:sp>
      <p:pic>
        <p:nvPicPr>
          <p:cNvPr id="8294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28625" y="1143000"/>
            <a:ext cx="8286750" cy="762000"/>
          </a:xfrm>
        </p:spPr>
      </p:pic>
      <p:sp>
        <p:nvSpPr>
          <p:cNvPr id="82948" name="Rectangle 3"/>
          <p:cNvSpPr>
            <a:spLocks noChangeArrowheads="1"/>
          </p:cNvSpPr>
          <p:nvPr/>
        </p:nvSpPr>
        <p:spPr bwMode="auto">
          <a:xfrm>
            <a:off x="533400" y="2057400"/>
            <a:ext cx="3895725" cy="4371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条件位：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768350" lvl="1" indent="-2349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N = 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egative result from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ALU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768350" lvl="1" indent="-2349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Z = 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Z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ero result from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ALU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768350" lvl="1" indent="-2349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C =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ALU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operation 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C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arried out or  borrow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768350" lvl="1" indent="-2349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V =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ALU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operation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o</a:t>
            </a:r>
            <a:r>
              <a:rPr lang="en-US" sz="1200" b="1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V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erflowed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Q 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位：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768350" lvl="1" indent="-2349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仅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ARM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v5TE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-J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架构支持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768350" lvl="1" indent="-2349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指示饱和状态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J 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位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768350" lvl="1" indent="-2349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仅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ARM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v5TE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-J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架构支持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768350" lvl="1" indent="-2349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T=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0;J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= 1  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处理器处于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Jazelle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状态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768350" lvl="1" indent="-2349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也可以和其他位组合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342900" indent="-34290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DNM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位：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Do Not  Modify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1200" dirty="0">
                <a:solidFill>
                  <a:schemeClr val="tx1"/>
                </a:solidFill>
                <a:sym typeface="Times New Roman" panose="02020603050405020304" pitchFamily="18" charset="0"/>
              </a:rPr>
              <a:t>GE[3:0] </a:t>
            </a:r>
            <a:r>
              <a:rPr lang="zh-CN" altLang="en-US" sz="1200" dirty="0">
                <a:solidFill>
                  <a:schemeClr val="tx1"/>
                </a:solidFill>
                <a:sym typeface="Times New Roman" panose="02020603050405020304" pitchFamily="18" charset="0"/>
              </a:rPr>
              <a:t>大于或等于</a:t>
            </a:r>
            <a:r>
              <a:rPr lang="en-US" sz="1200" dirty="0">
                <a:solidFill>
                  <a:schemeClr val="tx1"/>
                </a:solidFill>
                <a:sym typeface="Times New Roman" panose="02020603050405020304" pitchFamily="18" charset="0"/>
              </a:rPr>
              <a:t>(</a:t>
            </a:r>
            <a:r>
              <a:rPr lang="zh-CN" altLang="en-US" sz="1200" dirty="0">
                <a:solidFill>
                  <a:schemeClr val="tx1"/>
                </a:solidFill>
                <a:sym typeface="Times New Roman" panose="02020603050405020304" pitchFamily="18" charset="0"/>
              </a:rPr>
              <a:t>当执行</a:t>
            </a:r>
            <a:r>
              <a:rPr lang="en-US" sz="1200" dirty="0" err="1">
                <a:solidFill>
                  <a:schemeClr val="tx1"/>
                </a:solidFill>
                <a:sym typeface="Times New Roman" panose="02020603050405020304" pitchFamily="18" charset="0"/>
              </a:rPr>
              <a:t>SIMD</a:t>
            </a:r>
            <a:r>
              <a:rPr lang="zh-CN" altLang="en-US" sz="1200" dirty="0">
                <a:solidFill>
                  <a:schemeClr val="tx1"/>
                </a:solidFill>
                <a:sym typeface="Times New Roman" panose="02020603050405020304" pitchFamily="18" charset="0"/>
              </a:rPr>
              <a:t>指令时有效</a:t>
            </a:r>
            <a:r>
              <a:rPr lang="en-US" sz="1200" dirty="0">
                <a:solidFill>
                  <a:schemeClr val="tx1"/>
                </a:solidFill>
                <a:sym typeface="Times New Roman" panose="02020603050405020304" pitchFamily="18" charset="0"/>
              </a:rPr>
              <a:t>)</a:t>
            </a:r>
            <a:endParaRPr lang="zh-CN" altLang="en-US" sz="1200" dirty="0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1200" dirty="0">
                <a:solidFill>
                  <a:schemeClr val="tx1"/>
                </a:solidFill>
                <a:sym typeface="Times New Roman" panose="02020603050405020304" pitchFamily="18" charset="0"/>
              </a:rPr>
              <a:t>IT[7:2]    IF….THEN….</a:t>
            </a:r>
            <a:r>
              <a:rPr lang="zh-CN" altLang="en-US" sz="1200" dirty="0">
                <a:solidFill>
                  <a:schemeClr val="tx1"/>
                </a:solidFill>
                <a:sym typeface="Times New Roman" panose="02020603050405020304" pitchFamily="18" charset="0"/>
              </a:rPr>
              <a:t>指令执行状态位</a:t>
            </a:r>
            <a:endParaRPr lang="en-US" sz="1200" dirty="0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 marL="342900" indent="-34290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82949" name="Rectangle 4"/>
          <p:cNvSpPr>
            <a:spLocks noChangeArrowheads="1"/>
          </p:cNvSpPr>
          <p:nvPr/>
        </p:nvSpPr>
        <p:spPr bwMode="auto">
          <a:xfrm>
            <a:off x="4214813" y="2143125"/>
            <a:ext cx="4929187" cy="4127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E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位：大小端控制位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位：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A=1 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禁止不精确的数据异常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中断禁止位：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548005" lvl="1" indent="-27178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  = 1: 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禁止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IRQ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548005" lvl="1" indent="-27178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F = 1: 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禁止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FIQ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T Bit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548005" lvl="1" indent="-27178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T =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0;J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=0; 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处理器处于 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ARM 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状态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548005" lvl="1" indent="-27178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T =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1;J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=0 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处理器处于 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Thumb 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状态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548005" lvl="1" indent="-27178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T =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1;J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=1 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处理器处于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ThumbEE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状态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Mode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位：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548005" lvl="1" indent="-27178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处理器模式位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548005" lvl="1" indent="-27178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10000  User mode;    10001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FIQ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mode;           10011 SVC mode;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548005" lvl="1" indent="-271780">
              <a:spcBef>
                <a:spcPts val="500"/>
              </a:spcBef>
              <a:buClr>
                <a:schemeClr val="accent2"/>
              </a:buClr>
              <a:buSzPct val="76000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10111  Abort mode;  11011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Undfined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mode;  11111 System mode;  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548005" lvl="1" indent="-271780">
              <a:spcBef>
                <a:spcPts val="500"/>
              </a:spcBef>
              <a:buClr>
                <a:schemeClr val="accent2"/>
              </a:buClr>
              <a:buSzPct val="76000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10110  Monitor mode;   10010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IRQ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548005" lvl="1" indent="-27178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</a:pP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6896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ARM</a:t>
            </a:r>
            <a:r>
              <a:rPr lang="zh-CN" altLang="en-US" dirty="0"/>
              <a:t>数据处理指令机器码格式</a:t>
            </a:r>
            <a:endParaRPr lang="zh-CN" altLang="en-US" dirty="0"/>
          </a:p>
        </p:txBody>
      </p:sp>
      <p:sp>
        <p:nvSpPr>
          <p:cNvPr id="168963" name="矩形 28"/>
          <p:cNvSpPr>
            <a:spLocks noChangeArrowheads="1"/>
          </p:cNvSpPr>
          <p:nvPr/>
        </p:nvSpPr>
        <p:spPr bwMode="auto">
          <a:xfrm>
            <a:off x="357188" y="2214563"/>
            <a:ext cx="7929562" cy="391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zh-CN" altLang="en-US" dirty="0">
              <a:solidFill>
                <a:srgbClr val="000000"/>
              </a:solidFill>
              <a:sym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sym typeface="Times New Roman" panose="02020603050405020304" pitchFamily="18" charset="0"/>
              </a:rPr>
              <a:t>  </a:t>
            </a:r>
            <a:r>
              <a:rPr 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Times New Roman" panose="02020603050405020304" pitchFamily="18" charset="0"/>
              </a:rPr>
              <a:t>mov</a:t>
            </a:r>
            <a:r>
              <a:rPr 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     </a:t>
            </a:r>
            <a:r>
              <a:rPr lang="en-US" dirty="0" err="1">
                <a:solidFill>
                  <a:schemeClr val="tx1"/>
                </a:solidFill>
                <a:sym typeface="Times New Roman" panose="02020603050405020304" pitchFamily="18" charset="0"/>
              </a:rPr>
              <a:t>r1,r2,lsl</a:t>
            </a:r>
            <a:r>
              <a:rPr 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 #2    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指令机器码  </a:t>
            </a:r>
            <a:r>
              <a:rPr lang="en-US" dirty="0" err="1">
                <a:solidFill>
                  <a:schemeClr val="tx1"/>
                </a:solidFill>
                <a:sym typeface="Times New Roman" panose="02020603050405020304" pitchFamily="18" charset="0"/>
              </a:rPr>
              <a:t>0xe1a01102</a:t>
            </a:r>
            <a:endParaRPr lang="en-US" dirty="0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Cond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：指令的条件码。</a:t>
            </a:r>
            <a:endParaRPr lang="zh-CN" altLang="en-US" dirty="0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sym typeface="Times New Roman" panose="02020603050405020304" pitchFamily="18" charset="0"/>
              </a:rPr>
              <a:t>Opcode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：指令操作码。</a:t>
            </a:r>
            <a:endParaRPr lang="zh-CN" altLang="en-US" dirty="0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S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：操作是否影响</a:t>
            </a:r>
            <a:r>
              <a:rPr lang="en-US" dirty="0" err="1">
                <a:solidFill>
                  <a:schemeClr val="tx1"/>
                </a:solidFill>
                <a:sym typeface="Times New Roman" panose="02020603050405020304" pitchFamily="18" charset="0"/>
              </a:rPr>
              <a:t>cpsr,S</a:t>
            </a:r>
            <a:r>
              <a:rPr 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=0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不影响，</a:t>
            </a:r>
            <a:r>
              <a:rPr 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S=1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影响。</a:t>
            </a:r>
            <a:endParaRPr lang="zh-CN" altLang="en-US" dirty="0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sym typeface="Times New Roman" panose="02020603050405020304" pitchFamily="18" charset="0"/>
              </a:rPr>
              <a:t>Rn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：包含第一个操作数的寄存器编码。</a:t>
            </a:r>
            <a:endParaRPr lang="zh-CN" altLang="en-US" dirty="0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Rd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：目标寄存器编码。</a:t>
            </a:r>
            <a:endParaRPr lang="zh-CN" altLang="en-US" dirty="0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sym typeface="Times New Roman" panose="02020603050405020304" pitchFamily="18" charset="0"/>
              </a:rPr>
              <a:t>Operand2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：第</a:t>
            </a:r>
            <a:r>
              <a:rPr 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操作数、</a:t>
            </a:r>
            <a:r>
              <a:rPr lang="en-US" dirty="0" err="1">
                <a:solidFill>
                  <a:srgbClr val="FF0000"/>
                </a:solidFill>
                <a:sym typeface="Times New Roman" panose="02020603050405020304" pitchFamily="18" charset="0"/>
              </a:rPr>
              <a:t>Rm</a:t>
            </a:r>
            <a:endParaRPr lang="en-US" dirty="0">
              <a:solidFill>
                <a:srgbClr val="FF0000"/>
              </a:solidFill>
              <a:sym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I :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用于区别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Operand2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是立即数（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I=1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），还是寄存器移位（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I=0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Shift amount  :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移位数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Shift :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移位方式</a:t>
            </a:r>
            <a:endParaRPr lang="zh-CN" altLang="en-US" dirty="0"/>
          </a:p>
        </p:txBody>
      </p:sp>
      <p:pic>
        <p:nvPicPr>
          <p:cNvPr id="168964" name="图片 5" descr="2011-11-25_141525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1285875"/>
            <a:ext cx="9144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/>
              <a:t>数据处理指令</a:t>
            </a:r>
            <a:endParaRPr lang="zh-CN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273050" indent="-27305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000" dirty="0"/>
              <a:t>包括：</a:t>
            </a:r>
            <a:endParaRPr lang="zh-CN" altLang="en-US" sz="2000" dirty="0"/>
          </a:p>
          <a:p>
            <a:pPr marL="548005" lvl="1" indent="-27178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000" dirty="0"/>
              <a:t>算术指令：		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ADD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ADC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SUB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SBC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RSB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RSC</a:t>
            </a:r>
            <a:endParaRPr lang="en-US" sz="2000" dirty="0">
              <a:solidFill>
                <a:schemeClr val="tx1"/>
              </a:solidFill>
            </a:endParaRPr>
          </a:p>
          <a:p>
            <a:pPr marL="548005" lvl="1" indent="-27178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000" dirty="0">
                <a:solidFill>
                  <a:schemeClr val="tx1"/>
                </a:solidFill>
              </a:rPr>
              <a:t>逻辑指令：		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AND	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ORR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EOR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BIC</a:t>
            </a:r>
            <a:endParaRPr lang="en-US" sz="2000" dirty="0">
              <a:solidFill>
                <a:schemeClr val="tx1"/>
              </a:solidFill>
            </a:endParaRPr>
          </a:p>
          <a:p>
            <a:pPr marL="548005" lvl="1" indent="-27178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000" dirty="0">
                <a:solidFill>
                  <a:schemeClr val="tx1"/>
                </a:solidFill>
              </a:rPr>
              <a:t>比较指令：		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CMP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CMN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TST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TEQ</a:t>
            </a:r>
            <a:endParaRPr lang="en-US" sz="2000" dirty="0">
              <a:solidFill>
                <a:schemeClr val="tx1"/>
              </a:solidFill>
            </a:endParaRPr>
          </a:p>
          <a:p>
            <a:pPr marL="548005" lvl="1" indent="-27178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000" dirty="0">
                <a:solidFill>
                  <a:schemeClr val="tx1"/>
                </a:solidFill>
              </a:rPr>
              <a:t>数据搬移：		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MOV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MVN</a:t>
            </a:r>
            <a:endParaRPr lang="en-US" sz="2000" dirty="0">
              <a:solidFill>
                <a:schemeClr val="tx1"/>
              </a:solidFill>
            </a:endParaRPr>
          </a:p>
          <a:p>
            <a:pPr marL="548005" lvl="1" indent="-27178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endParaRPr lang="zh-CN" altLang="en-US" sz="2000" dirty="0">
              <a:solidFill>
                <a:schemeClr val="tx1"/>
              </a:solidFill>
            </a:endParaRPr>
          </a:p>
          <a:p>
            <a:pPr marL="273050" indent="-27305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000" dirty="0"/>
              <a:t>上述指令只能对寄存器操作，不能针对存储器。</a:t>
            </a:r>
            <a:br>
              <a:rPr lang="zh-CN" altLang="en-US" sz="2000" dirty="0"/>
            </a:br>
            <a:endParaRPr lang="zh-CN" altLang="en-US" sz="2000" dirty="0"/>
          </a:p>
          <a:p>
            <a:pPr marL="273050" indent="-27305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000" dirty="0"/>
              <a:t>语法：</a:t>
            </a:r>
            <a:endParaRPr lang="zh-CN" altLang="en-US" sz="2000" dirty="0"/>
          </a:p>
          <a:p>
            <a:pPr marL="548005" lvl="1" indent="-271780" algn="l" eaLnBrk="1" hangingPunct="1">
              <a:lnSpc>
                <a:spcPct val="9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&lt;</a:t>
            </a:r>
            <a:r>
              <a:rPr lang="zh-CN" alt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操作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&gt;{&lt;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cond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&gt;}{S} Rd,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Rn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Operand2</a:t>
            </a:r>
            <a:endParaRPr lang="zh-CN" altLang="en-US" sz="2000" b="1" dirty="0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822325" lvl="2" indent="-22860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dirty="0"/>
              <a:t>只有比较指令影响标志位 </a:t>
            </a:r>
            <a:r>
              <a:rPr lang="en-US" dirty="0"/>
              <a:t>-</a:t>
            </a:r>
            <a:r>
              <a:rPr lang="zh-CN" altLang="en-US" dirty="0"/>
              <a:t>不指定</a:t>
            </a:r>
            <a:r>
              <a:rPr lang="en-US" dirty="0"/>
              <a:t>Rd</a:t>
            </a:r>
            <a:endParaRPr lang="zh-CN" altLang="en-US" dirty="0"/>
          </a:p>
          <a:p>
            <a:pPr marL="822325" lvl="2" indent="-22860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dirty="0"/>
              <a:t>数据搬移（</a:t>
            </a:r>
            <a:r>
              <a:rPr lang="en-US" dirty="0" err="1"/>
              <a:t>MOV</a:t>
            </a:r>
            <a:r>
              <a:rPr lang="zh-CN" altLang="en-US" dirty="0"/>
              <a:t>指令）不指定</a:t>
            </a:r>
            <a:r>
              <a:rPr lang="en-US" dirty="0" err="1"/>
              <a:t>Rn</a:t>
            </a:r>
            <a:endParaRPr lang="zh-CN" altLang="en-US" dirty="0"/>
          </a:p>
          <a:p>
            <a:pPr marL="273050" indent="-27305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000" dirty="0"/>
              <a:t>第二个操作数通过桶型移位器送到</a:t>
            </a:r>
            <a:r>
              <a:rPr lang="en-US" sz="2000" dirty="0" err="1"/>
              <a:t>ALU</a:t>
            </a:r>
            <a:r>
              <a:rPr lang="zh-CN" altLang="en-US" sz="2000" dirty="0"/>
              <a:t>中。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dirty="0"/>
              <a:t>数据处理指令</a:t>
            </a:r>
            <a:endParaRPr lang="zh-CN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3285" y="1600583"/>
            <a:ext cx="8229600" cy="4910138"/>
          </a:xfrm>
        </p:spPr>
        <p:txBody>
          <a:bodyPr/>
          <a:lstStyle/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加法指令          </a:t>
            </a:r>
            <a:r>
              <a:rPr lang="en-US" sz="1600" dirty="0"/>
              <a:t>ADD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 err="1"/>
              <a:t>R2</a:t>
            </a:r>
            <a:r>
              <a:rPr lang="zh-CN" altLang="en-US" sz="1600" dirty="0"/>
              <a:t>，</a:t>
            </a:r>
            <a:r>
              <a:rPr lang="en-US" sz="1600" dirty="0" err="1"/>
              <a:t>R3</a:t>
            </a:r>
            <a:r>
              <a:rPr lang="en-US" sz="1600" dirty="0"/>
              <a:t>               </a:t>
            </a:r>
            <a:r>
              <a:rPr lang="en-US" sz="1600" dirty="0" err="1"/>
              <a:t>R1</a:t>
            </a:r>
            <a:r>
              <a:rPr lang="en-US" sz="1600" dirty="0"/>
              <a:t>=</a:t>
            </a:r>
            <a:r>
              <a:rPr lang="en-US" sz="1600" dirty="0" err="1"/>
              <a:t>R2+R3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带进位加法      </a:t>
            </a:r>
            <a:r>
              <a:rPr lang="en-US" sz="1600" dirty="0"/>
              <a:t>ADC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 err="1"/>
              <a:t>R2</a:t>
            </a:r>
            <a:r>
              <a:rPr lang="zh-CN" altLang="en-US" sz="1600" dirty="0"/>
              <a:t>，</a:t>
            </a:r>
            <a:r>
              <a:rPr lang="en-US" sz="1600" dirty="0" err="1"/>
              <a:t>R3</a:t>
            </a:r>
            <a:r>
              <a:rPr lang="en-US" sz="1600" dirty="0"/>
              <a:t>               </a:t>
            </a:r>
            <a:r>
              <a:rPr lang="en-US" sz="1600" dirty="0" err="1"/>
              <a:t>R1</a:t>
            </a:r>
            <a:r>
              <a:rPr lang="en-US" sz="1600" dirty="0"/>
              <a:t>=</a:t>
            </a:r>
            <a:r>
              <a:rPr lang="en-US" sz="1600" dirty="0" err="1"/>
              <a:t>R2+R3+C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减法指令           </a:t>
            </a:r>
            <a:r>
              <a:rPr lang="en-US" sz="1600" dirty="0"/>
              <a:t>SUB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 err="1"/>
              <a:t>R2</a:t>
            </a:r>
            <a:r>
              <a:rPr lang="zh-CN" altLang="en-US" sz="1600" dirty="0"/>
              <a:t>，</a:t>
            </a:r>
            <a:r>
              <a:rPr lang="en-US" sz="1600" dirty="0" err="1"/>
              <a:t>R3</a:t>
            </a:r>
            <a:r>
              <a:rPr lang="en-US" sz="1600" dirty="0"/>
              <a:t>               </a:t>
            </a:r>
            <a:r>
              <a:rPr lang="en-US" sz="1600" dirty="0" err="1"/>
              <a:t>R1</a:t>
            </a:r>
            <a:r>
              <a:rPr lang="en-US" sz="1600" dirty="0"/>
              <a:t>=</a:t>
            </a:r>
            <a:r>
              <a:rPr lang="en-US" sz="1600" dirty="0" err="1"/>
              <a:t>R2-R3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逆向减法           </a:t>
            </a:r>
            <a:r>
              <a:rPr lang="en-US" sz="1600" dirty="0" err="1"/>
              <a:t>RSB</a:t>
            </a:r>
            <a:r>
              <a:rPr lang="en-US" sz="1600" dirty="0"/>
              <a:t>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 err="1"/>
              <a:t>R2</a:t>
            </a:r>
            <a:r>
              <a:rPr lang="zh-CN" altLang="en-US" sz="1600" dirty="0"/>
              <a:t>，</a:t>
            </a:r>
            <a:r>
              <a:rPr lang="en-US" sz="1600" dirty="0" err="1"/>
              <a:t>R3</a:t>
            </a:r>
            <a:r>
              <a:rPr lang="en-US" sz="1600" dirty="0"/>
              <a:t>               </a:t>
            </a:r>
            <a:r>
              <a:rPr lang="en-US" sz="1600" dirty="0" err="1"/>
              <a:t>R1</a:t>
            </a:r>
            <a:r>
              <a:rPr lang="en-US" sz="1600" dirty="0"/>
              <a:t>=</a:t>
            </a:r>
            <a:r>
              <a:rPr lang="en-US" sz="1600" dirty="0" err="1"/>
              <a:t>R3-R2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带借位减法       </a:t>
            </a:r>
            <a:r>
              <a:rPr lang="en-US" sz="1600" dirty="0"/>
              <a:t>SBC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 err="1"/>
              <a:t>R2</a:t>
            </a:r>
            <a:r>
              <a:rPr lang="zh-CN" altLang="en-US" sz="1600" dirty="0"/>
              <a:t>，</a:t>
            </a:r>
            <a:r>
              <a:rPr lang="en-US" sz="1600" dirty="0" err="1"/>
              <a:t>R3</a:t>
            </a:r>
            <a:r>
              <a:rPr lang="en-US" sz="1600" dirty="0"/>
              <a:t>               </a:t>
            </a:r>
            <a:r>
              <a:rPr lang="en-US" sz="1600" dirty="0" err="1"/>
              <a:t>R1</a:t>
            </a:r>
            <a:r>
              <a:rPr lang="en-US" sz="1600" dirty="0"/>
              <a:t>=</a:t>
            </a:r>
            <a:r>
              <a:rPr lang="en-US" sz="1600" dirty="0" err="1"/>
              <a:t>R2</a:t>
            </a:r>
            <a:r>
              <a:rPr lang="en-US" sz="1600" dirty="0"/>
              <a:t>-</a:t>
            </a:r>
            <a:r>
              <a:rPr lang="en-US" sz="1600" dirty="0" err="1"/>
              <a:t>R3</a:t>
            </a:r>
            <a:r>
              <a:rPr lang="en-US" sz="1600" dirty="0"/>
              <a:t>-!C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带借位逆减法   </a:t>
            </a:r>
            <a:r>
              <a:rPr lang="en-US" sz="1600" dirty="0" err="1"/>
              <a:t>RSC</a:t>
            </a:r>
            <a:r>
              <a:rPr lang="en-US" sz="1600" dirty="0"/>
              <a:t>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 err="1"/>
              <a:t>R2</a:t>
            </a:r>
            <a:r>
              <a:rPr lang="zh-CN" altLang="en-US" sz="1600" dirty="0"/>
              <a:t>，</a:t>
            </a:r>
            <a:r>
              <a:rPr lang="en-US" sz="1600" dirty="0" err="1"/>
              <a:t>R3</a:t>
            </a:r>
            <a:r>
              <a:rPr lang="en-US" sz="1600" dirty="0"/>
              <a:t>               </a:t>
            </a:r>
            <a:r>
              <a:rPr lang="en-US" sz="1600" dirty="0" err="1"/>
              <a:t>R1</a:t>
            </a:r>
            <a:r>
              <a:rPr lang="en-US" sz="1600" dirty="0"/>
              <a:t>=</a:t>
            </a:r>
            <a:r>
              <a:rPr lang="en-US" sz="1600" dirty="0" err="1"/>
              <a:t>R3</a:t>
            </a:r>
            <a:r>
              <a:rPr lang="en-US" sz="1600" dirty="0"/>
              <a:t>-</a:t>
            </a:r>
            <a:r>
              <a:rPr lang="en-US" sz="1600" dirty="0" err="1"/>
              <a:t>R2</a:t>
            </a:r>
            <a:r>
              <a:rPr lang="en-US" sz="1600" dirty="0"/>
              <a:t>-!C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逻辑与指令       </a:t>
            </a:r>
            <a:r>
              <a:rPr lang="en-US" sz="1600" dirty="0"/>
              <a:t>AND    </a:t>
            </a:r>
            <a:r>
              <a:rPr lang="en-US" sz="1600" dirty="0" err="1"/>
              <a:t>R0</a:t>
            </a:r>
            <a:r>
              <a:rPr lang="zh-CN" altLang="en-US" sz="1600" dirty="0"/>
              <a:t>，</a:t>
            </a:r>
            <a:r>
              <a:rPr lang="en-US" sz="1600" dirty="0" err="1"/>
              <a:t>R0</a:t>
            </a:r>
            <a:r>
              <a:rPr lang="zh-CN" altLang="en-US" sz="1600" dirty="0"/>
              <a:t>，</a:t>
            </a:r>
            <a:r>
              <a:rPr lang="en-US" sz="1600" dirty="0"/>
              <a:t>#</a:t>
            </a:r>
            <a:r>
              <a:rPr lang="en-US" sz="1600" dirty="0" err="1"/>
              <a:t>0X0F</a:t>
            </a:r>
            <a:r>
              <a:rPr lang="en-US" sz="1600" dirty="0"/>
              <a:t>       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逻辑或指令       </a:t>
            </a:r>
            <a:r>
              <a:rPr lang="en-US" sz="1600" dirty="0"/>
              <a:t>ORR    </a:t>
            </a:r>
            <a:r>
              <a:rPr lang="en-US" sz="1600" dirty="0" err="1"/>
              <a:t>R0</a:t>
            </a:r>
            <a:r>
              <a:rPr lang="zh-CN" altLang="en-US" sz="1600" dirty="0"/>
              <a:t>，</a:t>
            </a:r>
            <a:r>
              <a:rPr lang="en-US" sz="1600" dirty="0" err="1"/>
              <a:t>R0</a:t>
            </a:r>
            <a:r>
              <a:rPr lang="zh-CN" altLang="en-US" sz="1600" dirty="0"/>
              <a:t>，</a:t>
            </a:r>
            <a:r>
              <a:rPr lang="en-US" sz="1600" dirty="0"/>
              <a:t>#</a:t>
            </a:r>
            <a:r>
              <a:rPr lang="en-US" sz="1600" dirty="0" err="1"/>
              <a:t>0X0F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逻辑异或           </a:t>
            </a:r>
            <a:r>
              <a:rPr lang="en-US" sz="1600" dirty="0" err="1"/>
              <a:t>EOR</a:t>
            </a:r>
            <a:r>
              <a:rPr lang="en-US" sz="1600" dirty="0"/>
              <a:t>    </a:t>
            </a:r>
            <a:r>
              <a:rPr lang="en-US" sz="1600" dirty="0" err="1"/>
              <a:t>R0</a:t>
            </a:r>
            <a:r>
              <a:rPr lang="zh-CN" altLang="en-US" sz="1600" dirty="0"/>
              <a:t>，</a:t>
            </a:r>
            <a:r>
              <a:rPr lang="en-US" sz="1600" dirty="0" err="1"/>
              <a:t>R0</a:t>
            </a:r>
            <a:r>
              <a:rPr lang="zh-CN" altLang="en-US" sz="1600" dirty="0"/>
              <a:t>，</a:t>
            </a:r>
            <a:r>
              <a:rPr lang="en-US" sz="1600" dirty="0"/>
              <a:t>#</a:t>
            </a:r>
            <a:r>
              <a:rPr lang="en-US" sz="1600" dirty="0" err="1"/>
              <a:t>0X0F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位清除               </a:t>
            </a:r>
            <a:r>
              <a:rPr lang="en-US" sz="1600" dirty="0" err="1"/>
              <a:t>BIC</a:t>
            </a:r>
            <a:r>
              <a:rPr lang="en-US" sz="1600" dirty="0"/>
              <a:t>      </a:t>
            </a:r>
            <a:r>
              <a:rPr lang="en-US" sz="1600" dirty="0" err="1"/>
              <a:t>R0</a:t>
            </a:r>
            <a:r>
              <a:rPr lang="zh-CN" altLang="en-US" sz="1600" dirty="0"/>
              <a:t>，</a:t>
            </a:r>
            <a:r>
              <a:rPr lang="en-US" sz="1600" dirty="0" err="1"/>
              <a:t>R0</a:t>
            </a:r>
            <a:r>
              <a:rPr lang="zh-CN" altLang="en-US" sz="1600" dirty="0"/>
              <a:t>，</a:t>
            </a:r>
            <a:r>
              <a:rPr lang="en-US" sz="1600" dirty="0"/>
              <a:t>#9     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比较指令           </a:t>
            </a:r>
            <a:r>
              <a:rPr lang="en-US" sz="1600" dirty="0" err="1"/>
              <a:t>CMP</a:t>
            </a:r>
            <a:r>
              <a:rPr lang="en-US" sz="1600" dirty="0"/>
              <a:t>  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/>
              <a:t>#10         	      </a:t>
            </a:r>
            <a:r>
              <a:rPr lang="en-US" sz="1600" dirty="0" err="1"/>
              <a:t>cpsr</a:t>
            </a:r>
            <a:r>
              <a:rPr lang="en-US" sz="1600" dirty="0"/>
              <a:t>  = </a:t>
            </a:r>
            <a:r>
              <a:rPr lang="en-US" sz="1600" dirty="0" err="1"/>
              <a:t>R1</a:t>
            </a:r>
            <a:r>
              <a:rPr lang="en-US" sz="1600" dirty="0"/>
              <a:t>-10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反值比较指令   </a:t>
            </a:r>
            <a:r>
              <a:rPr lang="en-US" sz="1600" dirty="0" err="1"/>
              <a:t>CMN</a:t>
            </a:r>
            <a:r>
              <a:rPr lang="en-US" sz="1600" dirty="0"/>
              <a:t>  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 err="1"/>
              <a:t>R2</a:t>
            </a:r>
            <a:r>
              <a:rPr lang="en-US" sz="1600" dirty="0"/>
              <a:t>                   </a:t>
            </a:r>
            <a:r>
              <a:rPr lang="en-US" sz="1600" dirty="0" err="1"/>
              <a:t>cpsr</a:t>
            </a:r>
            <a:r>
              <a:rPr lang="en-US" sz="1600" dirty="0"/>
              <a:t> =</a:t>
            </a:r>
            <a:r>
              <a:rPr lang="en-US" sz="1600" dirty="0" err="1"/>
              <a:t>R1+R2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位测试指令       </a:t>
            </a:r>
            <a:r>
              <a:rPr lang="en-US" sz="1600" dirty="0" err="1"/>
              <a:t>TST</a:t>
            </a:r>
            <a:r>
              <a:rPr lang="en-US" sz="1600" dirty="0"/>
              <a:t>    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/>
              <a:t>#3                   </a:t>
            </a:r>
            <a:r>
              <a:rPr lang="en-US" sz="1600" dirty="0" err="1"/>
              <a:t>cpsr</a:t>
            </a:r>
            <a:r>
              <a:rPr lang="en-US" sz="1600" dirty="0"/>
              <a:t> = </a:t>
            </a:r>
            <a:r>
              <a:rPr lang="en-US" sz="1600" dirty="0" err="1"/>
              <a:t>R1</a:t>
            </a:r>
            <a:r>
              <a:rPr lang="en-US" sz="1600" dirty="0"/>
              <a:t> AND 3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相等测试           </a:t>
            </a:r>
            <a:r>
              <a:rPr lang="en-US" sz="1600" dirty="0" err="1"/>
              <a:t>TEQ</a:t>
            </a:r>
            <a:r>
              <a:rPr lang="en-US" sz="1600" dirty="0"/>
              <a:t>   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 err="1"/>
              <a:t>R2</a:t>
            </a:r>
            <a:r>
              <a:rPr lang="en-US" sz="1600" dirty="0"/>
              <a:t>                   </a:t>
            </a:r>
            <a:r>
              <a:rPr lang="en-US" sz="1600" dirty="0" err="1"/>
              <a:t>cpsr</a:t>
            </a:r>
            <a:r>
              <a:rPr lang="en-US" sz="1600" dirty="0"/>
              <a:t> = </a:t>
            </a:r>
            <a:r>
              <a:rPr lang="en-US" sz="1600" dirty="0" err="1"/>
              <a:t>R1</a:t>
            </a:r>
            <a:r>
              <a:rPr lang="en-US" sz="1600" dirty="0"/>
              <a:t> </a:t>
            </a:r>
            <a:r>
              <a:rPr lang="en-US" sz="1600" dirty="0" err="1"/>
              <a:t>EOR</a:t>
            </a:r>
            <a:r>
              <a:rPr lang="en-US" sz="1600" dirty="0"/>
              <a:t>  </a:t>
            </a:r>
            <a:r>
              <a:rPr lang="en-US" sz="1600" dirty="0" err="1"/>
              <a:t>R2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数据传输指令   </a:t>
            </a:r>
            <a:r>
              <a:rPr lang="en-US" sz="1600" dirty="0" err="1"/>
              <a:t>MOV</a:t>
            </a:r>
            <a:r>
              <a:rPr lang="en-US" sz="1600" dirty="0"/>
              <a:t>  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 err="1"/>
              <a:t>R2</a:t>
            </a:r>
            <a:r>
              <a:rPr lang="en-US" sz="1600" dirty="0"/>
              <a:t>                   </a:t>
            </a:r>
            <a:r>
              <a:rPr lang="en-US" sz="1600" dirty="0" err="1"/>
              <a:t>R1</a:t>
            </a:r>
            <a:r>
              <a:rPr lang="en-US" sz="1600" dirty="0"/>
              <a:t>=</a:t>
            </a:r>
            <a:r>
              <a:rPr lang="en-US" sz="1600" dirty="0" err="1"/>
              <a:t>R2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取反传送指令   </a:t>
            </a:r>
            <a:r>
              <a:rPr lang="en-US" sz="1600" dirty="0" err="1"/>
              <a:t>MVN</a:t>
            </a:r>
            <a:r>
              <a:rPr lang="en-US" sz="1600" dirty="0"/>
              <a:t>  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 err="1"/>
              <a:t>R2</a:t>
            </a:r>
            <a:r>
              <a:rPr lang="en-US" sz="1600" dirty="0"/>
              <a:t>	     </a:t>
            </a:r>
            <a:r>
              <a:rPr lang="en-US" sz="1600" dirty="0" err="1"/>
              <a:t>R1</a:t>
            </a:r>
            <a:r>
              <a:rPr lang="en-US" sz="1600" dirty="0"/>
              <a:t>=   </a:t>
            </a:r>
            <a:r>
              <a:rPr lang="zh-CN" altLang="en-US" sz="1600" dirty="0"/>
              <a:t>~</a:t>
            </a:r>
            <a:r>
              <a:rPr lang="en-US" sz="1600" dirty="0" err="1"/>
              <a:t>R2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1874838" y="1735138"/>
            <a:ext cx="1368425" cy="365125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</a:ln>
        </p:spPr>
        <p:txBody>
          <a:bodyPr wrap="none" lIns="46038" tIns="23812" rIns="46038" bIns="23812" anchor="ctr"/>
          <a:lstStyle/>
          <a:p>
            <a:pPr algn="ctr"/>
            <a:r>
              <a:rPr lang="en-US" sz="1700">
                <a:solidFill>
                  <a:schemeClr val="tx1"/>
                </a:solidFill>
                <a:sym typeface="Times New Roman" panose="02020603050405020304" pitchFamily="18" charset="0"/>
              </a:rPr>
              <a:t>Destination</a:t>
            </a:r>
            <a:endParaRPr lang="zh-CN" altLang="en-US"/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915988" y="1743075"/>
            <a:ext cx="350837" cy="365125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</a:ln>
        </p:spPr>
        <p:txBody>
          <a:bodyPr wrap="none" lIns="46038" tIns="23812" rIns="46038" bIns="23812" anchor="ctr"/>
          <a:lstStyle/>
          <a:p>
            <a:pPr algn="ctr"/>
            <a:r>
              <a:rPr lang="en-US" sz="1300">
                <a:solidFill>
                  <a:schemeClr val="tx1"/>
                </a:solidFill>
                <a:sym typeface="Times New Roman" panose="02020603050405020304" pitchFamily="18" charset="0"/>
              </a:rPr>
              <a:t>CF</a:t>
            </a:r>
            <a:endParaRPr lang="zh-CN" altLang="en-US"/>
          </a:p>
        </p:txBody>
      </p:sp>
      <p:sp>
        <p:nvSpPr>
          <p:cNvPr id="176134" name="Line 6"/>
          <p:cNvSpPr>
            <a:spLocks noChangeShapeType="1"/>
          </p:cNvSpPr>
          <p:nvPr/>
        </p:nvSpPr>
        <p:spPr bwMode="auto">
          <a:xfrm flipH="1">
            <a:off x="1285875" y="1900238"/>
            <a:ext cx="582613" cy="15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35" name="Line 7"/>
          <p:cNvSpPr>
            <a:spLocks noChangeShapeType="1"/>
          </p:cNvSpPr>
          <p:nvPr/>
        </p:nvSpPr>
        <p:spPr bwMode="auto">
          <a:xfrm flipH="1">
            <a:off x="3249613" y="1900238"/>
            <a:ext cx="363537" cy="15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3670300" y="1825625"/>
            <a:ext cx="184150" cy="227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46038" tIns="23812" rIns="46038" bIns="23812">
            <a:spAutoFit/>
          </a:bodyPr>
          <a:lstStyle/>
          <a:p>
            <a:pPr>
              <a:lnSpc>
                <a:spcPct val="90000"/>
              </a:lnSpc>
            </a:pPr>
            <a:r>
              <a:rPr lang="en-US" sz="1300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5553075" y="1730375"/>
            <a:ext cx="1290638" cy="363538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</a:ln>
        </p:spPr>
        <p:txBody>
          <a:bodyPr wrap="none" lIns="61912" tIns="30162" rIns="61912" bIns="30162" anchor="ctr"/>
          <a:lstStyle/>
          <a:p>
            <a:pPr algn="ctr"/>
            <a:r>
              <a:rPr lang="en-US" sz="1700">
                <a:solidFill>
                  <a:schemeClr val="tx1"/>
                </a:solidFill>
                <a:sym typeface="Times New Roman" panose="02020603050405020304" pitchFamily="18" charset="0"/>
              </a:rPr>
              <a:t>Destination</a:t>
            </a:r>
            <a:endParaRPr lang="zh-CN" altLang="en-US"/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7405688" y="1752600"/>
            <a:ext cx="331787" cy="361950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</a:ln>
        </p:spPr>
        <p:txBody>
          <a:bodyPr wrap="none" lIns="61912" tIns="30162" rIns="61912" bIns="30162" anchor="ctr"/>
          <a:lstStyle/>
          <a:p>
            <a:pPr algn="ctr"/>
            <a:r>
              <a:rPr lang="en-US" sz="1300">
                <a:solidFill>
                  <a:schemeClr val="tx1"/>
                </a:solidFill>
                <a:sym typeface="Times New Roman" panose="02020603050405020304" pitchFamily="18" charset="0"/>
              </a:rPr>
              <a:t>CF</a:t>
            </a:r>
            <a:endParaRPr lang="zh-CN" altLang="en-US"/>
          </a:p>
        </p:txBody>
      </p:sp>
      <p:sp>
        <p:nvSpPr>
          <p:cNvPr id="176139" name="Line 11"/>
          <p:cNvSpPr>
            <a:spLocks noChangeShapeType="1"/>
          </p:cNvSpPr>
          <p:nvPr/>
        </p:nvSpPr>
        <p:spPr bwMode="auto">
          <a:xfrm>
            <a:off x="6850063" y="1946275"/>
            <a:ext cx="549275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40" name="Line 12"/>
          <p:cNvSpPr>
            <a:spLocks noChangeShapeType="1"/>
          </p:cNvSpPr>
          <p:nvPr/>
        </p:nvSpPr>
        <p:spPr bwMode="auto">
          <a:xfrm flipH="1">
            <a:off x="5202238" y="1544638"/>
            <a:ext cx="395287" cy="15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41" name="Line 13"/>
          <p:cNvSpPr>
            <a:spLocks noChangeShapeType="1"/>
          </p:cNvSpPr>
          <p:nvPr/>
        </p:nvSpPr>
        <p:spPr bwMode="auto">
          <a:xfrm>
            <a:off x="5202238" y="1535113"/>
            <a:ext cx="1587" cy="398462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42" name="Line 14"/>
          <p:cNvSpPr>
            <a:spLocks noChangeShapeType="1"/>
          </p:cNvSpPr>
          <p:nvPr/>
        </p:nvSpPr>
        <p:spPr bwMode="auto">
          <a:xfrm>
            <a:off x="5202238" y="1933575"/>
            <a:ext cx="344487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43" name="Line 15"/>
          <p:cNvSpPr>
            <a:spLocks noChangeShapeType="1"/>
          </p:cNvSpPr>
          <p:nvPr/>
        </p:nvSpPr>
        <p:spPr bwMode="auto">
          <a:xfrm flipV="1">
            <a:off x="5597525" y="1544638"/>
            <a:ext cx="0" cy="18415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44" name="Line 16"/>
          <p:cNvSpPr>
            <a:spLocks noChangeShapeType="1"/>
          </p:cNvSpPr>
          <p:nvPr/>
        </p:nvSpPr>
        <p:spPr bwMode="auto">
          <a:xfrm>
            <a:off x="5629275" y="1724025"/>
            <a:ext cx="0" cy="376238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45" name="Rectangle 17"/>
          <p:cNvSpPr>
            <a:spLocks noChangeArrowheads="1"/>
          </p:cNvSpPr>
          <p:nvPr/>
        </p:nvSpPr>
        <p:spPr bwMode="auto">
          <a:xfrm>
            <a:off x="919163" y="1100138"/>
            <a:ext cx="3111500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sym typeface="Times New Roman" panose="02020603050405020304" pitchFamily="18" charset="0"/>
              </a:rPr>
              <a:t>LSL : Logical Left Shift</a:t>
            </a:r>
            <a:endParaRPr lang="zh-CN" altLang="en-US"/>
          </a:p>
        </p:txBody>
      </p:sp>
      <p:sp>
        <p:nvSpPr>
          <p:cNvPr id="176146" name="Rectangle 18"/>
          <p:cNvSpPr>
            <a:spLocks noChangeArrowheads="1"/>
          </p:cNvSpPr>
          <p:nvPr/>
        </p:nvSpPr>
        <p:spPr bwMode="auto">
          <a:xfrm>
            <a:off x="4953000" y="1143000"/>
            <a:ext cx="3332163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sym typeface="Times New Roman" panose="02020603050405020304" pitchFamily="18" charset="0"/>
              </a:rPr>
              <a:t>ASR: Arithmetic Right Shift</a:t>
            </a:r>
            <a:endParaRPr lang="zh-CN" altLang="en-US"/>
          </a:p>
        </p:txBody>
      </p:sp>
      <p:sp>
        <p:nvSpPr>
          <p:cNvPr id="176147" name="Rectangle 19"/>
          <p:cNvSpPr>
            <a:spLocks noChangeArrowheads="1"/>
          </p:cNvSpPr>
          <p:nvPr/>
        </p:nvSpPr>
        <p:spPr bwMode="auto">
          <a:xfrm>
            <a:off x="1395413" y="2152650"/>
            <a:ext cx="1527175" cy="284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（无符号数）乘</a:t>
            </a:r>
            <a:r>
              <a:rPr 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2</a:t>
            </a:r>
            <a:endParaRPr lang="zh-CN" altLang="en-US"/>
          </a:p>
        </p:txBody>
      </p:sp>
      <p:sp>
        <p:nvSpPr>
          <p:cNvPr id="176148" name="Rectangle 20"/>
          <p:cNvSpPr>
            <a:spLocks noChangeArrowheads="1"/>
          </p:cNvSpPr>
          <p:nvPr/>
        </p:nvSpPr>
        <p:spPr bwMode="auto">
          <a:xfrm>
            <a:off x="5672138" y="2152650"/>
            <a:ext cx="1704975" cy="284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除</a:t>
            </a:r>
            <a:r>
              <a:rPr 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2</a:t>
            </a:r>
            <a:r>
              <a:rPr lang="zh-CN" alt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，并保留符号位</a:t>
            </a:r>
            <a:endParaRPr lang="zh-CN" altLang="en-US"/>
          </a:p>
        </p:txBody>
      </p:sp>
      <p:sp>
        <p:nvSpPr>
          <p:cNvPr id="176149" name="Rectangle 21"/>
          <p:cNvSpPr>
            <a:spLocks noChangeArrowheads="1"/>
          </p:cNvSpPr>
          <p:nvPr/>
        </p:nvSpPr>
        <p:spPr bwMode="auto">
          <a:xfrm>
            <a:off x="1676400" y="3479800"/>
            <a:ext cx="1371600" cy="387350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</a:ln>
        </p:spPr>
        <p:txBody>
          <a:bodyPr wrap="none" lIns="65088" tIns="33338" rIns="65088" bIns="33338" anchor="ctr"/>
          <a:lstStyle/>
          <a:p>
            <a:pPr algn="ctr"/>
            <a:r>
              <a:rPr lang="en-US" sz="1700">
                <a:solidFill>
                  <a:schemeClr val="tx1"/>
                </a:solidFill>
                <a:sym typeface="Times New Roman" panose="02020603050405020304" pitchFamily="18" charset="0"/>
              </a:rPr>
              <a:t>Destination</a:t>
            </a:r>
            <a:endParaRPr lang="zh-CN" altLang="en-US"/>
          </a:p>
        </p:txBody>
      </p:sp>
      <p:sp>
        <p:nvSpPr>
          <p:cNvPr id="176150" name="Rectangle 22"/>
          <p:cNvSpPr>
            <a:spLocks noChangeArrowheads="1"/>
          </p:cNvSpPr>
          <p:nvPr/>
        </p:nvSpPr>
        <p:spPr bwMode="auto">
          <a:xfrm>
            <a:off x="3646488" y="3489325"/>
            <a:ext cx="350837" cy="387350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</a:ln>
        </p:spPr>
        <p:txBody>
          <a:bodyPr wrap="none" lIns="65088" tIns="33338" rIns="65088" bIns="33338" anchor="ctr"/>
          <a:lstStyle/>
          <a:p>
            <a:pPr algn="ctr"/>
            <a:r>
              <a:rPr lang="en-US" sz="1300">
                <a:solidFill>
                  <a:schemeClr val="tx1"/>
                </a:solidFill>
                <a:sym typeface="Times New Roman" panose="02020603050405020304" pitchFamily="18" charset="0"/>
              </a:rPr>
              <a:t>CF</a:t>
            </a:r>
            <a:endParaRPr lang="zh-CN" altLang="en-US"/>
          </a:p>
        </p:txBody>
      </p:sp>
      <p:sp>
        <p:nvSpPr>
          <p:cNvPr id="176151" name="Line 23"/>
          <p:cNvSpPr>
            <a:spLocks noChangeShapeType="1"/>
          </p:cNvSpPr>
          <p:nvPr/>
        </p:nvSpPr>
        <p:spPr bwMode="auto">
          <a:xfrm>
            <a:off x="3054350" y="3668713"/>
            <a:ext cx="585788" cy="15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52" name="Line 24"/>
          <p:cNvSpPr>
            <a:spLocks noChangeShapeType="1"/>
          </p:cNvSpPr>
          <p:nvPr/>
        </p:nvSpPr>
        <p:spPr bwMode="auto">
          <a:xfrm>
            <a:off x="1308100" y="3668713"/>
            <a:ext cx="361950" cy="15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53" name="Rectangle 25"/>
          <p:cNvSpPr>
            <a:spLocks noChangeArrowheads="1"/>
          </p:cNvSpPr>
          <p:nvPr/>
        </p:nvSpPr>
        <p:spPr bwMode="auto">
          <a:xfrm>
            <a:off x="969963" y="3571875"/>
            <a:ext cx="328612" cy="238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4450" tIns="17462" rIns="44450" bIns="17462">
            <a:spAutoFit/>
          </a:bodyPr>
          <a:lstStyle/>
          <a:p>
            <a:pPr marL="240030" indent="-240030">
              <a:lnSpc>
                <a:spcPct val="102000"/>
              </a:lnSpc>
              <a:spcBef>
                <a:spcPct val="51000"/>
              </a:spcBef>
            </a:pPr>
            <a:r>
              <a:rPr lang="en-US" sz="1300">
                <a:solidFill>
                  <a:schemeClr val="tx1"/>
                </a:solidFill>
                <a:sym typeface="Times New Roman" panose="02020603050405020304" pitchFamily="18" charset="0"/>
              </a:rPr>
              <a:t>...0</a:t>
            </a:r>
            <a:endParaRPr lang="zh-CN" altLang="en-US"/>
          </a:p>
        </p:txBody>
      </p:sp>
      <p:sp>
        <p:nvSpPr>
          <p:cNvPr id="176154" name="Rectangle 26"/>
          <p:cNvSpPr>
            <a:spLocks noChangeArrowheads="1"/>
          </p:cNvSpPr>
          <p:nvPr/>
        </p:nvSpPr>
        <p:spPr bwMode="auto">
          <a:xfrm>
            <a:off x="5548313" y="3479800"/>
            <a:ext cx="1371600" cy="387350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</a:ln>
        </p:spPr>
        <p:txBody>
          <a:bodyPr wrap="none" lIns="65088" tIns="33338" rIns="65088" bIns="33338" anchor="ctr"/>
          <a:lstStyle/>
          <a:p>
            <a:pPr algn="ctr"/>
            <a:r>
              <a:rPr lang="en-US" sz="1700">
                <a:solidFill>
                  <a:schemeClr val="tx1"/>
                </a:solidFill>
                <a:sym typeface="Times New Roman" panose="02020603050405020304" pitchFamily="18" charset="0"/>
              </a:rPr>
              <a:t>Destination</a:t>
            </a:r>
            <a:endParaRPr lang="zh-CN" altLang="en-US"/>
          </a:p>
        </p:txBody>
      </p:sp>
      <p:sp>
        <p:nvSpPr>
          <p:cNvPr id="176155" name="Rectangle 27"/>
          <p:cNvSpPr>
            <a:spLocks noChangeArrowheads="1"/>
          </p:cNvSpPr>
          <p:nvPr/>
        </p:nvSpPr>
        <p:spPr bwMode="auto">
          <a:xfrm>
            <a:off x="7516813" y="3489325"/>
            <a:ext cx="352425" cy="387350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</a:ln>
        </p:spPr>
        <p:txBody>
          <a:bodyPr wrap="none" lIns="65088" tIns="33338" rIns="65088" bIns="33338" anchor="ctr"/>
          <a:lstStyle/>
          <a:p>
            <a:pPr algn="ctr"/>
            <a:r>
              <a:rPr lang="en-US" sz="1300">
                <a:solidFill>
                  <a:schemeClr val="tx1"/>
                </a:solidFill>
                <a:sym typeface="Times New Roman" panose="02020603050405020304" pitchFamily="18" charset="0"/>
              </a:rPr>
              <a:t>CF</a:t>
            </a:r>
            <a:endParaRPr lang="zh-CN" altLang="en-US"/>
          </a:p>
        </p:txBody>
      </p:sp>
      <p:sp>
        <p:nvSpPr>
          <p:cNvPr id="176156" name="Line 28"/>
          <p:cNvSpPr>
            <a:spLocks noChangeShapeType="1"/>
          </p:cNvSpPr>
          <p:nvPr/>
        </p:nvSpPr>
        <p:spPr bwMode="auto">
          <a:xfrm>
            <a:off x="6926263" y="3668713"/>
            <a:ext cx="584200" cy="15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57" name="Line 29"/>
          <p:cNvSpPr>
            <a:spLocks noChangeShapeType="1"/>
          </p:cNvSpPr>
          <p:nvPr/>
        </p:nvSpPr>
        <p:spPr bwMode="auto">
          <a:xfrm>
            <a:off x="5113338" y="3649663"/>
            <a:ext cx="395287" cy="15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58" name="Line 30"/>
          <p:cNvSpPr>
            <a:spLocks noChangeShapeType="1"/>
          </p:cNvSpPr>
          <p:nvPr/>
        </p:nvSpPr>
        <p:spPr bwMode="auto">
          <a:xfrm flipV="1">
            <a:off x="7107238" y="3289300"/>
            <a:ext cx="1587" cy="37465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59" name="Line 31"/>
          <p:cNvSpPr>
            <a:spLocks noChangeShapeType="1"/>
          </p:cNvSpPr>
          <p:nvPr/>
        </p:nvSpPr>
        <p:spPr bwMode="auto">
          <a:xfrm flipH="1">
            <a:off x="5118100" y="3289300"/>
            <a:ext cx="19939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60" name="Line 32"/>
          <p:cNvSpPr>
            <a:spLocks noChangeShapeType="1"/>
          </p:cNvSpPr>
          <p:nvPr/>
        </p:nvSpPr>
        <p:spPr bwMode="auto">
          <a:xfrm>
            <a:off x="5118100" y="3284538"/>
            <a:ext cx="0" cy="360362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61" name="Rectangle 33"/>
          <p:cNvSpPr>
            <a:spLocks noChangeArrowheads="1"/>
          </p:cNvSpPr>
          <p:nvPr/>
        </p:nvSpPr>
        <p:spPr bwMode="auto">
          <a:xfrm>
            <a:off x="1081088" y="2801938"/>
            <a:ext cx="3111500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sym typeface="Times New Roman" panose="02020603050405020304" pitchFamily="18" charset="0"/>
              </a:rPr>
              <a:t>LSR : Logical Shift Right</a:t>
            </a:r>
            <a:endParaRPr lang="zh-CN" altLang="en-US"/>
          </a:p>
        </p:txBody>
      </p:sp>
      <p:sp>
        <p:nvSpPr>
          <p:cNvPr id="176162" name="Rectangle 34"/>
          <p:cNvSpPr>
            <a:spLocks noChangeArrowheads="1"/>
          </p:cNvSpPr>
          <p:nvPr/>
        </p:nvSpPr>
        <p:spPr bwMode="auto">
          <a:xfrm>
            <a:off x="5027613" y="2801938"/>
            <a:ext cx="3113087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sym typeface="Times New Roman" panose="02020603050405020304" pitchFamily="18" charset="0"/>
              </a:rPr>
              <a:t>ROR: Rotate Right</a:t>
            </a:r>
            <a:endParaRPr lang="zh-CN" altLang="en-US"/>
          </a:p>
        </p:txBody>
      </p:sp>
      <p:sp>
        <p:nvSpPr>
          <p:cNvPr id="176163" name="Rectangle 35"/>
          <p:cNvSpPr>
            <a:spLocks noChangeArrowheads="1"/>
          </p:cNvSpPr>
          <p:nvPr/>
        </p:nvSpPr>
        <p:spPr bwMode="auto">
          <a:xfrm>
            <a:off x="1622425" y="4054475"/>
            <a:ext cx="1527175" cy="284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（无符号数）除</a:t>
            </a:r>
            <a:r>
              <a:rPr 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2</a:t>
            </a:r>
            <a:endParaRPr lang="zh-CN" altLang="en-US"/>
          </a:p>
        </p:txBody>
      </p:sp>
      <p:sp>
        <p:nvSpPr>
          <p:cNvPr id="176164" name="Rectangle 36"/>
          <p:cNvSpPr>
            <a:spLocks noChangeArrowheads="1"/>
          </p:cNvSpPr>
          <p:nvPr/>
        </p:nvSpPr>
        <p:spPr bwMode="auto">
          <a:xfrm>
            <a:off x="6365875" y="4054475"/>
            <a:ext cx="717550" cy="284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位轮换</a:t>
            </a:r>
            <a:endParaRPr lang="zh-CN" altLang="en-US"/>
          </a:p>
        </p:txBody>
      </p:sp>
      <p:sp>
        <p:nvSpPr>
          <p:cNvPr id="176165" name="Rectangle 37"/>
          <p:cNvSpPr>
            <a:spLocks noChangeArrowheads="1"/>
          </p:cNvSpPr>
          <p:nvPr/>
        </p:nvSpPr>
        <p:spPr bwMode="auto">
          <a:xfrm>
            <a:off x="3525838" y="5272088"/>
            <a:ext cx="1371600" cy="387350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</a:ln>
        </p:spPr>
        <p:txBody>
          <a:bodyPr wrap="none" lIns="65088" tIns="33338" rIns="65088" bIns="33338" anchor="ctr"/>
          <a:lstStyle/>
          <a:p>
            <a:pPr algn="ctr"/>
            <a:r>
              <a:rPr lang="en-US" sz="1700">
                <a:solidFill>
                  <a:schemeClr val="tx1"/>
                </a:solidFill>
                <a:sym typeface="Times New Roman" panose="02020603050405020304" pitchFamily="18" charset="0"/>
              </a:rPr>
              <a:t>Destination</a:t>
            </a:r>
            <a:endParaRPr lang="zh-CN" altLang="en-US"/>
          </a:p>
        </p:txBody>
      </p:sp>
      <p:sp>
        <p:nvSpPr>
          <p:cNvPr id="176166" name="Line 38"/>
          <p:cNvSpPr>
            <a:spLocks noChangeShapeType="1"/>
          </p:cNvSpPr>
          <p:nvPr/>
        </p:nvSpPr>
        <p:spPr bwMode="auto">
          <a:xfrm>
            <a:off x="4903788" y="5461000"/>
            <a:ext cx="5842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67" name="Line 39"/>
          <p:cNvSpPr>
            <a:spLocks noChangeShapeType="1"/>
          </p:cNvSpPr>
          <p:nvPr/>
        </p:nvSpPr>
        <p:spPr bwMode="auto">
          <a:xfrm>
            <a:off x="3090863" y="5441950"/>
            <a:ext cx="395287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68" name="Line 40"/>
          <p:cNvSpPr>
            <a:spLocks noChangeShapeType="1"/>
          </p:cNvSpPr>
          <p:nvPr/>
        </p:nvSpPr>
        <p:spPr bwMode="auto">
          <a:xfrm flipV="1">
            <a:off x="5673725" y="5068888"/>
            <a:ext cx="0" cy="2286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69" name="Line 41"/>
          <p:cNvSpPr>
            <a:spLocks noChangeShapeType="1"/>
          </p:cNvSpPr>
          <p:nvPr/>
        </p:nvSpPr>
        <p:spPr bwMode="auto">
          <a:xfrm flipH="1">
            <a:off x="3082925" y="5068888"/>
            <a:ext cx="2590800" cy="15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70" name="Line 42"/>
          <p:cNvSpPr>
            <a:spLocks noChangeShapeType="1"/>
          </p:cNvSpPr>
          <p:nvPr/>
        </p:nvSpPr>
        <p:spPr bwMode="auto">
          <a:xfrm>
            <a:off x="3095625" y="5076825"/>
            <a:ext cx="0" cy="360363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71" name="Rectangle 43"/>
          <p:cNvSpPr>
            <a:spLocks noChangeArrowheads="1"/>
          </p:cNvSpPr>
          <p:nvPr/>
        </p:nvSpPr>
        <p:spPr bwMode="auto">
          <a:xfrm>
            <a:off x="2854325" y="4687888"/>
            <a:ext cx="3351213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sym typeface="Times New Roman" panose="02020603050405020304" pitchFamily="18" charset="0"/>
              </a:rPr>
              <a:t>RRX: Rotate Right Extended</a:t>
            </a:r>
            <a:endParaRPr lang="zh-CN" altLang="en-US"/>
          </a:p>
        </p:txBody>
      </p:sp>
      <p:sp>
        <p:nvSpPr>
          <p:cNvPr id="176172" name="Rectangle 44"/>
          <p:cNvSpPr>
            <a:spLocks noChangeArrowheads="1"/>
          </p:cNvSpPr>
          <p:nvPr/>
        </p:nvSpPr>
        <p:spPr bwMode="auto">
          <a:xfrm>
            <a:off x="3071813" y="5846763"/>
            <a:ext cx="2811462" cy="284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位轮换，从 </a:t>
            </a:r>
            <a:r>
              <a:rPr 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CF</a:t>
            </a:r>
            <a:r>
              <a:rPr lang="zh-CN" alt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到</a:t>
            </a:r>
            <a:r>
              <a:rPr 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MSB</a:t>
            </a:r>
            <a:r>
              <a:rPr lang="zh-CN" alt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都参与操作</a:t>
            </a:r>
            <a:endParaRPr lang="zh-CN" altLang="en-US"/>
          </a:p>
        </p:txBody>
      </p:sp>
      <p:sp>
        <p:nvSpPr>
          <p:cNvPr id="176173" name="Rectangle 45"/>
          <p:cNvSpPr>
            <a:spLocks noChangeArrowheads="1"/>
          </p:cNvSpPr>
          <p:nvPr/>
        </p:nvSpPr>
        <p:spPr bwMode="auto">
          <a:xfrm>
            <a:off x="5494338" y="5281613"/>
            <a:ext cx="352425" cy="38735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txBody>
          <a:bodyPr wrap="none" lIns="65088" tIns="33338" rIns="65088" bIns="33338" anchor="ctr"/>
          <a:lstStyle/>
          <a:p>
            <a:pPr algn="ctr"/>
            <a:r>
              <a:rPr lang="en-US" sz="1300">
                <a:solidFill>
                  <a:schemeClr val="tx1"/>
                </a:solidFill>
                <a:sym typeface="Times New Roman" panose="02020603050405020304" pitchFamily="18" charset="0"/>
              </a:rPr>
              <a:t>CF</a:t>
            </a:r>
            <a:endParaRPr lang="zh-CN" altLang="en-US"/>
          </a:p>
        </p:txBody>
      </p:sp>
      <p:sp>
        <p:nvSpPr>
          <p:cNvPr id="176174" name="Rectangle 4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/>
              <a:t>桶型移位器</a:t>
            </a:r>
            <a:endParaRPr 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4876800" cy="5105400"/>
          </a:xfrm>
        </p:spPr>
        <p:txBody>
          <a:bodyPr/>
          <a:lstStyle/>
          <a:p>
            <a:pPr marL="273050" indent="-273050" eaLnBrk="1" hangingPunct="1"/>
            <a:r>
              <a:rPr lang="en-US">
                <a:solidFill>
                  <a:schemeClr val="bg2"/>
                </a:solidFill>
              </a:rPr>
              <a:t> </a:t>
            </a:r>
            <a:r>
              <a:rPr lang="zh-CN" altLang="en-US" sz="2000"/>
              <a:t>寄存器</a:t>
            </a:r>
            <a:r>
              <a:rPr lang="en-US" sz="2000"/>
              <a:t>, </a:t>
            </a:r>
            <a:r>
              <a:rPr lang="zh-CN" altLang="en-US" sz="2000"/>
              <a:t>可选择是否增加移位操作</a:t>
            </a:r>
            <a:r>
              <a:rPr lang="en-US" sz="2000"/>
              <a:t>.</a:t>
            </a:r>
            <a:endParaRPr lang="zh-CN" altLang="en-US" sz="200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>
                <a:solidFill>
                  <a:schemeClr val="tx1"/>
                </a:solidFill>
              </a:rPr>
              <a:t>移位值可以是：</a:t>
            </a:r>
            <a:endParaRPr lang="zh-CN" altLang="en-US" sz="2000">
              <a:solidFill>
                <a:schemeClr val="tx1"/>
              </a:solidFill>
            </a:endParaRPr>
          </a:p>
          <a:p>
            <a:pPr marL="822325" lvl="2" indent="-228600" algn="l" eaLnBrk="1" hangingPunct="1">
              <a:buFont typeface="Wingdings 3" panose="05040102010807070707" pitchFamily="18" charset="2"/>
              <a:buChar char=""/>
            </a:pPr>
            <a:r>
              <a:rPr lang="zh-CN" altLang="en-US"/>
              <a:t> </a:t>
            </a:r>
            <a:r>
              <a:rPr lang="en-US"/>
              <a:t>5 bit </a:t>
            </a:r>
            <a:r>
              <a:rPr lang="zh-CN" altLang="en-US"/>
              <a:t>无符号整数</a:t>
            </a:r>
            <a:endParaRPr lang="zh-CN" altLang="en-US"/>
          </a:p>
          <a:p>
            <a:pPr marL="822325" lvl="2" indent="-228600" algn="l" eaLnBrk="1" hangingPunct="1">
              <a:buFont typeface="Wingdings 3" panose="05040102010807070707" pitchFamily="18" charset="2"/>
              <a:buChar char=""/>
            </a:pPr>
            <a:r>
              <a:rPr lang="zh-CN" altLang="en-US"/>
              <a:t>放在另一个寄存器的低字节</a:t>
            </a:r>
            <a:endParaRPr lang="zh-CN" altLang="en-US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>
                <a:solidFill>
                  <a:schemeClr val="tx1"/>
                </a:solidFill>
              </a:rPr>
              <a:t>用于常数乘法</a:t>
            </a:r>
            <a:endParaRPr lang="zh-CN" altLang="en-US" sz="2000">
              <a:solidFill>
                <a:schemeClr val="tx1"/>
              </a:solidFill>
            </a:endParaRPr>
          </a:p>
          <a:p>
            <a:pPr marL="273050" indent="-273050" algn="l" eaLnBrk="1" hangingPunct="1"/>
            <a:endParaRPr lang="zh-CN" altLang="en-US" sz="2000"/>
          </a:p>
          <a:p>
            <a:pPr marL="273050" indent="-273050" eaLnBrk="1" hangingPunct="1"/>
            <a:r>
              <a:rPr lang="zh-CN" altLang="en-US" sz="2000"/>
              <a:t>               立即数</a:t>
            </a:r>
            <a:endParaRPr lang="zh-CN" altLang="en-US" sz="200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en-US" sz="2000">
                <a:solidFill>
                  <a:schemeClr val="tx1"/>
                </a:solidFill>
              </a:rPr>
              <a:t>8 bit </a:t>
            </a:r>
            <a:r>
              <a:rPr lang="zh-CN" altLang="en-US" sz="2000">
                <a:solidFill>
                  <a:schemeClr val="tx1"/>
                </a:solidFill>
              </a:rPr>
              <a:t>，大小范围</a:t>
            </a:r>
            <a:r>
              <a:rPr lang="en-US" sz="2000">
                <a:solidFill>
                  <a:schemeClr val="tx1"/>
                </a:solidFill>
              </a:rPr>
              <a:t>0-255</a:t>
            </a:r>
            <a:r>
              <a:rPr lang="zh-CN" altLang="en-US" sz="2000">
                <a:solidFill>
                  <a:schemeClr val="tx1"/>
                </a:solidFill>
              </a:rPr>
              <a:t>。</a:t>
            </a:r>
            <a:endParaRPr lang="zh-CN" altLang="en-US" sz="2000">
              <a:solidFill>
                <a:schemeClr val="tx1"/>
              </a:solidFill>
            </a:endParaRPr>
          </a:p>
          <a:p>
            <a:pPr marL="822325" lvl="2" indent="-228600" algn="l" eaLnBrk="1" hangingPunct="1">
              <a:buFont typeface="Wingdings 3" panose="05040102010807070707" pitchFamily="18" charset="2"/>
              <a:buChar char=""/>
            </a:pPr>
            <a:r>
              <a:rPr lang="zh-CN" altLang="en-US"/>
              <a:t>右移偶数位</a:t>
            </a:r>
            <a:endParaRPr lang="zh-CN" altLang="en-US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>
                <a:solidFill>
                  <a:schemeClr val="tx1"/>
                </a:solidFill>
              </a:rPr>
              <a:t>允许直接加载</a:t>
            </a:r>
            <a:r>
              <a:rPr lang="en-US" sz="2000">
                <a:solidFill>
                  <a:schemeClr val="tx1"/>
                </a:solidFill>
              </a:rPr>
              <a:t>32-bit </a:t>
            </a:r>
            <a:r>
              <a:rPr lang="zh-CN" altLang="en-US" sz="2000">
                <a:solidFill>
                  <a:schemeClr val="tx1"/>
                </a:solidFill>
              </a:rPr>
              <a:t>常数到寄存器中。</a:t>
            </a:r>
            <a:endParaRPr lang="zh-CN" altLang="en-US" sz="2000">
              <a:solidFill>
                <a:schemeClr val="tx1"/>
              </a:solidFill>
            </a:endParaRPr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endParaRPr lang="zh-CN" altLang="en-US" sz="2000"/>
          </a:p>
        </p:txBody>
      </p:sp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4038600" y="3657600"/>
            <a:ext cx="4586288" cy="2362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5250" tIns="47625" rIns="95250" bIns="47625"/>
          <a:lstStyle/>
          <a:p>
            <a:pPr marL="294005" indent="-294005">
              <a:lnSpc>
                <a:spcPct val="90000"/>
              </a:lnSpc>
              <a:spcBef>
                <a:spcPct val="30000"/>
              </a:spcBef>
            </a:pPr>
            <a:endParaRPr lang="zh-CN" altLang="zh-CN" b="1">
              <a:solidFill>
                <a:schemeClr val="hlink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78184" name="Rectangle 8"/>
          <p:cNvSpPr>
            <a:spLocks noChangeArrowheads="1"/>
          </p:cNvSpPr>
          <p:nvPr/>
        </p:nvSpPr>
        <p:spPr bwMode="auto">
          <a:xfrm>
            <a:off x="6723063" y="5707063"/>
            <a:ext cx="1454150" cy="420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结果</a:t>
            </a:r>
            <a:endParaRPr lang="zh-CN" altLang="en-US"/>
          </a:p>
        </p:txBody>
      </p:sp>
      <p:grpSp>
        <p:nvGrpSpPr>
          <p:cNvPr id="178185" name="Group 9"/>
          <p:cNvGrpSpPr/>
          <p:nvPr/>
        </p:nvGrpSpPr>
        <p:grpSpPr bwMode="auto">
          <a:xfrm>
            <a:off x="5937250" y="1389063"/>
            <a:ext cx="1454150" cy="2573337"/>
            <a:chOff x="0" y="0"/>
            <a:chExt cx="916" cy="1621"/>
          </a:xfrm>
        </p:grpSpPr>
        <p:sp>
          <p:nvSpPr>
            <p:cNvPr id="178186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916" cy="2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sym typeface="Times New Roman" panose="02020603050405020304" pitchFamily="18" charset="0"/>
                </a:rPr>
                <a:t>操作数</a:t>
              </a:r>
              <a:r>
                <a:rPr lang="en-US" sz="2400" b="1">
                  <a:solidFill>
                    <a:schemeClr val="tx1"/>
                  </a:solidFill>
                  <a:sym typeface="Times New Roman" panose="02020603050405020304" pitchFamily="18" charset="0"/>
                </a:rPr>
                <a:t>1</a:t>
              </a:r>
              <a:endParaRPr lang="zh-CN" altLang="en-US"/>
            </a:p>
          </p:txBody>
        </p:sp>
        <p:sp>
          <p:nvSpPr>
            <p:cNvPr id="178187" name="Line 11"/>
            <p:cNvSpPr>
              <a:spLocks noChangeShapeType="1"/>
            </p:cNvSpPr>
            <p:nvPr/>
          </p:nvSpPr>
          <p:spPr bwMode="auto">
            <a:xfrm>
              <a:off x="479" y="471"/>
              <a:ext cx="1" cy="115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tailEnd type="stealth" w="med" len="lg"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Times New Roman" panose="02020603050405020304" pitchFamily="18" charset="0"/>
              </a:endParaRPr>
            </a:p>
          </p:txBody>
        </p:sp>
      </p:grpSp>
      <p:grpSp>
        <p:nvGrpSpPr>
          <p:cNvPr id="178188" name="Group 12"/>
          <p:cNvGrpSpPr/>
          <p:nvPr/>
        </p:nvGrpSpPr>
        <p:grpSpPr bwMode="auto">
          <a:xfrm>
            <a:off x="7543800" y="1371600"/>
            <a:ext cx="1455738" cy="2601913"/>
            <a:chOff x="0" y="0"/>
            <a:chExt cx="917" cy="1639"/>
          </a:xfrm>
        </p:grpSpPr>
        <p:grpSp>
          <p:nvGrpSpPr>
            <p:cNvPr id="178189" name="Group 13"/>
            <p:cNvGrpSpPr/>
            <p:nvPr/>
          </p:nvGrpSpPr>
          <p:grpSpPr bwMode="auto">
            <a:xfrm>
              <a:off x="18" y="853"/>
              <a:ext cx="803" cy="435"/>
              <a:chOff x="0" y="0"/>
              <a:chExt cx="803" cy="435"/>
            </a:xfrm>
          </p:grpSpPr>
          <p:sp>
            <p:nvSpPr>
              <p:cNvPr id="178190" name="Rectangle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03" cy="435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zh-CN">
                  <a:solidFill>
                    <a:srgbClr val="000000"/>
                  </a:solidFill>
                  <a:sym typeface="Times New Roman" panose="02020603050405020304" pitchFamily="18" charset="0"/>
                </a:endParaRPr>
              </a:p>
            </p:txBody>
          </p:sp>
          <p:sp>
            <p:nvSpPr>
              <p:cNvPr id="178191" name="Rectangle 15"/>
              <p:cNvSpPr>
                <a:spLocks noChangeArrowheads="1"/>
              </p:cNvSpPr>
              <p:nvPr/>
            </p:nvSpPr>
            <p:spPr bwMode="auto">
              <a:xfrm>
                <a:off x="30" y="9"/>
                <a:ext cx="749" cy="38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92075" tIns="46038" rIns="92075" bIns="46038" anchor="ctr"/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bg1"/>
                    </a:solidFill>
                    <a:sym typeface="Times New Roman" panose="02020603050405020304" pitchFamily="18" charset="0"/>
                  </a:rPr>
                  <a:t>Barrel</a:t>
                </a:r>
                <a:br>
                  <a:rPr lang="zh-CN" altLang="en-US" sz="1600" b="1">
                    <a:solidFill>
                      <a:schemeClr val="bg1"/>
                    </a:solidFill>
                    <a:sym typeface="Times New Roman" panose="02020603050405020304" pitchFamily="18" charset="0"/>
                  </a:rPr>
                </a:br>
                <a:r>
                  <a:rPr lang="en-US" sz="1600" b="1">
                    <a:solidFill>
                      <a:schemeClr val="bg1"/>
                    </a:solidFill>
                    <a:sym typeface="Times New Roman" panose="02020603050405020304" pitchFamily="18" charset="0"/>
                  </a:rPr>
                  <a:t>Shifter</a:t>
                </a:r>
                <a:endParaRPr lang="zh-CN" altLang="en-US"/>
              </a:p>
            </p:txBody>
          </p:sp>
        </p:grpSp>
        <p:sp>
          <p:nvSpPr>
            <p:cNvPr id="178192" name="Line 16"/>
            <p:cNvSpPr>
              <a:spLocks noChangeShapeType="1"/>
            </p:cNvSpPr>
            <p:nvPr/>
          </p:nvSpPr>
          <p:spPr bwMode="auto">
            <a:xfrm>
              <a:off x="455" y="471"/>
              <a:ext cx="1" cy="36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tailEnd type="stealth" w="med" len="lg"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178193" name="Line 17"/>
            <p:cNvSpPr>
              <a:spLocks noChangeShapeType="1"/>
            </p:cNvSpPr>
            <p:nvPr/>
          </p:nvSpPr>
          <p:spPr bwMode="auto">
            <a:xfrm>
              <a:off x="455" y="1304"/>
              <a:ext cx="1" cy="335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tailEnd type="stealth" w="med" len="lg"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178194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917" cy="2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sym typeface="Times New Roman" panose="02020603050405020304" pitchFamily="18" charset="0"/>
                </a:rPr>
                <a:t>操作数</a:t>
              </a:r>
              <a:r>
                <a:rPr lang="en-US" sz="2400" b="1">
                  <a:solidFill>
                    <a:schemeClr val="tx1"/>
                  </a:solidFill>
                  <a:sym typeface="Times New Roman" panose="02020603050405020304" pitchFamily="18" charset="0"/>
                </a:rPr>
                <a:t>2</a:t>
              </a:r>
              <a:endParaRPr lang="zh-CN" altLang="en-US"/>
            </a:p>
          </p:txBody>
        </p:sp>
      </p:grpSp>
      <p:sp>
        <p:nvSpPr>
          <p:cNvPr id="178195" name="Line 19"/>
          <p:cNvSpPr>
            <a:spLocks noChangeShapeType="1"/>
          </p:cNvSpPr>
          <p:nvPr/>
        </p:nvSpPr>
        <p:spPr bwMode="auto">
          <a:xfrm>
            <a:off x="7435850" y="5153025"/>
            <a:ext cx="0" cy="531813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8196" name="Line 20"/>
          <p:cNvSpPr>
            <a:spLocks noChangeShapeType="1"/>
          </p:cNvSpPr>
          <p:nvPr/>
        </p:nvSpPr>
        <p:spPr bwMode="auto">
          <a:xfrm flipH="1">
            <a:off x="4343400" y="1752600"/>
            <a:ext cx="3352800" cy="304800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sysDot"/>
            <a:round/>
            <a:head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8197" name="Line 21"/>
          <p:cNvSpPr>
            <a:spLocks noChangeShapeType="1"/>
          </p:cNvSpPr>
          <p:nvPr/>
        </p:nvSpPr>
        <p:spPr bwMode="auto">
          <a:xfrm flipH="1">
            <a:off x="3429000" y="1828800"/>
            <a:ext cx="4495800" cy="2133600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sysDot"/>
            <a:round/>
            <a:head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grpSp>
        <p:nvGrpSpPr>
          <p:cNvPr id="178198" name="Group 22"/>
          <p:cNvGrpSpPr/>
          <p:nvPr/>
        </p:nvGrpSpPr>
        <p:grpSpPr bwMode="auto">
          <a:xfrm>
            <a:off x="6248400" y="3886200"/>
            <a:ext cx="2362200" cy="1219200"/>
            <a:chOff x="0" y="0"/>
            <a:chExt cx="1488" cy="768"/>
          </a:xfrm>
        </p:grpSpPr>
        <p:sp>
          <p:nvSpPr>
            <p:cNvPr id="178199" name="AutoShape 23"/>
            <p:cNvSpPr>
              <a:spLocks noChangeArrowheads="1"/>
            </p:cNvSpPr>
            <p:nvPr/>
          </p:nvSpPr>
          <p:spPr bwMode="auto">
            <a:xfrm rot="10800000" flipH="1" flipV="1">
              <a:off x="0" y="48"/>
              <a:ext cx="1488" cy="7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178200" name="AutoShape 24"/>
            <p:cNvSpPr>
              <a:spLocks noChangeArrowheads="1"/>
            </p:cNvSpPr>
            <p:nvPr/>
          </p:nvSpPr>
          <p:spPr bwMode="auto">
            <a:xfrm rot="10800000" flipH="1" flipV="1">
              <a:off x="446" y="0"/>
              <a:ext cx="595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178201" name="Rectangle 25"/>
            <p:cNvSpPr>
              <a:spLocks noChangeArrowheads="1"/>
            </p:cNvSpPr>
            <p:nvPr/>
          </p:nvSpPr>
          <p:spPr bwMode="auto">
            <a:xfrm>
              <a:off x="477" y="457"/>
              <a:ext cx="546" cy="197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1">
                  <a:solidFill>
                    <a:schemeClr val="bg1"/>
                  </a:solidFill>
                  <a:sym typeface="Times New Roman" panose="02020603050405020304" pitchFamily="18" charset="0"/>
                </a:rPr>
                <a:t>ALU</a:t>
              </a:r>
              <a:endParaRPr lang="zh-CN" altLang="en-US"/>
            </a:p>
          </p:txBody>
        </p:sp>
      </p:grpSp>
      <p:sp>
        <p:nvSpPr>
          <p:cNvPr id="178202" name="Rectangle 26"/>
          <p:cNvSpPr>
            <a:spLocks noChangeArrowheads="1"/>
          </p:cNvSpPr>
          <p:nvPr/>
        </p:nvSpPr>
        <p:spPr bwMode="auto">
          <a:xfrm>
            <a:off x="290513" y="1098550"/>
            <a:ext cx="4357687" cy="2374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8203" name="Rectangle 2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桶型移位器</a:t>
            </a:r>
            <a:r>
              <a:rPr lang="en-US"/>
              <a:t>:</a:t>
            </a:r>
            <a:r>
              <a:rPr lang="zh-CN" altLang="en-US"/>
              <a:t>第二个操作数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105400"/>
          </a:xfrm>
        </p:spPr>
        <p:txBody>
          <a:bodyPr/>
          <a:lstStyle/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没有任何一条</a:t>
            </a:r>
            <a:r>
              <a:rPr lang="en-US" sz="2000"/>
              <a:t>ARM </a:t>
            </a:r>
            <a:r>
              <a:rPr lang="zh-CN" altLang="en-US" sz="2000"/>
              <a:t>指令可包括一个</a:t>
            </a:r>
            <a:r>
              <a:rPr lang="en-US" sz="2000"/>
              <a:t>32 bit</a:t>
            </a:r>
            <a:r>
              <a:rPr lang="zh-CN" altLang="en-US" sz="2000"/>
              <a:t>的立即数</a:t>
            </a:r>
            <a:endParaRPr lang="zh-CN" altLang="en-US" sz="200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所有的</a:t>
            </a:r>
            <a:r>
              <a:rPr lang="en-US" sz="2000"/>
              <a:t>ARM</a:t>
            </a:r>
            <a:r>
              <a:rPr lang="zh-CN" altLang="en-US" sz="2000"/>
              <a:t>指令都是</a:t>
            </a:r>
            <a:r>
              <a:rPr lang="en-US" sz="2000"/>
              <a:t>32 bits</a:t>
            </a:r>
            <a:r>
              <a:rPr lang="zh-CN" altLang="en-US" sz="2000"/>
              <a:t>固定长度</a:t>
            </a:r>
            <a:endParaRPr lang="zh-CN" altLang="en-US" sz="2000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数据处理指令格式中，第二个操作数有</a:t>
            </a:r>
            <a:r>
              <a:rPr lang="en-US" sz="2000"/>
              <a:t>12</a:t>
            </a:r>
            <a:r>
              <a:rPr lang="zh-CN" altLang="en-US" sz="2000"/>
              <a:t>位</a:t>
            </a:r>
            <a:endParaRPr lang="zh-CN" altLang="en-US" sz="200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endParaRPr lang="zh-CN" altLang="en-US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endParaRPr lang="zh-CN" altLang="en-US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endParaRPr lang="zh-CN" altLang="en-US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endParaRPr lang="zh-CN" altLang="en-US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endParaRPr lang="zh-CN" altLang="en-US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endParaRPr lang="zh-CN" altLang="en-US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en-US" sz="2000"/>
              <a:t>4 bit </a:t>
            </a:r>
            <a:r>
              <a:rPr lang="zh-CN" altLang="en-US" sz="2000"/>
              <a:t>移位值 </a:t>
            </a:r>
            <a:r>
              <a:rPr lang="en-US" sz="2000"/>
              <a:t>(0-15)</a:t>
            </a:r>
            <a:r>
              <a:rPr lang="zh-CN" altLang="en-US" sz="2000"/>
              <a:t>乘于</a:t>
            </a:r>
            <a:r>
              <a:rPr lang="en-US" sz="2000"/>
              <a:t>2</a:t>
            </a:r>
            <a:r>
              <a:rPr lang="zh-CN" altLang="en-US" sz="2000"/>
              <a:t>，得到一个范围在</a:t>
            </a:r>
            <a:r>
              <a:rPr lang="en-US" sz="2000"/>
              <a:t>0-30</a:t>
            </a:r>
            <a:r>
              <a:rPr lang="zh-CN" altLang="en-US" sz="2000"/>
              <a:t>，步长为 </a:t>
            </a:r>
            <a:r>
              <a:rPr lang="en-US" sz="2000"/>
              <a:t>2</a:t>
            </a:r>
            <a:r>
              <a:rPr lang="zh-CN" altLang="en-US" sz="2000"/>
              <a:t>的移位值。</a:t>
            </a:r>
            <a:endParaRPr lang="zh-CN" altLang="en-US" sz="2000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记住一条准则： </a:t>
            </a:r>
            <a:r>
              <a:rPr lang="zh-CN" altLang="en-US" sz="2000">
                <a:latin typeface="Arial" panose="020B0604020202020204" pitchFamily="34" charset="0"/>
                <a:sym typeface="Arial" panose="020B0604020202020204" pitchFamily="34" charset="0"/>
              </a:rPr>
              <a:t>“</a:t>
            </a:r>
            <a:r>
              <a:rPr lang="zh-CN" altLang="en-US" sz="2000"/>
              <a:t>最后</a:t>
            </a:r>
            <a:r>
              <a:rPr lang="en-US" sz="2000"/>
              <a:t>8</a:t>
            </a:r>
            <a:r>
              <a:rPr lang="zh-CN" altLang="en-US" sz="2000"/>
              <a:t>位一定要移动偶数位</a:t>
            </a:r>
            <a:r>
              <a:rPr lang="zh-CN" altLang="en-US" sz="2000">
                <a:latin typeface="Arial" panose="020B0604020202020204" pitchFamily="34" charset="0"/>
                <a:sym typeface="Arial" panose="020B0604020202020204" pitchFamily="34" charset="0"/>
              </a:rPr>
              <a:t>”</a:t>
            </a:r>
            <a:r>
              <a:rPr lang="en-US" sz="2000"/>
              <a:t>.</a:t>
            </a:r>
            <a:endParaRPr lang="zh-CN" altLang="en-US"/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31" name="Line 7"/>
          <p:cNvSpPr>
            <a:spLocks noChangeShapeType="1"/>
          </p:cNvSpPr>
          <p:nvPr/>
        </p:nvSpPr>
        <p:spPr bwMode="auto">
          <a:xfrm>
            <a:off x="838200" y="3200400"/>
            <a:ext cx="4267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32" name="Line 8"/>
          <p:cNvSpPr>
            <a:spLocks noChangeShapeType="1"/>
          </p:cNvSpPr>
          <p:nvPr/>
        </p:nvSpPr>
        <p:spPr bwMode="auto">
          <a:xfrm>
            <a:off x="5105400" y="3200400"/>
            <a:ext cx="0" cy="304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33" name="Line 9"/>
          <p:cNvSpPr>
            <a:spLocks noChangeShapeType="1"/>
          </p:cNvSpPr>
          <p:nvPr/>
        </p:nvSpPr>
        <p:spPr bwMode="auto">
          <a:xfrm>
            <a:off x="838200" y="3505200"/>
            <a:ext cx="4267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34" name="Line 10"/>
          <p:cNvSpPr>
            <a:spLocks noChangeShapeType="1"/>
          </p:cNvSpPr>
          <p:nvPr/>
        </p:nvSpPr>
        <p:spPr bwMode="auto">
          <a:xfrm>
            <a:off x="4953000" y="3429000"/>
            <a:ext cx="0" cy="76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35" name="Line 11"/>
          <p:cNvSpPr>
            <a:spLocks noChangeShapeType="1"/>
          </p:cNvSpPr>
          <p:nvPr/>
        </p:nvSpPr>
        <p:spPr bwMode="auto">
          <a:xfrm>
            <a:off x="4800600" y="3429000"/>
            <a:ext cx="0" cy="76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36" name="Line 12"/>
          <p:cNvSpPr>
            <a:spLocks noChangeShapeType="1"/>
          </p:cNvSpPr>
          <p:nvPr/>
        </p:nvSpPr>
        <p:spPr bwMode="auto">
          <a:xfrm>
            <a:off x="4648200" y="3429000"/>
            <a:ext cx="0" cy="76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37" name="Line 13"/>
          <p:cNvSpPr>
            <a:spLocks noChangeShapeType="1"/>
          </p:cNvSpPr>
          <p:nvPr/>
        </p:nvSpPr>
        <p:spPr bwMode="auto">
          <a:xfrm>
            <a:off x="4495800" y="3429000"/>
            <a:ext cx="0" cy="76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38" name="Line 14"/>
          <p:cNvSpPr>
            <a:spLocks noChangeShapeType="1"/>
          </p:cNvSpPr>
          <p:nvPr/>
        </p:nvSpPr>
        <p:spPr bwMode="auto">
          <a:xfrm>
            <a:off x="4343400" y="3429000"/>
            <a:ext cx="0" cy="76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39" name="Line 15"/>
          <p:cNvSpPr>
            <a:spLocks noChangeShapeType="1"/>
          </p:cNvSpPr>
          <p:nvPr/>
        </p:nvSpPr>
        <p:spPr bwMode="auto">
          <a:xfrm>
            <a:off x="4191000" y="3429000"/>
            <a:ext cx="0" cy="76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40" name="Line 16"/>
          <p:cNvSpPr>
            <a:spLocks noChangeShapeType="1"/>
          </p:cNvSpPr>
          <p:nvPr/>
        </p:nvSpPr>
        <p:spPr bwMode="auto">
          <a:xfrm>
            <a:off x="4038600" y="3429000"/>
            <a:ext cx="0" cy="76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41" name="Line 17"/>
          <p:cNvSpPr>
            <a:spLocks noChangeShapeType="1"/>
          </p:cNvSpPr>
          <p:nvPr/>
        </p:nvSpPr>
        <p:spPr bwMode="auto">
          <a:xfrm>
            <a:off x="3886200" y="3200400"/>
            <a:ext cx="0" cy="304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42" name="Line 18"/>
          <p:cNvSpPr>
            <a:spLocks noChangeShapeType="1"/>
          </p:cNvSpPr>
          <p:nvPr/>
        </p:nvSpPr>
        <p:spPr bwMode="auto">
          <a:xfrm>
            <a:off x="3733800" y="3429000"/>
            <a:ext cx="0" cy="76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43" name="Line 19"/>
          <p:cNvSpPr>
            <a:spLocks noChangeShapeType="1"/>
          </p:cNvSpPr>
          <p:nvPr/>
        </p:nvSpPr>
        <p:spPr bwMode="auto">
          <a:xfrm>
            <a:off x="3581400" y="3429000"/>
            <a:ext cx="0" cy="76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44" name="Line 20"/>
          <p:cNvSpPr>
            <a:spLocks noChangeShapeType="1"/>
          </p:cNvSpPr>
          <p:nvPr/>
        </p:nvSpPr>
        <p:spPr bwMode="auto">
          <a:xfrm>
            <a:off x="3429000" y="3429000"/>
            <a:ext cx="0" cy="76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45" name="Line 21"/>
          <p:cNvSpPr>
            <a:spLocks noChangeShapeType="1"/>
          </p:cNvSpPr>
          <p:nvPr/>
        </p:nvSpPr>
        <p:spPr bwMode="auto">
          <a:xfrm>
            <a:off x="3276600" y="3200400"/>
            <a:ext cx="0" cy="304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46" name="Text Box 22"/>
          <p:cNvSpPr>
            <a:spLocks noChangeArrowheads="1"/>
          </p:cNvSpPr>
          <p:nvPr/>
        </p:nvSpPr>
        <p:spPr bwMode="auto">
          <a:xfrm>
            <a:off x="4873625" y="2971800"/>
            <a:ext cx="268288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0247" name="Text Box 23"/>
          <p:cNvSpPr>
            <a:spLocks noChangeArrowheads="1"/>
          </p:cNvSpPr>
          <p:nvPr/>
        </p:nvSpPr>
        <p:spPr bwMode="auto">
          <a:xfrm>
            <a:off x="3806825" y="2971800"/>
            <a:ext cx="268288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  <a:sym typeface="Times New Roman" panose="02020603050405020304" pitchFamily="18" charset="0"/>
              </a:rPr>
              <a:t>7</a:t>
            </a:r>
            <a:endParaRPr lang="zh-CN" altLang="en-US"/>
          </a:p>
        </p:txBody>
      </p:sp>
      <p:sp>
        <p:nvSpPr>
          <p:cNvPr id="180248" name="Text Box 24"/>
          <p:cNvSpPr>
            <a:spLocks noChangeArrowheads="1"/>
          </p:cNvSpPr>
          <p:nvPr/>
        </p:nvSpPr>
        <p:spPr bwMode="auto">
          <a:xfrm>
            <a:off x="3154363" y="2971800"/>
            <a:ext cx="352425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  <a:sym typeface="Times New Roman" panose="02020603050405020304" pitchFamily="18" charset="0"/>
              </a:rPr>
              <a:t>11</a:t>
            </a:r>
            <a:endParaRPr lang="zh-CN" altLang="en-US"/>
          </a:p>
        </p:txBody>
      </p:sp>
      <p:sp>
        <p:nvSpPr>
          <p:cNvPr id="180249" name="Text Box 25"/>
          <p:cNvSpPr>
            <a:spLocks noChangeArrowheads="1"/>
          </p:cNvSpPr>
          <p:nvPr/>
        </p:nvSpPr>
        <p:spPr bwMode="auto">
          <a:xfrm>
            <a:off x="3654425" y="2971800"/>
            <a:ext cx="268288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  <a:sym typeface="Times New Roman" panose="02020603050405020304" pitchFamily="18" charset="0"/>
              </a:rPr>
              <a:t>8</a:t>
            </a:r>
            <a:endParaRPr lang="zh-CN" altLang="en-US"/>
          </a:p>
        </p:txBody>
      </p:sp>
      <p:sp>
        <p:nvSpPr>
          <p:cNvPr id="180250" name="Text Box 26"/>
          <p:cNvSpPr>
            <a:spLocks noChangeArrowheads="1"/>
          </p:cNvSpPr>
          <p:nvPr/>
        </p:nvSpPr>
        <p:spPr bwMode="auto">
          <a:xfrm>
            <a:off x="4086225" y="3200400"/>
            <a:ext cx="842963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  <a:sym typeface="Times New Roman" panose="02020603050405020304" pitchFamily="18" charset="0"/>
              </a:rPr>
              <a:t>immed_8</a:t>
            </a:r>
            <a:endParaRPr lang="zh-CN" altLang="en-US"/>
          </a:p>
        </p:txBody>
      </p:sp>
      <p:sp>
        <p:nvSpPr>
          <p:cNvPr id="180251" name="Rectangle 27"/>
          <p:cNvSpPr>
            <a:spLocks noChangeArrowheads="1"/>
          </p:cNvSpPr>
          <p:nvPr/>
        </p:nvSpPr>
        <p:spPr bwMode="auto">
          <a:xfrm>
            <a:off x="4038600" y="3733800"/>
            <a:ext cx="914400" cy="609600"/>
          </a:xfrm>
          <a:prstGeom prst="rect">
            <a:avLst/>
          </a:prstGeom>
          <a:solidFill>
            <a:schemeClr val="tx2"/>
          </a:solidFill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52" name="Line 28"/>
          <p:cNvSpPr>
            <a:spLocks noChangeShapeType="1"/>
          </p:cNvSpPr>
          <p:nvPr/>
        </p:nvSpPr>
        <p:spPr bwMode="auto">
          <a:xfrm flipV="1">
            <a:off x="3581400" y="4038600"/>
            <a:ext cx="457200" cy="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53" name="Line 29"/>
          <p:cNvSpPr>
            <a:spLocks noChangeShapeType="1"/>
          </p:cNvSpPr>
          <p:nvPr/>
        </p:nvSpPr>
        <p:spPr bwMode="auto">
          <a:xfrm>
            <a:off x="3581400" y="3505200"/>
            <a:ext cx="0" cy="53340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54" name="Line 30"/>
          <p:cNvSpPr>
            <a:spLocks noChangeShapeType="1"/>
          </p:cNvSpPr>
          <p:nvPr/>
        </p:nvSpPr>
        <p:spPr bwMode="auto">
          <a:xfrm flipH="1">
            <a:off x="4495800" y="3505200"/>
            <a:ext cx="0" cy="22860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55" name="Text Box 31"/>
          <p:cNvSpPr>
            <a:spLocks noChangeArrowheads="1"/>
          </p:cNvSpPr>
          <p:nvPr/>
        </p:nvSpPr>
        <p:spPr bwMode="auto">
          <a:xfrm>
            <a:off x="4038600" y="3733800"/>
            <a:ext cx="914400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sym typeface="Times New Roman" panose="02020603050405020304" pitchFamily="18" charset="0"/>
              </a:rPr>
              <a:t>Shifter</a:t>
            </a:r>
            <a:br>
              <a:rPr lang="zh-CN" altLang="en-US" sz="1600" b="1">
                <a:solidFill>
                  <a:schemeClr val="bg1"/>
                </a:solidFill>
                <a:sym typeface="Times New Roman" panose="02020603050405020304" pitchFamily="18" charset="0"/>
              </a:rPr>
            </a:br>
            <a:r>
              <a:rPr lang="en-US" sz="1600" b="1">
                <a:solidFill>
                  <a:schemeClr val="bg1"/>
                </a:solidFill>
                <a:sym typeface="Times New Roman" panose="02020603050405020304" pitchFamily="18" charset="0"/>
              </a:rPr>
              <a:t>ROR</a:t>
            </a:r>
            <a:endParaRPr lang="zh-CN" altLang="en-US"/>
          </a:p>
        </p:txBody>
      </p:sp>
      <p:sp>
        <p:nvSpPr>
          <p:cNvPr id="180256" name="Text Box 32"/>
          <p:cNvSpPr>
            <a:spLocks noChangeArrowheads="1"/>
          </p:cNvSpPr>
          <p:nvPr/>
        </p:nvSpPr>
        <p:spPr bwMode="auto">
          <a:xfrm>
            <a:off x="3425825" y="3200400"/>
            <a:ext cx="38735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  <a:sym typeface="Times New Roman" panose="02020603050405020304" pitchFamily="18" charset="0"/>
              </a:rPr>
              <a:t>rot</a:t>
            </a:r>
            <a:endParaRPr lang="zh-CN" altLang="en-US"/>
          </a:p>
        </p:txBody>
      </p:sp>
      <p:sp>
        <p:nvSpPr>
          <p:cNvPr id="180257" name="Line 33"/>
          <p:cNvSpPr>
            <a:spLocks noChangeShapeType="1"/>
          </p:cNvSpPr>
          <p:nvPr/>
        </p:nvSpPr>
        <p:spPr bwMode="auto">
          <a:xfrm flipH="1">
            <a:off x="4495800" y="4343400"/>
            <a:ext cx="0" cy="38100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58" name="Text Box 34"/>
          <p:cNvSpPr>
            <a:spLocks noChangeArrowheads="1"/>
          </p:cNvSpPr>
          <p:nvPr/>
        </p:nvSpPr>
        <p:spPr bwMode="auto">
          <a:xfrm>
            <a:off x="3289300" y="3657600"/>
            <a:ext cx="352425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  <a:sym typeface="Times New Roman" panose="02020603050405020304" pitchFamily="18" charset="0"/>
              </a:rPr>
              <a:t>x2</a:t>
            </a:r>
            <a:endParaRPr lang="zh-CN" altLang="en-US"/>
          </a:p>
        </p:txBody>
      </p:sp>
      <p:sp>
        <p:nvSpPr>
          <p:cNvPr id="180259" name="Text Box 35"/>
          <p:cNvSpPr>
            <a:spLocks noChangeArrowheads="1"/>
          </p:cNvSpPr>
          <p:nvPr/>
        </p:nvSpPr>
        <p:spPr bwMode="auto">
          <a:xfrm>
            <a:off x="5791200" y="3070225"/>
            <a:ext cx="2587625" cy="1371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  <a:sym typeface="Times New Roman" panose="02020603050405020304" pitchFamily="18" charset="0"/>
              </a:rPr>
              <a:t>Quick Quiz:</a:t>
            </a:r>
            <a:r>
              <a:rPr lang="en-US" sz="1900" b="1">
                <a:solidFill>
                  <a:schemeClr val="hlink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sz="19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0xe3a004ff</a:t>
            </a:r>
            <a:br>
              <a:rPr lang="zh-CN" altLang="en-US" sz="19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sz="19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MOV r0, #???</a:t>
            </a:r>
            <a:endParaRPr lang="zh-CN" altLang="en-US" sz="1900" b="1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sym typeface="Times New Roman" panose="02020603050405020304" pitchFamily="18" charset="0"/>
              </a:rPr>
              <a:t>MOV r0, #0xff00000</a:t>
            </a:r>
            <a:endParaRPr lang="zh-CN" altLang="en-US"/>
          </a:p>
        </p:txBody>
      </p:sp>
      <p:sp>
        <p:nvSpPr>
          <p:cNvPr id="180260" name="Rectangle 3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立即数 </a:t>
            </a:r>
            <a:r>
              <a:rPr lang="en-US"/>
              <a:t>(1)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0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3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3_质朴">
      <a:majorFont>
        <a:latin typeface="Arial"/>
        <a:ea typeface=""/>
        <a:cs typeface="Arial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4032</Words>
  <Application>WPS 演示</Application>
  <PresentationFormat>全屏显示(4:3)</PresentationFormat>
  <Paragraphs>483</Paragraphs>
  <Slides>13</Slides>
  <Notes>112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Times New Roman</vt:lpstr>
      <vt:lpstr>Wingdings 3</vt:lpstr>
      <vt:lpstr>黑体</vt:lpstr>
      <vt:lpstr>Courier New</vt:lpstr>
      <vt:lpstr>Arial Unicode MS</vt:lpstr>
      <vt:lpstr>微软雅黑</vt:lpstr>
      <vt:lpstr>10_质朴</vt:lpstr>
      <vt:lpstr>13_质朴</vt:lpstr>
      <vt:lpstr>1_质朴</vt:lpstr>
      <vt:lpstr>质朴</vt:lpstr>
      <vt:lpstr>2_质朴</vt:lpstr>
      <vt:lpstr>arm体系结构</vt:lpstr>
      <vt:lpstr>分支指令</vt:lpstr>
      <vt:lpstr>程序状态寄存器cpsr</vt:lpstr>
      <vt:lpstr>ARM数据处理指令机器码格式</vt:lpstr>
      <vt:lpstr>数据处理指令</vt:lpstr>
      <vt:lpstr>数据处理指令</vt:lpstr>
      <vt:lpstr>桶型移位器</vt:lpstr>
      <vt:lpstr>桶型移位器:第二个操作数</vt:lpstr>
      <vt:lpstr>立即数 (1)</vt:lpstr>
      <vt:lpstr>立即数 (2)</vt:lpstr>
      <vt:lpstr>测验 #2 - GCD</vt:lpstr>
      <vt:lpstr>乘法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预备知识 </dc:title>
  <dc:creator/>
  <cp:lastModifiedBy>T430</cp:lastModifiedBy>
  <cp:revision>115</cp:revision>
  <dcterms:created xsi:type="dcterms:W3CDTF">2020-03-19T00:47:00Z</dcterms:created>
  <dcterms:modified xsi:type="dcterms:W3CDTF">2020-03-25T08:57:23Z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