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9"/>
  </p:notesMasterIdLst>
  <p:sldIdLst>
    <p:sldId id="2168" r:id="rId7"/>
    <p:sldId id="2285" r:id="rId8"/>
    <p:sldId id="2286" r:id="rId10"/>
    <p:sldId id="2287" r:id="rId11"/>
    <p:sldId id="2288" r:id="rId12"/>
    <p:sldId id="2284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指令可以参考</a:t>
            </a:r>
            <a:r>
              <a:rPr lang="en-US"/>
              <a:t>realview MDK</a:t>
            </a:r>
            <a:r>
              <a:rPr lang="zh-CN" altLang="en-US"/>
              <a:t>的中文帮助中关于指令集部分的内容，里面针对每个指令都会有示例。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/>
              <a:t>BIC	</a:t>
            </a:r>
            <a:r>
              <a:rPr lang="zh-CN" altLang="en-US"/>
              <a:t>位清零</a:t>
            </a:r>
            <a:endParaRPr lang="zh-CN" altLang="en-US"/>
          </a:p>
          <a:p>
            <a:pPr eaLnBrk="1" hangingPunct="1"/>
            <a:r>
              <a:rPr lang="en-US"/>
              <a:t>ORR	</a:t>
            </a:r>
            <a:r>
              <a:rPr lang="zh-CN" altLang="en-US"/>
              <a:t>位置</a:t>
            </a:r>
            <a:r>
              <a:rPr lang="en-US"/>
              <a:t>1</a:t>
            </a:r>
            <a:endParaRPr lang="zh-CN" altLang="en-US"/>
          </a:p>
          <a:p>
            <a:pPr eaLnBrk="1" hangingPunct="1"/>
            <a:r>
              <a:rPr lang="en-US"/>
              <a:t>AND	</a:t>
            </a:r>
            <a:r>
              <a:rPr lang="zh-CN" altLang="en-US"/>
              <a:t>位屏蔽</a:t>
            </a:r>
            <a:endParaRPr lang="zh-CN" altLang="en-US"/>
          </a:p>
          <a:p>
            <a:pPr eaLnBrk="1" hangingPunct="1"/>
            <a:r>
              <a:rPr lang="en-US"/>
              <a:t>EOR	</a:t>
            </a:r>
            <a:r>
              <a:rPr lang="zh-CN" altLang="en-US"/>
              <a:t>位反转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比较指令不产生结果，仅仅改变条件码。</a:t>
            </a:r>
            <a:endParaRPr lang="zh-CN" altLang="en-US"/>
          </a:p>
          <a:p>
            <a:pPr eaLnBrk="1" hangingPunct="1"/>
            <a:r>
              <a:rPr lang="en-US"/>
              <a:t>CMP	</a:t>
            </a:r>
            <a:r>
              <a:rPr lang="zh-CN" altLang="en-US"/>
              <a:t>类似</a:t>
            </a:r>
            <a:r>
              <a:rPr lang="en-US"/>
              <a:t>SUB</a:t>
            </a:r>
            <a:endParaRPr lang="zh-CN" altLang="en-US"/>
          </a:p>
          <a:p>
            <a:pPr eaLnBrk="1" hangingPunct="1"/>
            <a:r>
              <a:rPr lang="en-US"/>
              <a:t>CMN	</a:t>
            </a:r>
            <a:r>
              <a:rPr lang="zh-CN" altLang="en-US"/>
              <a:t>类似</a:t>
            </a:r>
            <a:r>
              <a:rPr lang="en-US"/>
              <a:t>ADD </a:t>
            </a:r>
            <a:endParaRPr lang="zh-CN" altLang="en-US"/>
          </a:p>
          <a:p>
            <a:pPr eaLnBrk="1" hangingPunct="1"/>
            <a:r>
              <a:rPr lang="en-US"/>
              <a:t>TST	</a:t>
            </a:r>
            <a:r>
              <a:rPr lang="zh-CN" altLang="en-US"/>
              <a:t>类似</a:t>
            </a:r>
            <a:r>
              <a:rPr lang="en-US"/>
              <a:t>AND</a:t>
            </a:r>
            <a:endParaRPr lang="zh-CN" altLang="en-US"/>
          </a:p>
          <a:p>
            <a:pPr eaLnBrk="1" hangingPunct="1"/>
            <a:r>
              <a:rPr lang="en-US"/>
              <a:t>TEQ	</a:t>
            </a:r>
            <a:r>
              <a:rPr lang="zh-CN" altLang="en-US"/>
              <a:t>类似</a:t>
            </a:r>
            <a:r>
              <a:rPr lang="en-US"/>
              <a:t>EOR</a:t>
            </a:r>
            <a:endParaRPr lang="zh-CN" altLang="en-US"/>
          </a:p>
          <a:p>
            <a:pPr eaLnBrk="1" hangingPunct="1"/>
            <a:r>
              <a:rPr lang="zh-CN" altLang="en-US"/>
              <a:t>一般单周期即可执行完成，除非对</a:t>
            </a:r>
            <a:r>
              <a:rPr lang="en-US"/>
              <a:t>PC</a:t>
            </a:r>
            <a:r>
              <a:rPr lang="zh-CN" altLang="en-US"/>
              <a:t>进行写操作，或是寄存器控制的移位。 可顺便提及 </a:t>
            </a:r>
            <a:r>
              <a:rPr lang="en-US"/>
              <a:t>ARM NOP &amp; Thumb NOP</a:t>
            </a:r>
            <a:r>
              <a:rPr lang="zh-CN" altLang="en-US"/>
              <a:t>指令。</a:t>
            </a:r>
            <a:endParaRPr lang="zh-CN" altLang="en-US"/>
          </a:p>
          <a:p>
            <a:pPr eaLnBrk="1" hangingPunct="1"/>
            <a:r>
              <a:rPr lang="zh-CN" altLang="en-US"/>
              <a:t>解释一下</a:t>
            </a:r>
            <a:r>
              <a:rPr lang="en-US"/>
              <a:t>RSB</a:t>
            </a:r>
            <a:r>
              <a:rPr lang="zh-CN" altLang="en-US"/>
              <a:t>和</a:t>
            </a:r>
            <a:r>
              <a:rPr lang="en-US"/>
              <a:t>RSC</a:t>
            </a:r>
            <a:r>
              <a:rPr lang="zh-CN" altLang="en-US"/>
              <a:t>，两者与</a:t>
            </a:r>
            <a:r>
              <a:rPr lang="en-US"/>
              <a:t>SUB</a:t>
            </a:r>
            <a:r>
              <a:rPr lang="zh-CN" altLang="en-US"/>
              <a:t>、</a:t>
            </a:r>
            <a:r>
              <a:rPr lang="en-US"/>
              <a:t>SBC</a:t>
            </a:r>
            <a:r>
              <a:rPr lang="zh-CN" altLang="en-US"/>
              <a:t>的减法顺序不同，因为</a:t>
            </a:r>
            <a:r>
              <a:rPr lang="en-US"/>
              <a:t>y-x</a:t>
            </a:r>
            <a:r>
              <a:rPr lang="zh-CN" altLang="en-US"/>
              <a:t>不等同于</a:t>
            </a:r>
            <a:r>
              <a:rPr lang="en-US"/>
              <a:t>x-y</a:t>
            </a:r>
            <a:r>
              <a:rPr lang="zh-CN" altLang="en-US"/>
              <a:t>，故区分为两条指令。</a:t>
            </a:r>
            <a:endParaRPr lang="zh-CN" altLang="en-US"/>
          </a:p>
          <a:p>
            <a:pPr eaLnBrk="1" hangingPunct="1"/>
            <a:r>
              <a:rPr lang="zh-CN" altLang="en-US"/>
              <a:t>此处没包含乘法指令（它有单独的指令格式）。</a:t>
            </a:r>
            <a:endParaRPr lang="zh-CN" altLang="en-US"/>
          </a:p>
          <a:p>
            <a:pPr eaLnBrk="1" hangingPunct="1"/>
            <a:r>
              <a:rPr lang="en-US"/>
              <a:t>ARM</a:t>
            </a:r>
            <a:r>
              <a:rPr lang="zh-CN" altLang="en-US"/>
              <a:t>没有除法指令，编译器使用实时库（</a:t>
            </a:r>
            <a:r>
              <a:rPr lang="en-US"/>
              <a:t>run-time library</a:t>
            </a:r>
            <a:r>
              <a:rPr lang="zh-CN" altLang="en-US"/>
              <a:t>）或是移位器来实现除法。</a:t>
            </a:r>
            <a:endParaRPr lang="zh-CN" altLang="en-US"/>
          </a:p>
          <a:p>
            <a:pPr eaLnBrk="1" hangingPunct="1"/>
            <a:r>
              <a:rPr lang="zh-CN" altLang="en-US"/>
              <a:t>可结合 “</a:t>
            </a:r>
            <a:r>
              <a:rPr lang="en-US"/>
              <a:t>S” </a:t>
            </a:r>
            <a:r>
              <a:rPr lang="zh-CN" altLang="en-US"/>
              <a:t>位来影响条件执行，如：</a:t>
            </a:r>
            <a:r>
              <a:rPr lang="en-US"/>
              <a:t>ADDEQS r0, r1, r2</a:t>
            </a:r>
            <a:endParaRPr lang="zh-CN" altLang="en-US"/>
          </a:p>
        </p:txBody>
      </p:sp>
      <p:sp>
        <p:nvSpPr>
          <p:cNvPr id="17408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3898900" y="7938"/>
            <a:ext cx="2986088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-17463" y="8702675"/>
            <a:ext cx="2970213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-17463" y="7938"/>
            <a:ext cx="2970213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1253" name="Rectangle 5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0263" y="4357688"/>
            <a:ext cx="5194300" cy="4060825"/>
          </a:xfrm>
          <a:prstGeom prst="rect">
            <a:avLst/>
          </a:prstGeom>
          <a:noFill/>
          <a:ln>
            <a:miter lim="800000"/>
          </a:ln>
        </p:spPr>
        <p:txBody>
          <a:bodyPr lIns="93336" tIns="46669" rIns="93336" bIns="46669"/>
          <a:lstStyle/>
          <a:p>
            <a:pPr eaLnBrk="1" hangingPunct="1"/>
            <a:r>
              <a:rPr lang="zh-CN" altLang="en-US"/>
              <a:t>可允许直接使用</a:t>
            </a:r>
            <a:r>
              <a:rPr lang="en-US"/>
              <a:t>12 bits</a:t>
            </a:r>
            <a:r>
              <a:rPr lang="zh-CN" altLang="en-US"/>
              <a:t>立即数（</a:t>
            </a:r>
            <a:r>
              <a:rPr lang="en-US"/>
              <a:t>0-4095</a:t>
            </a:r>
            <a:r>
              <a:rPr lang="zh-CN" altLang="en-US"/>
              <a:t>）。但这样不适用于大数，如</a:t>
            </a:r>
            <a:endParaRPr lang="zh-CN" altLang="en-US"/>
          </a:p>
          <a:p>
            <a:pPr eaLnBrk="1" hangingPunct="1"/>
            <a:r>
              <a:rPr lang="zh-CN" altLang="en-US"/>
              <a:t>	目标系统中的存储器设备的基址</a:t>
            </a:r>
            <a:endParaRPr lang="zh-CN" altLang="en-US"/>
          </a:p>
          <a:p>
            <a:pPr eaLnBrk="1" hangingPunct="1"/>
            <a:r>
              <a:rPr lang="zh-CN" altLang="en-US"/>
              <a:t>	大但是简单的大数如</a:t>
            </a:r>
            <a:r>
              <a:rPr lang="en-US"/>
              <a:t>0x10000</a:t>
            </a:r>
            <a:endParaRPr lang="zh-CN" altLang="en-US"/>
          </a:p>
          <a:p>
            <a:pPr eaLnBrk="1" hangingPunct="1"/>
            <a:r>
              <a:rPr lang="zh-CN" altLang="en-US"/>
              <a:t>研究表明，需要的数据大部分是小数，但也有部分大数。</a:t>
            </a:r>
            <a:endParaRPr lang="zh-CN" altLang="en-US"/>
          </a:p>
          <a:p>
            <a:pPr eaLnBrk="1" hangingPunct="1"/>
            <a:r>
              <a:rPr lang="zh-CN" altLang="en-US"/>
              <a:t>常数的 </a:t>
            </a:r>
            <a:r>
              <a:rPr lang="en-US"/>
              <a:t>50%</a:t>
            </a:r>
            <a:r>
              <a:rPr lang="zh-CN" altLang="en-US"/>
              <a:t>处在 </a:t>
            </a:r>
            <a:r>
              <a:rPr lang="en-US"/>
              <a:t>–15</a:t>
            </a:r>
            <a:r>
              <a:rPr lang="zh-CN" altLang="en-US"/>
              <a:t>到</a:t>
            </a:r>
            <a:r>
              <a:rPr lang="en-US"/>
              <a:t>+15</a:t>
            </a:r>
            <a:r>
              <a:rPr lang="zh-CN" altLang="en-US"/>
              <a:t>之间，</a:t>
            </a:r>
            <a:r>
              <a:rPr lang="en-US"/>
              <a:t>90%</a:t>
            </a:r>
            <a:r>
              <a:rPr lang="zh-CN" altLang="en-US"/>
              <a:t>处于 </a:t>
            </a:r>
            <a:r>
              <a:rPr lang="en-US"/>
              <a:t>–511</a:t>
            </a:r>
            <a:r>
              <a:rPr lang="zh-CN" altLang="en-US"/>
              <a:t>到</a:t>
            </a:r>
            <a:r>
              <a:rPr lang="en-US"/>
              <a:t>+511</a:t>
            </a:r>
            <a:r>
              <a:rPr lang="zh-CN" altLang="en-US"/>
              <a:t>之间。取决于是何种应用。</a:t>
            </a:r>
            <a:endParaRPr lang="zh-CN" altLang="en-US"/>
          </a:p>
          <a:p>
            <a:pPr eaLnBrk="1" hangingPunct="1"/>
            <a:r>
              <a:rPr lang="en-US"/>
              <a:t>ROR #n </a:t>
            </a:r>
            <a:r>
              <a:rPr lang="zh-CN" altLang="en-US"/>
              <a:t>相当于</a:t>
            </a:r>
            <a:r>
              <a:rPr lang="en-US"/>
              <a:t>ROL #32-n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操作码 </a:t>
            </a:r>
            <a:r>
              <a:rPr lang="en-US"/>
              <a:t>0xe3a004ff  = MOV r0, #0xff, 8</a:t>
            </a:r>
            <a:endParaRPr lang="zh-CN" altLang="en-US"/>
          </a:p>
          <a:p>
            <a:pPr eaLnBrk="1" hangingPunct="1"/>
            <a:r>
              <a:rPr lang="zh-CN" altLang="en-US"/>
              <a:t>表示内核右移</a:t>
            </a:r>
            <a:r>
              <a:rPr lang="en-US"/>
              <a:t>0xff 8</a:t>
            </a:r>
            <a:r>
              <a:rPr lang="zh-CN" altLang="en-US"/>
              <a:t>位（</a:t>
            </a:r>
            <a:r>
              <a:rPr lang="en-US"/>
              <a:t>4</a:t>
            </a:r>
            <a:r>
              <a:rPr lang="zh-CN" altLang="en-US"/>
              <a:t>对位）</a:t>
            </a:r>
            <a:r>
              <a:rPr lang="en-US"/>
              <a:t>=&gt; MOV r0, #0xff000000</a:t>
            </a:r>
            <a:endParaRPr lang="zh-CN" altLang="en-US"/>
          </a:p>
        </p:txBody>
      </p:sp>
      <p:sp>
        <p:nvSpPr>
          <p:cNvPr id="181254" name="Rectangle 6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9538" y="796925"/>
            <a:ext cx="4152900" cy="31146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3898900" y="7938"/>
            <a:ext cx="2986088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-17463" y="8702675"/>
            <a:ext cx="2970213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-17463" y="7938"/>
            <a:ext cx="2970213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3301" name="Rectangle 5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0263" y="4357688"/>
            <a:ext cx="5194300" cy="4060825"/>
          </a:xfrm>
          <a:prstGeom prst="rect">
            <a:avLst/>
          </a:prstGeom>
          <a:noFill/>
          <a:ln>
            <a:miter lim="800000"/>
          </a:ln>
        </p:spPr>
        <p:txBody>
          <a:bodyPr lIns="93336" tIns="46669" rIns="93336" bIns="46669"/>
          <a:lstStyle/>
          <a:p>
            <a:pPr eaLnBrk="1" hangingPunct="1"/>
            <a:r>
              <a:rPr lang="zh-CN" altLang="en-US"/>
              <a:t>讲课时指出，立即数必须是由一个最多</a:t>
            </a:r>
            <a:r>
              <a:rPr lang="en-US"/>
              <a:t>8-bit</a:t>
            </a:r>
            <a:r>
              <a:rPr lang="zh-CN" altLang="en-US"/>
              <a:t>数字移动偶数位产生的</a:t>
            </a:r>
            <a:r>
              <a:rPr lang="en-US"/>
              <a:t>32</a:t>
            </a:r>
            <a:r>
              <a:rPr lang="zh-CN" altLang="en-US"/>
              <a:t>位数字，这样其它位必须为零。</a:t>
            </a:r>
            <a:endParaRPr lang="zh-CN" altLang="en-US"/>
          </a:p>
          <a:p>
            <a:pPr eaLnBrk="1" hangingPunct="1"/>
            <a:r>
              <a:rPr lang="zh-CN" altLang="en-US"/>
              <a:t>注意，移位可能使</a:t>
            </a:r>
            <a:r>
              <a:rPr lang="en-US"/>
              <a:t>8-bit </a:t>
            </a:r>
            <a:r>
              <a:rPr lang="zh-CN" altLang="en-US"/>
              <a:t>立即数部分在前，部分在后。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/>
              <a:t>mov r0, #256	; mov r0, #0x100</a:t>
            </a:r>
            <a:endParaRPr lang="zh-CN" altLang="en-US"/>
          </a:p>
          <a:p>
            <a:pPr eaLnBrk="1" hangingPunct="1"/>
            <a:r>
              <a:rPr lang="en-US"/>
              <a:t>mov r1, #0x40, 30	; mov r1, #0x100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这种产生常数的方法可产生</a:t>
            </a:r>
            <a:r>
              <a:rPr lang="en-US"/>
              <a:t>3073</a:t>
            </a:r>
            <a:r>
              <a:rPr lang="zh-CN" altLang="en-US"/>
              <a:t>个数，比直接使用</a:t>
            </a:r>
            <a:r>
              <a:rPr lang="en-US"/>
              <a:t>12bit</a:t>
            </a:r>
            <a:r>
              <a:rPr lang="zh-CN" altLang="en-US"/>
              <a:t>来产生的数据个数少，大约</a:t>
            </a:r>
            <a:r>
              <a:rPr lang="en-US"/>
              <a:t>25%</a:t>
            </a:r>
            <a:r>
              <a:rPr lang="zh-CN" altLang="en-US"/>
              <a:t>不到。然而，更有效。 </a:t>
            </a:r>
            <a:endParaRPr lang="zh-CN" altLang="en-US"/>
          </a:p>
        </p:txBody>
      </p:sp>
      <p:sp>
        <p:nvSpPr>
          <p:cNvPr id="183302" name="Rectangle 6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9538" y="796925"/>
            <a:ext cx="4152900" cy="31146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en-US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arm</a:t>
            </a:r>
            <a:r>
              <a:rPr lang="zh-CN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体系结构</a:t>
            </a:r>
            <a:br>
              <a:rPr lang="zh-CN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sz="2200"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数据处理指令</a:t>
            </a:r>
            <a:endParaRPr lang="zh-CN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包括：</a:t>
            </a:r>
            <a:endParaRPr lang="zh-CN" altLang="en-US" sz="2000" dirty="0"/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算术指令：	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ADD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ADC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SUB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SBC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RSB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RSC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逻辑指令：		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AND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ORR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EOR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BIC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比较指令：	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CMP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CMN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TST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TEQ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数据搬移：	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MVN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上述指令只能对寄存器操作，不能针对存储器。</a:t>
            </a:r>
            <a:br>
              <a:rPr lang="zh-CN" altLang="en-US" sz="2000" dirty="0"/>
            </a:br>
            <a:endParaRPr lang="zh-CN" altLang="en-US" sz="2000" dirty="0"/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语法：</a:t>
            </a:r>
            <a:endParaRPr lang="zh-CN" altLang="en-US" sz="2000" dirty="0"/>
          </a:p>
          <a:p>
            <a:pPr marL="548005" lvl="1" indent="-271780" algn="l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&lt;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操作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&gt;{&lt;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cond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&gt;}{S} Rd,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Operand2</a:t>
            </a:r>
            <a:endParaRPr lang="zh-CN" alt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822325" lvl="2" indent="-2286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dirty="0"/>
              <a:t>只有比较指令影响标志位 </a:t>
            </a:r>
            <a:r>
              <a:rPr lang="en-US" dirty="0"/>
              <a:t>-</a:t>
            </a:r>
            <a:r>
              <a:rPr lang="zh-CN" altLang="en-US" dirty="0"/>
              <a:t>不指定</a:t>
            </a:r>
            <a:r>
              <a:rPr lang="en-US" dirty="0"/>
              <a:t>Rd</a:t>
            </a:r>
            <a:endParaRPr lang="zh-CN" altLang="en-US" dirty="0"/>
          </a:p>
          <a:p>
            <a:pPr marL="822325" lvl="2" indent="-2286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dirty="0"/>
              <a:t>数据搬移（</a:t>
            </a:r>
            <a:r>
              <a:rPr lang="en-US" dirty="0" err="1"/>
              <a:t>MOV</a:t>
            </a:r>
            <a:r>
              <a:rPr lang="zh-CN" altLang="en-US" dirty="0"/>
              <a:t>指令）不指定</a:t>
            </a:r>
            <a:r>
              <a:rPr lang="en-US" dirty="0" err="1"/>
              <a:t>Rn</a:t>
            </a:r>
            <a:endParaRPr lang="zh-CN" altLang="en-US" dirty="0"/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第二个操作数通过桶型移位器送到</a:t>
            </a:r>
            <a:r>
              <a:rPr lang="en-US" sz="2000" dirty="0" err="1"/>
              <a:t>ALU</a:t>
            </a:r>
            <a:r>
              <a:rPr lang="zh-CN" altLang="en-US" sz="2000" dirty="0"/>
              <a:t>中。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dirty="0"/>
              <a:t>数据处理指令</a:t>
            </a:r>
            <a:r>
              <a:rPr lang="en-US" altLang="zh-CN" dirty="0"/>
              <a:t>:keil</a:t>
            </a:r>
            <a:r>
              <a:rPr lang="zh-CN" altLang="zh-CN" dirty="0"/>
              <a:t>仿真</a:t>
            </a:r>
            <a:endParaRPr lang="zh-CN" altLang="zh-CN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3285" y="1600583"/>
            <a:ext cx="8229600" cy="4910138"/>
          </a:xfrm>
        </p:spPr>
        <p:txBody>
          <a:bodyPr/>
          <a:lstStyle/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加法指令          </a:t>
            </a:r>
            <a:r>
              <a:rPr lang="en-US" sz="1600" dirty="0"/>
              <a:t>ADD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R2+R3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带进位加法      </a:t>
            </a:r>
            <a:r>
              <a:rPr lang="en-US" sz="1600" dirty="0"/>
              <a:t>ADC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R2+R3+C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减法指令           </a:t>
            </a:r>
            <a:r>
              <a:rPr lang="en-US" sz="1600" dirty="0"/>
              <a:t>SUB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R2-R3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逆向减法           </a:t>
            </a:r>
            <a:r>
              <a:rPr lang="en-US" sz="1600" dirty="0" err="1"/>
              <a:t>RSB</a:t>
            </a:r>
            <a:r>
              <a:rPr lang="en-US" sz="1600" dirty="0"/>
              <a:t>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R3-R2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带借位减法       </a:t>
            </a:r>
            <a:r>
              <a:rPr lang="en-US" sz="1600" dirty="0"/>
              <a:t>SBC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</a:t>
            </a:r>
            <a:r>
              <a:rPr lang="en-US" sz="1600" dirty="0"/>
              <a:t>-</a:t>
            </a:r>
            <a:r>
              <a:rPr lang="en-US" sz="1600" dirty="0" err="1"/>
              <a:t>R3</a:t>
            </a:r>
            <a:r>
              <a:rPr lang="en-US" sz="1600" dirty="0"/>
              <a:t>-!C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带借位逆减法   </a:t>
            </a:r>
            <a:r>
              <a:rPr lang="en-US" sz="1600" dirty="0" err="1"/>
              <a:t>RSC</a:t>
            </a:r>
            <a:r>
              <a:rPr lang="en-US" sz="1600" dirty="0"/>
              <a:t>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R3</a:t>
            </a:r>
            <a:r>
              <a:rPr lang="en-US" sz="1600" dirty="0"/>
              <a:t>-</a:t>
            </a:r>
            <a:r>
              <a:rPr lang="en-US" sz="1600" dirty="0" err="1"/>
              <a:t>R2</a:t>
            </a:r>
            <a:r>
              <a:rPr lang="en-US" sz="1600" dirty="0"/>
              <a:t>-!C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逻辑与指令       </a:t>
            </a:r>
            <a:r>
              <a:rPr lang="en-US" sz="1600" dirty="0"/>
              <a:t>AND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</a:t>
            </a:r>
            <a:r>
              <a:rPr lang="en-US" sz="1600" dirty="0" err="1"/>
              <a:t>0X0F</a:t>
            </a:r>
            <a:r>
              <a:rPr lang="en-US" sz="1600" dirty="0"/>
              <a:t>       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逻辑或指令       </a:t>
            </a:r>
            <a:r>
              <a:rPr lang="en-US" sz="1600" dirty="0"/>
              <a:t>ORR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</a:t>
            </a:r>
            <a:r>
              <a:rPr lang="en-US" sz="1600" dirty="0" err="1"/>
              <a:t>0X0F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逻辑异或           </a:t>
            </a:r>
            <a:r>
              <a:rPr lang="en-US" sz="1600" dirty="0" err="1"/>
              <a:t>EOR</a:t>
            </a:r>
            <a:r>
              <a:rPr lang="en-US" sz="1600" dirty="0"/>
              <a:t>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</a:t>
            </a:r>
            <a:r>
              <a:rPr lang="en-US" sz="1600" dirty="0" err="1"/>
              <a:t>0X0F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位清除               </a:t>
            </a:r>
            <a:r>
              <a:rPr lang="en-US" sz="1600" dirty="0" err="1"/>
              <a:t>BIC</a:t>
            </a:r>
            <a:r>
              <a:rPr lang="en-US" sz="1600" dirty="0"/>
              <a:t>  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#9     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比较指令           </a:t>
            </a:r>
            <a:r>
              <a:rPr lang="en-US" sz="1600" dirty="0" err="1"/>
              <a:t>CMP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/>
              <a:t>#10         	      </a:t>
            </a:r>
            <a:r>
              <a:rPr lang="en-US" sz="1600" dirty="0" err="1"/>
              <a:t>cpsr</a:t>
            </a:r>
            <a:r>
              <a:rPr lang="en-US" sz="1600" dirty="0"/>
              <a:t>  = </a:t>
            </a:r>
            <a:r>
              <a:rPr lang="en-US" sz="1600" dirty="0" err="1"/>
              <a:t>R1</a:t>
            </a:r>
            <a:r>
              <a:rPr lang="en-US" sz="1600" dirty="0"/>
              <a:t>-10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反值比较指令   </a:t>
            </a:r>
            <a:r>
              <a:rPr lang="en-US" sz="1600" dirty="0" err="1"/>
              <a:t>CMN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                   </a:t>
            </a:r>
            <a:r>
              <a:rPr lang="en-US" sz="1600" dirty="0" err="1"/>
              <a:t>cpsr</a:t>
            </a:r>
            <a:r>
              <a:rPr lang="en-US" sz="1600" dirty="0"/>
              <a:t> =</a:t>
            </a:r>
            <a:r>
              <a:rPr lang="en-US" sz="1600" dirty="0" err="1"/>
              <a:t>R1+R2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位测试指令       </a:t>
            </a:r>
            <a:r>
              <a:rPr lang="en-US" sz="1600" dirty="0" err="1"/>
              <a:t>TST</a:t>
            </a:r>
            <a:r>
              <a:rPr lang="en-US" sz="1600" dirty="0"/>
              <a:t>  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/>
              <a:t>#3                   </a:t>
            </a:r>
            <a:r>
              <a:rPr lang="en-US" sz="1600" dirty="0" err="1"/>
              <a:t>cpsr</a:t>
            </a:r>
            <a:r>
              <a:rPr lang="en-US" sz="1600" dirty="0"/>
              <a:t> = </a:t>
            </a:r>
            <a:r>
              <a:rPr lang="en-US" sz="1600" dirty="0" err="1"/>
              <a:t>R1</a:t>
            </a:r>
            <a:r>
              <a:rPr lang="en-US" sz="1600" dirty="0"/>
              <a:t> AND 3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相等测试           </a:t>
            </a:r>
            <a:r>
              <a:rPr lang="en-US" sz="1600" dirty="0" err="1"/>
              <a:t>TEQ</a:t>
            </a:r>
            <a:r>
              <a:rPr lang="en-US" sz="1600" dirty="0"/>
              <a:t> 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                   </a:t>
            </a:r>
            <a:r>
              <a:rPr lang="en-US" sz="1600" dirty="0" err="1"/>
              <a:t>cpsr</a:t>
            </a:r>
            <a:r>
              <a:rPr lang="en-US" sz="1600" dirty="0"/>
              <a:t> = </a:t>
            </a:r>
            <a:r>
              <a:rPr lang="en-US" sz="1600" dirty="0" err="1"/>
              <a:t>R1</a:t>
            </a:r>
            <a:r>
              <a:rPr lang="en-US" sz="1600" dirty="0"/>
              <a:t> </a:t>
            </a:r>
            <a:r>
              <a:rPr lang="en-US" sz="1600" dirty="0" err="1"/>
              <a:t>EOR</a:t>
            </a:r>
            <a:r>
              <a:rPr lang="en-US" sz="1600" dirty="0"/>
              <a:t>  </a:t>
            </a:r>
            <a:r>
              <a:rPr lang="en-US" sz="1600" dirty="0" err="1"/>
              <a:t>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数据传输指令   </a:t>
            </a:r>
            <a:r>
              <a:rPr lang="en-US" sz="1600" dirty="0" err="1"/>
              <a:t>MOV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    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取反传送指令   </a:t>
            </a:r>
            <a:r>
              <a:rPr lang="en-US" sz="1600" dirty="0" err="1"/>
              <a:t>MVN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	     </a:t>
            </a:r>
            <a:r>
              <a:rPr lang="en-US" sz="1600" dirty="0" err="1"/>
              <a:t>R1</a:t>
            </a:r>
            <a:r>
              <a:rPr lang="en-US" sz="1600" dirty="0"/>
              <a:t>=   </a:t>
            </a:r>
            <a:r>
              <a:rPr lang="zh-CN" altLang="en-US" sz="1600" dirty="0"/>
              <a:t>~</a:t>
            </a:r>
            <a:r>
              <a:rPr lang="en-US" sz="1600" dirty="0" err="1"/>
              <a:t>R2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没有任何一条</a:t>
            </a:r>
            <a:r>
              <a:rPr lang="en-US" sz="2000"/>
              <a:t>ARM </a:t>
            </a:r>
            <a:r>
              <a:rPr lang="zh-CN" altLang="en-US" sz="2000"/>
              <a:t>指令可包括一个</a:t>
            </a:r>
            <a:r>
              <a:rPr lang="en-US" sz="2000"/>
              <a:t>32 bit</a:t>
            </a:r>
            <a:r>
              <a:rPr lang="zh-CN" altLang="en-US" sz="2000"/>
              <a:t>的立即数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所有的</a:t>
            </a:r>
            <a:r>
              <a:rPr lang="en-US" sz="2000"/>
              <a:t>ARM</a:t>
            </a:r>
            <a:r>
              <a:rPr lang="zh-CN" altLang="en-US" sz="2000"/>
              <a:t>指令都是</a:t>
            </a:r>
            <a:r>
              <a:rPr lang="en-US" sz="2000"/>
              <a:t>32 bits</a:t>
            </a:r>
            <a:r>
              <a:rPr lang="zh-CN" altLang="en-US" sz="2000"/>
              <a:t>固定长度</a:t>
            </a:r>
            <a:endParaRPr lang="zh-CN" altLang="en-US" sz="20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数据处理指令格式中，第二个操作数有</a:t>
            </a:r>
            <a:r>
              <a:rPr lang="en-US" sz="2000"/>
              <a:t>12</a:t>
            </a:r>
            <a:r>
              <a:rPr lang="zh-CN" altLang="en-US" sz="2000"/>
              <a:t>位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4 bit </a:t>
            </a:r>
            <a:r>
              <a:rPr lang="zh-CN" altLang="en-US" sz="2000"/>
              <a:t>移位值 </a:t>
            </a:r>
            <a:r>
              <a:rPr lang="en-US" sz="2000"/>
              <a:t>(0-15)</a:t>
            </a:r>
            <a:r>
              <a:rPr lang="zh-CN" altLang="en-US" sz="2000"/>
              <a:t>乘于</a:t>
            </a:r>
            <a:r>
              <a:rPr lang="en-US" sz="2000"/>
              <a:t>2</a:t>
            </a:r>
            <a:r>
              <a:rPr lang="zh-CN" altLang="en-US" sz="2000"/>
              <a:t>，得到一个范围在</a:t>
            </a:r>
            <a:r>
              <a:rPr lang="en-US" sz="2000"/>
              <a:t>0-30</a:t>
            </a:r>
            <a:r>
              <a:rPr lang="zh-CN" altLang="en-US" sz="2000"/>
              <a:t>，步长为 </a:t>
            </a:r>
            <a:r>
              <a:rPr lang="en-US" sz="2000"/>
              <a:t>2</a:t>
            </a:r>
            <a:r>
              <a:rPr lang="zh-CN" altLang="en-US" sz="2000"/>
              <a:t>的移位值。</a:t>
            </a:r>
            <a:endParaRPr lang="zh-CN" altLang="en-US" sz="20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记住一条准则： </a:t>
            </a:r>
            <a:r>
              <a:rPr lang="zh-CN" altLang="en-US" sz="2000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zh-CN" altLang="en-US" sz="2000"/>
              <a:t>最后</a:t>
            </a:r>
            <a:r>
              <a:rPr lang="en-US" sz="2000"/>
              <a:t>8</a:t>
            </a:r>
            <a:r>
              <a:rPr lang="zh-CN" altLang="en-US" sz="2000"/>
              <a:t>位一定要移动偶数位</a:t>
            </a:r>
            <a:r>
              <a:rPr lang="zh-CN" altLang="en-US" sz="200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r>
              <a:rPr lang="en-US" sz="2000"/>
              <a:t>.</a:t>
            </a:r>
            <a:endParaRPr lang="zh-CN" altLang="en-US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1" name="Line 7"/>
          <p:cNvSpPr>
            <a:spLocks noChangeShapeType="1"/>
          </p:cNvSpPr>
          <p:nvPr/>
        </p:nvSpPr>
        <p:spPr bwMode="auto">
          <a:xfrm>
            <a:off x="838200" y="3200400"/>
            <a:ext cx="426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105400" y="3200400"/>
            <a:ext cx="0" cy="304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3" name="Line 9"/>
          <p:cNvSpPr>
            <a:spLocks noChangeShapeType="1"/>
          </p:cNvSpPr>
          <p:nvPr/>
        </p:nvSpPr>
        <p:spPr bwMode="auto">
          <a:xfrm>
            <a:off x="838200" y="3505200"/>
            <a:ext cx="426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>
            <a:off x="49530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5" name="Line 11"/>
          <p:cNvSpPr>
            <a:spLocks noChangeShapeType="1"/>
          </p:cNvSpPr>
          <p:nvPr/>
        </p:nvSpPr>
        <p:spPr bwMode="auto">
          <a:xfrm>
            <a:off x="48006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6" name="Line 12"/>
          <p:cNvSpPr>
            <a:spLocks noChangeShapeType="1"/>
          </p:cNvSpPr>
          <p:nvPr/>
        </p:nvSpPr>
        <p:spPr bwMode="auto">
          <a:xfrm>
            <a:off x="46482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>
            <a:off x="44958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>
            <a:off x="43434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9" name="Line 15"/>
          <p:cNvSpPr>
            <a:spLocks noChangeShapeType="1"/>
          </p:cNvSpPr>
          <p:nvPr/>
        </p:nvSpPr>
        <p:spPr bwMode="auto">
          <a:xfrm>
            <a:off x="41910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40386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>
            <a:off x="3886200" y="3200400"/>
            <a:ext cx="0" cy="304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>
            <a:off x="37338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>
            <a:off x="35814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>
            <a:off x="34290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3276600" y="3200400"/>
            <a:ext cx="0" cy="304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6" name="Text Box 22"/>
          <p:cNvSpPr>
            <a:spLocks noChangeArrowheads="1"/>
          </p:cNvSpPr>
          <p:nvPr/>
        </p:nvSpPr>
        <p:spPr bwMode="auto">
          <a:xfrm>
            <a:off x="4873625" y="2971800"/>
            <a:ext cx="268288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0247" name="Text Box 23"/>
          <p:cNvSpPr>
            <a:spLocks noChangeArrowheads="1"/>
          </p:cNvSpPr>
          <p:nvPr/>
        </p:nvSpPr>
        <p:spPr bwMode="auto">
          <a:xfrm>
            <a:off x="3806825" y="2971800"/>
            <a:ext cx="268288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7</a:t>
            </a:r>
            <a:endParaRPr lang="zh-CN" altLang="en-US"/>
          </a:p>
        </p:txBody>
      </p:sp>
      <p:sp>
        <p:nvSpPr>
          <p:cNvPr id="180248" name="Text Box 24"/>
          <p:cNvSpPr>
            <a:spLocks noChangeArrowheads="1"/>
          </p:cNvSpPr>
          <p:nvPr/>
        </p:nvSpPr>
        <p:spPr bwMode="auto">
          <a:xfrm>
            <a:off x="3154363" y="29718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11</a:t>
            </a:r>
            <a:endParaRPr lang="zh-CN" altLang="en-US"/>
          </a:p>
        </p:txBody>
      </p:sp>
      <p:sp>
        <p:nvSpPr>
          <p:cNvPr id="180249" name="Text Box 25"/>
          <p:cNvSpPr>
            <a:spLocks noChangeArrowheads="1"/>
          </p:cNvSpPr>
          <p:nvPr/>
        </p:nvSpPr>
        <p:spPr bwMode="auto">
          <a:xfrm>
            <a:off x="3654425" y="2971800"/>
            <a:ext cx="268288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8</a:t>
            </a:r>
            <a:endParaRPr lang="zh-CN" altLang="en-US"/>
          </a:p>
        </p:txBody>
      </p:sp>
      <p:sp>
        <p:nvSpPr>
          <p:cNvPr id="180250" name="Text Box 26"/>
          <p:cNvSpPr>
            <a:spLocks noChangeArrowheads="1"/>
          </p:cNvSpPr>
          <p:nvPr/>
        </p:nvSpPr>
        <p:spPr bwMode="auto">
          <a:xfrm>
            <a:off x="4086225" y="3200400"/>
            <a:ext cx="842963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immed_8</a:t>
            </a:r>
            <a:endParaRPr lang="zh-CN" altLang="en-US"/>
          </a:p>
        </p:txBody>
      </p:sp>
      <p:sp>
        <p:nvSpPr>
          <p:cNvPr id="180251" name="Rectangle 27"/>
          <p:cNvSpPr>
            <a:spLocks noChangeArrowheads="1"/>
          </p:cNvSpPr>
          <p:nvPr/>
        </p:nvSpPr>
        <p:spPr bwMode="auto">
          <a:xfrm>
            <a:off x="4038600" y="3733800"/>
            <a:ext cx="914400" cy="609600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3581400" y="4038600"/>
            <a:ext cx="457200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>
            <a:off x="3581400" y="3505200"/>
            <a:ext cx="0" cy="5334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H="1">
            <a:off x="4495800" y="3505200"/>
            <a:ext cx="0" cy="2286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5" name="Text Box 31"/>
          <p:cNvSpPr>
            <a:spLocks noChangeArrowheads="1"/>
          </p:cNvSpPr>
          <p:nvPr/>
        </p:nvSpPr>
        <p:spPr bwMode="auto">
          <a:xfrm>
            <a:off x="4038600" y="3733800"/>
            <a:ext cx="9144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Shifter</a:t>
            </a:r>
            <a:br>
              <a:rPr lang="zh-CN" alt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</a:b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ROR</a:t>
            </a:r>
            <a:endParaRPr lang="zh-CN" altLang="en-US"/>
          </a:p>
        </p:txBody>
      </p:sp>
      <p:sp>
        <p:nvSpPr>
          <p:cNvPr id="180256" name="Text Box 32"/>
          <p:cNvSpPr>
            <a:spLocks noChangeArrowheads="1"/>
          </p:cNvSpPr>
          <p:nvPr/>
        </p:nvSpPr>
        <p:spPr bwMode="auto">
          <a:xfrm>
            <a:off x="3425825" y="3200400"/>
            <a:ext cx="38735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rot</a:t>
            </a:r>
            <a:endParaRPr lang="zh-CN" altLang="en-US"/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4495800" y="4343400"/>
            <a:ext cx="0" cy="3810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8" name="Text Box 34"/>
          <p:cNvSpPr>
            <a:spLocks noChangeArrowheads="1"/>
          </p:cNvSpPr>
          <p:nvPr/>
        </p:nvSpPr>
        <p:spPr bwMode="auto">
          <a:xfrm>
            <a:off x="3289300" y="36576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x2</a:t>
            </a:r>
            <a:endParaRPr lang="zh-CN" altLang="en-US"/>
          </a:p>
        </p:txBody>
      </p:sp>
      <p:sp>
        <p:nvSpPr>
          <p:cNvPr id="180259" name="Text Box 35"/>
          <p:cNvSpPr>
            <a:spLocks noChangeArrowheads="1"/>
          </p:cNvSpPr>
          <p:nvPr/>
        </p:nvSpPr>
        <p:spPr bwMode="auto">
          <a:xfrm>
            <a:off x="5791200" y="3070225"/>
            <a:ext cx="2587625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sym typeface="Times New Roman" panose="02020603050405020304" pitchFamily="18" charset="0"/>
              </a:rPr>
              <a:t>Quick Quiz:</a:t>
            </a:r>
            <a:r>
              <a:rPr lang="en-US" sz="1900" b="1">
                <a:solidFill>
                  <a:schemeClr val="hlink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0xe3a004ff</a:t>
            </a:r>
            <a:br>
              <a:rPr lang="zh-CN" alt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 r0, #???</a:t>
            </a:r>
            <a:endParaRPr lang="zh-CN" altLang="en-US" sz="19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MOV r0, #0xff00000</a:t>
            </a:r>
            <a:endParaRPr lang="zh-CN" altLang="en-US"/>
          </a:p>
        </p:txBody>
      </p:sp>
      <p:sp>
        <p:nvSpPr>
          <p:cNvPr id="180260" name="Rectangle 3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立即数 </a:t>
            </a:r>
            <a:r>
              <a:rPr lang="en-US"/>
              <a:t>(1)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sz="2000" dirty="0"/>
              <a:t>Examples:</a:t>
            </a:r>
            <a:endParaRPr lang="zh-CN" altLang="en-US" sz="2000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sz="2000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dirty="0"/>
          </a:p>
          <a:p>
            <a:pPr marL="342900" indent="-342900" algn="l" eaLnBrk="1" hangingPunct="1">
              <a:lnSpc>
                <a:spcPct val="90000"/>
              </a:lnSpc>
            </a:pPr>
            <a:endParaRPr lang="zh-CN" altLang="en-US" sz="2000" dirty="0"/>
          </a:p>
          <a:p>
            <a:pPr marL="342900" indent="-342900" algn="l" eaLnBrk="1" hangingPunct="1">
              <a:lnSpc>
                <a:spcPct val="90000"/>
              </a:lnSpc>
            </a:pPr>
            <a:r>
              <a:rPr lang="zh-CN" altLang="en-US" sz="2000" dirty="0"/>
              <a:t>下列命令中，汇编器把立即数转换为移位操作：</a:t>
            </a:r>
            <a:endParaRPr lang="zh-CN" altLang="en-US" sz="2000" dirty="0"/>
          </a:p>
          <a:p>
            <a:pPr marL="819150" lvl="1" indent="-2857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,#4096		; uses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0x40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26</a:t>
            </a:r>
            <a:endParaRPr lang="zh-CN" alt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819150" lvl="1" indent="-2857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ADD r1,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r2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,#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0xFF0000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; uses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0xFF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16</a:t>
            </a:r>
            <a:endParaRPr lang="en-US" sz="1800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也可使用 </a:t>
            </a:r>
            <a:r>
              <a:rPr lang="en-US" sz="2000" dirty="0" err="1"/>
              <a:t>MVN</a:t>
            </a:r>
            <a:r>
              <a:rPr lang="zh-CN" altLang="en-US" sz="2000" dirty="0"/>
              <a:t>来进行位反转</a:t>
            </a:r>
            <a:r>
              <a:rPr lang="en-US" sz="2000" dirty="0"/>
              <a:t>:</a:t>
            </a:r>
            <a:endParaRPr lang="zh-CN" altLang="en-US" sz="2000" dirty="0"/>
          </a:p>
          <a:p>
            <a:pPr marL="819150" lvl="1" indent="-2857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#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0xFFFFFFFF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	; assembles to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MVN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,#0</a:t>
            </a:r>
            <a:endParaRPr lang="en-US" sz="1800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立即数不能使用上述方法产生</a:t>
            </a:r>
            <a:r>
              <a:rPr lang="en-US" sz="2000" dirty="0"/>
              <a:t>,</a:t>
            </a:r>
            <a:r>
              <a:rPr lang="zh-CN" altLang="en-US" sz="2000" dirty="0"/>
              <a:t>否则将导致错误。</a:t>
            </a:r>
            <a:endParaRPr lang="zh-CN" altLang="en-US" dirty="0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5867400" y="1524000"/>
            <a:ext cx="2540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1066800" y="1524000"/>
            <a:ext cx="32385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31</a:t>
            </a:r>
            <a:endParaRPr lang="zh-CN" altLang="en-US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04800" y="1752600"/>
            <a:ext cx="6858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ror #0   </a:t>
            </a:r>
            <a:endParaRPr lang="zh-CN" altLang="en-US"/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1143000" y="2209800"/>
            <a:ext cx="1219200" cy="228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 flipH="1">
            <a:off x="6019800" y="22098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4" name="Line 12"/>
          <p:cNvSpPr>
            <a:spLocks noChangeShapeType="1"/>
          </p:cNvSpPr>
          <p:nvPr/>
        </p:nvSpPr>
        <p:spPr bwMode="auto">
          <a:xfrm>
            <a:off x="1143000" y="22098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6172200" y="2209800"/>
            <a:ext cx="28194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200">
                <a:solidFill>
                  <a:schemeClr val="tx1"/>
                </a:solidFill>
                <a:sym typeface="Times New Roman" panose="02020603050405020304" pitchFamily="18" charset="0"/>
              </a:rPr>
              <a:t>range 0-0xff000000 step 0x01000000   </a:t>
            </a:r>
            <a:endParaRPr lang="zh-CN" altLang="en-US"/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304800" y="2209800"/>
            <a:ext cx="6858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ror #8   </a:t>
            </a:r>
            <a:endParaRPr lang="zh-CN" altLang="en-US"/>
          </a:p>
        </p:txBody>
      </p:sp>
      <p:sp>
        <p:nvSpPr>
          <p:cNvPr id="182287" name="Line 15"/>
          <p:cNvSpPr>
            <a:spLocks noChangeShapeType="1"/>
          </p:cNvSpPr>
          <p:nvPr/>
        </p:nvSpPr>
        <p:spPr bwMode="auto">
          <a:xfrm>
            <a:off x="1143000" y="22098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8" name="Line 16"/>
          <p:cNvSpPr>
            <a:spLocks noChangeShapeType="1"/>
          </p:cNvSpPr>
          <p:nvPr/>
        </p:nvSpPr>
        <p:spPr bwMode="auto">
          <a:xfrm>
            <a:off x="1143000" y="24384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9" name="Line 17"/>
          <p:cNvSpPr>
            <a:spLocks noChangeShapeType="1"/>
          </p:cNvSpPr>
          <p:nvPr/>
        </p:nvSpPr>
        <p:spPr bwMode="auto">
          <a:xfrm>
            <a:off x="1295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>
            <a:off x="1447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>
            <a:off x="1600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2" name="Line 20"/>
          <p:cNvSpPr>
            <a:spLocks noChangeShapeType="1"/>
          </p:cNvSpPr>
          <p:nvPr/>
        </p:nvSpPr>
        <p:spPr bwMode="auto">
          <a:xfrm>
            <a:off x="1752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1905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4" name="Line 22"/>
          <p:cNvSpPr>
            <a:spLocks noChangeShapeType="1"/>
          </p:cNvSpPr>
          <p:nvPr/>
        </p:nvSpPr>
        <p:spPr bwMode="auto">
          <a:xfrm>
            <a:off x="2057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5" name="Line 23"/>
          <p:cNvSpPr>
            <a:spLocks noChangeShapeType="1"/>
          </p:cNvSpPr>
          <p:nvPr/>
        </p:nvSpPr>
        <p:spPr bwMode="auto">
          <a:xfrm>
            <a:off x="2209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6" name="Line 24"/>
          <p:cNvSpPr>
            <a:spLocks noChangeShapeType="1"/>
          </p:cNvSpPr>
          <p:nvPr/>
        </p:nvSpPr>
        <p:spPr bwMode="auto">
          <a:xfrm>
            <a:off x="2362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7" name="Line 25"/>
          <p:cNvSpPr>
            <a:spLocks noChangeShapeType="1"/>
          </p:cNvSpPr>
          <p:nvPr/>
        </p:nvSpPr>
        <p:spPr bwMode="auto">
          <a:xfrm>
            <a:off x="2514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8" name="Line 26"/>
          <p:cNvSpPr>
            <a:spLocks noChangeShapeType="1"/>
          </p:cNvSpPr>
          <p:nvPr/>
        </p:nvSpPr>
        <p:spPr bwMode="auto">
          <a:xfrm>
            <a:off x="2667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9" name="Line 27"/>
          <p:cNvSpPr>
            <a:spLocks noChangeShapeType="1"/>
          </p:cNvSpPr>
          <p:nvPr/>
        </p:nvSpPr>
        <p:spPr bwMode="auto">
          <a:xfrm>
            <a:off x="2819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0" name="Line 28"/>
          <p:cNvSpPr>
            <a:spLocks noChangeShapeType="1"/>
          </p:cNvSpPr>
          <p:nvPr/>
        </p:nvSpPr>
        <p:spPr bwMode="auto">
          <a:xfrm>
            <a:off x="2971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1" name="Line 29"/>
          <p:cNvSpPr>
            <a:spLocks noChangeShapeType="1"/>
          </p:cNvSpPr>
          <p:nvPr/>
        </p:nvSpPr>
        <p:spPr bwMode="auto">
          <a:xfrm>
            <a:off x="3124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2" name="Line 30"/>
          <p:cNvSpPr>
            <a:spLocks noChangeShapeType="1"/>
          </p:cNvSpPr>
          <p:nvPr/>
        </p:nvSpPr>
        <p:spPr bwMode="auto">
          <a:xfrm>
            <a:off x="3276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3" name="Line 31"/>
          <p:cNvSpPr>
            <a:spLocks noChangeShapeType="1"/>
          </p:cNvSpPr>
          <p:nvPr/>
        </p:nvSpPr>
        <p:spPr bwMode="auto">
          <a:xfrm>
            <a:off x="3429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4" name="Line 32"/>
          <p:cNvSpPr>
            <a:spLocks noChangeShapeType="1"/>
          </p:cNvSpPr>
          <p:nvPr/>
        </p:nvSpPr>
        <p:spPr bwMode="auto">
          <a:xfrm>
            <a:off x="3581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5" name="Line 33"/>
          <p:cNvSpPr>
            <a:spLocks noChangeShapeType="1"/>
          </p:cNvSpPr>
          <p:nvPr/>
        </p:nvSpPr>
        <p:spPr bwMode="auto">
          <a:xfrm>
            <a:off x="3733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6" name="Line 34"/>
          <p:cNvSpPr>
            <a:spLocks noChangeShapeType="1"/>
          </p:cNvSpPr>
          <p:nvPr/>
        </p:nvSpPr>
        <p:spPr bwMode="auto">
          <a:xfrm>
            <a:off x="3886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7" name="Line 35"/>
          <p:cNvSpPr>
            <a:spLocks noChangeShapeType="1"/>
          </p:cNvSpPr>
          <p:nvPr/>
        </p:nvSpPr>
        <p:spPr bwMode="auto">
          <a:xfrm>
            <a:off x="4038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8" name="Line 36"/>
          <p:cNvSpPr>
            <a:spLocks noChangeShapeType="1"/>
          </p:cNvSpPr>
          <p:nvPr/>
        </p:nvSpPr>
        <p:spPr bwMode="auto">
          <a:xfrm>
            <a:off x="4191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9" name="Line 37"/>
          <p:cNvSpPr>
            <a:spLocks noChangeShapeType="1"/>
          </p:cNvSpPr>
          <p:nvPr/>
        </p:nvSpPr>
        <p:spPr bwMode="auto">
          <a:xfrm>
            <a:off x="4343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0" name="Line 38"/>
          <p:cNvSpPr>
            <a:spLocks noChangeShapeType="1"/>
          </p:cNvSpPr>
          <p:nvPr/>
        </p:nvSpPr>
        <p:spPr bwMode="auto">
          <a:xfrm>
            <a:off x="4495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1" name="Line 39"/>
          <p:cNvSpPr>
            <a:spLocks noChangeShapeType="1"/>
          </p:cNvSpPr>
          <p:nvPr/>
        </p:nvSpPr>
        <p:spPr bwMode="auto">
          <a:xfrm>
            <a:off x="4648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2" name="Line 40"/>
          <p:cNvSpPr>
            <a:spLocks noChangeShapeType="1"/>
          </p:cNvSpPr>
          <p:nvPr/>
        </p:nvSpPr>
        <p:spPr bwMode="auto">
          <a:xfrm>
            <a:off x="4800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3" name="Line 41"/>
          <p:cNvSpPr>
            <a:spLocks noChangeShapeType="1"/>
          </p:cNvSpPr>
          <p:nvPr/>
        </p:nvSpPr>
        <p:spPr bwMode="auto">
          <a:xfrm>
            <a:off x="4953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4" name="Line 42"/>
          <p:cNvSpPr>
            <a:spLocks noChangeShapeType="1"/>
          </p:cNvSpPr>
          <p:nvPr/>
        </p:nvSpPr>
        <p:spPr bwMode="auto">
          <a:xfrm>
            <a:off x="5105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5" name="Line 43"/>
          <p:cNvSpPr>
            <a:spLocks noChangeShapeType="1"/>
          </p:cNvSpPr>
          <p:nvPr/>
        </p:nvSpPr>
        <p:spPr bwMode="auto">
          <a:xfrm>
            <a:off x="5257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6" name="Line 44"/>
          <p:cNvSpPr>
            <a:spLocks noChangeShapeType="1"/>
          </p:cNvSpPr>
          <p:nvPr/>
        </p:nvSpPr>
        <p:spPr bwMode="auto">
          <a:xfrm>
            <a:off x="5410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7" name="Line 45"/>
          <p:cNvSpPr>
            <a:spLocks noChangeShapeType="1"/>
          </p:cNvSpPr>
          <p:nvPr/>
        </p:nvSpPr>
        <p:spPr bwMode="auto">
          <a:xfrm>
            <a:off x="5562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8" name="Line 46"/>
          <p:cNvSpPr>
            <a:spLocks noChangeShapeType="1"/>
          </p:cNvSpPr>
          <p:nvPr/>
        </p:nvSpPr>
        <p:spPr bwMode="auto">
          <a:xfrm>
            <a:off x="5715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9" name="Line 47"/>
          <p:cNvSpPr>
            <a:spLocks noChangeShapeType="1"/>
          </p:cNvSpPr>
          <p:nvPr/>
        </p:nvSpPr>
        <p:spPr bwMode="auto">
          <a:xfrm>
            <a:off x="5867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0" name="Rectangle 48"/>
          <p:cNvSpPr>
            <a:spLocks noChangeArrowheads="1"/>
          </p:cNvSpPr>
          <p:nvPr/>
        </p:nvSpPr>
        <p:spPr bwMode="auto">
          <a:xfrm>
            <a:off x="4800600" y="1752600"/>
            <a:ext cx="1219200" cy="228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1" name="Line 49"/>
          <p:cNvSpPr>
            <a:spLocks noChangeShapeType="1"/>
          </p:cNvSpPr>
          <p:nvPr/>
        </p:nvSpPr>
        <p:spPr bwMode="auto">
          <a:xfrm flipH="1">
            <a:off x="6019800" y="17526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2" name="Line 50"/>
          <p:cNvSpPr>
            <a:spLocks noChangeShapeType="1"/>
          </p:cNvSpPr>
          <p:nvPr/>
        </p:nvSpPr>
        <p:spPr bwMode="auto">
          <a:xfrm>
            <a:off x="1143000" y="17526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3" name="Line 51"/>
          <p:cNvSpPr>
            <a:spLocks noChangeShapeType="1"/>
          </p:cNvSpPr>
          <p:nvPr/>
        </p:nvSpPr>
        <p:spPr bwMode="auto">
          <a:xfrm>
            <a:off x="1143000" y="17526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4" name="Line 52"/>
          <p:cNvSpPr>
            <a:spLocks noChangeShapeType="1"/>
          </p:cNvSpPr>
          <p:nvPr/>
        </p:nvSpPr>
        <p:spPr bwMode="auto">
          <a:xfrm>
            <a:off x="1143000" y="19812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5" name="Line 53"/>
          <p:cNvSpPr>
            <a:spLocks noChangeShapeType="1"/>
          </p:cNvSpPr>
          <p:nvPr/>
        </p:nvSpPr>
        <p:spPr bwMode="auto">
          <a:xfrm>
            <a:off x="1295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6" name="Line 54"/>
          <p:cNvSpPr>
            <a:spLocks noChangeShapeType="1"/>
          </p:cNvSpPr>
          <p:nvPr/>
        </p:nvSpPr>
        <p:spPr bwMode="auto">
          <a:xfrm>
            <a:off x="1447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7" name="Line 55"/>
          <p:cNvSpPr>
            <a:spLocks noChangeShapeType="1"/>
          </p:cNvSpPr>
          <p:nvPr/>
        </p:nvSpPr>
        <p:spPr bwMode="auto">
          <a:xfrm>
            <a:off x="1600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8" name="Line 56"/>
          <p:cNvSpPr>
            <a:spLocks noChangeShapeType="1"/>
          </p:cNvSpPr>
          <p:nvPr/>
        </p:nvSpPr>
        <p:spPr bwMode="auto">
          <a:xfrm>
            <a:off x="1752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9" name="Line 57"/>
          <p:cNvSpPr>
            <a:spLocks noChangeShapeType="1"/>
          </p:cNvSpPr>
          <p:nvPr/>
        </p:nvSpPr>
        <p:spPr bwMode="auto">
          <a:xfrm>
            <a:off x="1905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0" name="Line 58"/>
          <p:cNvSpPr>
            <a:spLocks noChangeShapeType="1"/>
          </p:cNvSpPr>
          <p:nvPr/>
        </p:nvSpPr>
        <p:spPr bwMode="auto">
          <a:xfrm>
            <a:off x="2057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1" name="Line 59"/>
          <p:cNvSpPr>
            <a:spLocks noChangeShapeType="1"/>
          </p:cNvSpPr>
          <p:nvPr/>
        </p:nvSpPr>
        <p:spPr bwMode="auto">
          <a:xfrm>
            <a:off x="2209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2" name="Line 60"/>
          <p:cNvSpPr>
            <a:spLocks noChangeShapeType="1"/>
          </p:cNvSpPr>
          <p:nvPr/>
        </p:nvSpPr>
        <p:spPr bwMode="auto">
          <a:xfrm>
            <a:off x="2362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3" name="Line 61"/>
          <p:cNvSpPr>
            <a:spLocks noChangeShapeType="1"/>
          </p:cNvSpPr>
          <p:nvPr/>
        </p:nvSpPr>
        <p:spPr bwMode="auto">
          <a:xfrm>
            <a:off x="2514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4" name="Line 62"/>
          <p:cNvSpPr>
            <a:spLocks noChangeShapeType="1"/>
          </p:cNvSpPr>
          <p:nvPr/>
        </p:nvSpPr>
        <p:spPr bwMode="auto">
          <a:xfrm>
            <a:off x="2667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5" name="Line 63"/>
          <p:cNvSpPr>
            <a:spLocks noChangeShapeType="1"/>
          </p:cNvSpPr>
          <p:nvPr/>
        </p:nvSpPr>
        <p:spPr bwMode="auto">
          <a:xfrm>
            <a:off x="2819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6" name="Line 64"/>
          <p:cNvSpPr>
            <a:spLocks noChangeShapeType="1"/>
          </p:cNvSpPr>
          <p:nvPr/>
        </p:nvSpPr>
        <p:spPr bwMode="auto">
          <a:xfrm>
            <a:off x="2971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7" name="Line 65"/>
          <p:cNvSpPr>
            <a:spLocks noChangeShapeType="1"/>
          </p:cNvSpPr>
          <p:nvPr/>
        </p:nvSpPr>
        <p:spPr bwMode="auto">
          <a:xfrm>
            <a:off x="3124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8" name="Line 66"/>
          <p:cNvSpPr>
            <a:spLocks noChangeShapeType="1"/>
          </p:cNvSpPr>
          <p:nvPr/>
        </p:nvSpPr>
        <p:spPr bwMode="auto">
          <a:xfrm>
            <a:off x="3276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9" name="Line 67"/>
          <p:cNvSpPr>
            <a:spLocks noChangeShapeType="1"/>
          </p:cNvSpPr>
          <p:nvPr/>
        </p:nvSpPr>
        <p:spPr bwMode="auto">
          <a:xfrm>
            <a:off x="3429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0" name="Line 68"/>
          <p:cNvSpPr>
            <a:spLocks noChangeShapeType="1"/>
          </p:cNvSpPr>
          <p:nvPr/>
        </p:nvSpPr>
        <p:spPr bwMode="auto">
          <a:xfrm>
            <a:off x="3581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1" name="Line 69"/>
          <p:cNvSpPr>
            <a:spLocks noChangeShapeType="1"/>
          </p:cNvSpPr>
          <p:nvPr/>
        </p:nvSpPr>
        <p:spPr bwMode="auto">
          <a:xfrm>
            <a:off x="3733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2" name="Line 70"/>
          <p:cNvSpPr>
            <a:spLocks noChangeShapeType="1"/>
          </p:cNvSpPr>
          <p:nvPr/>
        </p:nvSpPr>
        <p:spPr bwMode="auto">
          <a:xfrm>
            <a:off x="3886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3" name="Line 71"/>
          <p:cNvSpPr>
            <a:spLocks noChangeShapeType="1"/>
          </p:cNvSpPr>
          <p:nvPr/>
        </p:nvSpPr>
        <p:spPr bwMode="auto">
          <a:xfrm>
            <a:off x="4038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4" name="Line 72"/>
          <p:cNvSpPr>
            <a:spLocks noChangeShapeType="1"/>
          </p:cNvSpPr>
          <p:nvPr/>
        </p:nvSpPr>
        <p:spPr bwMode="auto">
          <a:xfrm>
            <a:off x="4191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5" name="Line 73"/>
          <p:cNvSpPr>
            <a:spLocks noChangeShapeType="1"/>
          </p:cNvSpPr>
          <p:nvPr/>
        </p:nvSpPr>
        <p:spPr bwMode="auto">
          <a:xfrm>
            <a:off x="4343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6" name="Line 74"/>
          <p:cNvSpPr>
            <a:spLocks noChangeShapeType="1"/>
          </p:cNvSpPr>
          <p:nvPr/>
        </p:nvSpPr>
        <p:spPr bwMode="auto">
          <a:xfrm>
            <a:off x="4495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7" name="Line 75"/>
          <p:cNvSpPr>
            <a:spLocks noChangeShapeType="1"/>
          </p:cNvSpPr>
          <p:nvPr/>
        </p:nvSpPr>
        <p:spPr bwMode="auto">
          <a:xfrm>
            <a:off x="4648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8" name="Line 76"/>
          <p:cNvSpPr>
            <a:spLocks noChangeShapeType="1"/>
          </p:cNvSpPr>
          <p:nvPr/>
        </p:nvSpPr>
        <p:spPr bwMode="auto">
          <a:xfrm>
            <a:off x="4800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9" name="Line 77"/>
          <p:cNvSpPr>
            <a:spLocks noChangeShapeType="1"/>
          </p:cNvSpPr>
          <p:nvPr/>
        </p:nvSpPr>
        <p:spPr bwMode="auto">
          <a:xfrm>
            <a:off x="4953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0" name="Line 78"/>
          <p:cNvSpPr>
            <a:spLocks noChangeShapeType="1"/>
          </p:cNvSpPr>
          <p:nvPr/>
        </p:nvSpPr>
        <p:spPr bwMode="auto">
          <a:xfrm>
            <a:off x="5105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1" name="Line 79"/>
          <p:cNvSpPr>
            <a:spLocks noChangeShapeType="1"/>
          </p:cNvSpPr>
          <p:nvPr/>
        </p:nvSpPr>
        <p:spPr bwMode="auto">
          <a:xfrm>
            <a:off x="5257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2" name="Line 80"/>
          <p:cNvSpPr>
            <a:spLocks noChangeShapeType="1"/>
          </p:cNvSpPr>
          <p:nvPr/>
        </p:nvSpPr>
        <p:spPr bwMode="auto">
          <a:xfrm>
            <a:off x="5410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3" name="Line 81"/>
          <p:cNvSpPr>
            <a:spLocks noChangeShapeType="1"/>
          </p:cNvSpPr>
          <p:nvPr/>
        </p:nvSpPr>
        <p:spPr bwMode="auto">
          <a:xfrm>
            <a:off x="5562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4" name="Line 82"/>
          <p:cNvSpPr>
            <a:spLocks noChangeShapeType="1"/>
          </p:cNvSpPr>
          <p:nvPr/>
        </p:nvSpPr>
        <p:spPr bwMode="auto">
          <a:xfrm>
            <a:off x="5715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5" name="Line 83"/>
          <p:cNvSpPr>
            <a:spLocks noChangeShapeType="1"/>
          </p:cNvSpPr>
          <p:nvPr/>
        </p:nvSpPr>
        <p:spPr bwMode="auto">
          <a:xfrm>
            <a:off x="5867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6" name="Rectangle 84"/>
          <p:cNvSpPr>
            <a:spLocks noChangeArrowheads="1"/>
          </p:cNvSpPr>
          <p:nvPr/>
        </p:nvSpPr>
        <p:spPr bwMode="auto">
          <a:xfrm>
            <a:off x="6172200" y="1752600"/>
            <a:ext cx="28194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200">
                <a:solidFill>
                  <a:schemeClr val="tx1"/>
                </a:solidFill>
                <a:sym typeface="Times New Roman" panose="02020603050405020304" pitchFamily="18" charset="0"/>
              </a:rPr>
              <a:t>range 0-0x000000ff step 0x00000001 </a:t>
            </a:r>
            <a:endParaRPr lang="zh-CN" altLang="en-US"/>
          </a:p>
        </p:txBody>
      </p:sp>
      <p:sp>
        <p:nvSpPr>
          <p:cNvPr id="182357" name="Rectangle 85"/>
          <p:cNvSpPr>
            <a:spLocks noChangeArrowheads="1"/>
          </p:cNvSpPr>
          <p:nvPr/>
        </p:nvSpPr>
        <p:spPr bwMode="auto">
          <a:xfrm>
            <a:off x="4495800" y="2667000"/>
            <a:ext cx="1219200" cy="228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8" name="Line 86"/>
          <p:cNvSpPr>
            <a:spLocks noChangeShapeType="1"/>
          </p:cNvSpPr>
          <p:nvPr/>
        </p:nvSpPr>
        <p:spPr bwMode="auto">
          <a:xfrm flipH="1">
            <a:off x="6019800" y="26670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9" name="Line 87"/>
          <p:cNvSpPr>
            <a:spLocks noChangeShapeType="1"/>
          </p:cNvSpPr>
          <p:nvPr/>
        </p:nvSpPr>
        <p:spPr bwMode="auto">
          <a:xfrm>
            <a:off x="1143000" y="26670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0" name="Rectangle 88"/>
          <p:cNvSpPr>
            <a:spLocks noChangeArrowheads="1"/>
          </p:cNvSpPr>
          <p:nvPr/>
        </p:nvSpPr>
        <p:spPr bwMode="auto">
          <a:xfrm>
            <a:off x="6172200" y="2667000"/>
            <a:ext cx="28194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200">
                <a:solidFill>
                  <a:schemeClr val="tx1"/>
                </a:solidFill>
                <a:sym typeface="Times New Roman" panose="02020603050405020304" pitchFamily="18" charset="0"/>
              </a:rPr>
              <a:t>range 0-0x000003fc step 0x00000004  </a:t>
            </a:r>
            <a:endParaRPr lang="zh-CN" altLang="en-US"/>
          </a:p>
        </p:txBody>
      </p:sp>
      <p:sp>
        <p:nvSpPr>
          <p:cNvPr id="182361" name="Rectangle 89"/>
          <p:cNvSpPr>
            <a:spLocks noChangeArrowheads="1"/>
          </p:cNvSpPr>
          <p:nvPr/>
        </p:nvSpPr>
        <p:spPr bwMode="auto">
          <a:xfrm>
            <a:off x="304800" y="2667000"/>
            <a:ext cx="6858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ror #30   </a:t>
            </a:r>
            <a:endParaRPr lang="zh-CN" altLang="en-US"/>
          </a:p>
        </p:txBody>
      </p:sp>
      <p:sp>
        <p:nvSpPr>
          <p:cNvPr id="182362" name="Line 90"/>
          <p:cNvSpPr>
            <a:spLocks noChangeShapeType="1"/>
          </p:cNvSpPr>
          <p:nvPr/>
        </p:nvSpPr>
        <p:spPr bwMode="auto">
          <a:xfrm>
            <a:off x="1143000" y="26670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3" name="Line 91"/>
          <p:cNvSpPr>
            <a:spLocks noChangeShapeType="1"/>
          </p:cNvSpPr>
          <p:nvPr/>
        </p:nvSpPr>
        <p:spPr bwMode="auto">
          <a:xfrm>
            <a:off x="1143000" y="28956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4" name="Line 92"/>
          <p:cNvSpPr>
            <a:spLocks noChangeShapeType="1"/>
          </p:cNvSpPr>
          <p:nvPr/>
        </p:nvSpPr>
        <p:spPr bwMode="auto">
          <a:xfrm>
            <a:off x="1295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5" name="Line 93"/>
          <p:cNvSpPr>
            <a:spLocks noChangeShapeType="1"/>
          </p:cNvSpPr>
          <p:nvPr/>
        </p:nvSpPr>
        <p:spPr bwMode="auto">
          <a:xfrm>
            <a:off x="1447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6" name="Line 94"/>
          <p:cNvSpPr>
            <a:spLocks noChangeShapeType="1"/>
          </p:cNvSpPr>
          <p:nvPr/>
        </p:nvSpPr>
        <p:spPr bwMode="auto">
          <a:xfrm>
            <a:off x="1600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7" name="Line 95"/>
          <p:cNvSpPr>
            <a:spLocks noChangeShapeType="1"/>
          </p:cNvSpPr>
          <p:nvPr/>
        </p:nvSpPr>
        <p:spPr bwMode="auto">
          <a:xfrm>
            <a:off x="1752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8" name="Line 96"/>
          <p:cNvSpPr>
            <a:spLocks noChangeShapeType="1"/>
          </p:cNvSpPr>
          <p:nvPr/>
        </p:nvSpPr>
        <p:spPr bwMode="auto">
          <a:xfrm>
            <a:off x="1905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9" name="Line 97"/>
          <p:cNvSpPr>
            <a:spLocks noChangeShapeType="1"/>
          </p:cNvSpPr>
          <p:nvPr/>
        </p:nvSpPr>
        <p:spPr bwMode="auto">
          <a:xfrm>
            <a:off x="2057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0" name="Line 98"/>
          <p:cNvSpPr>
            <a:spLocks noChangeShapeType="1"/>
          </p:cNvSpPr>
          <p:nvPr/>
        </p:nvSpPr>
        <p:spPr bwMode="auto">
          <a:xfrm>
            <a:off x="2209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1" name="Line 99"/>
          <p:cNvSpPr>
            <a:spLocks noChangeShapeType="1"/>
          </p:cNvSpPr>
          <p:nvPr/>
        </p:nvSpPr>
        <p:spPr bwMode="auto">
          <a:xfrm>
            <a:off x="2362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2" name="Line 100"/>
          <p:cNvSpPr>
            <a:spLocks noChangeShapeType="1"/>
          </p:cNvSpPr>
          <p:nvPr/>
        </p:nvSpPr>
        <p:spPr bwMode="auto">
          <a:xfrm>
            <a:off x="2514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3" name="Line 101"/>
          <p:cNvSpPr>
            <a:spLocks noChangeShapeType="1"/>
          </p:cNvSpPr>
          <p:nvPr/>
        </p:nvSpPr>
        <p:spPr bwMode="auto">
          <a:xfrm>
            <a:off x="2667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4" name="Line 102"/>
          <p:cNvSpPr>
            <a:spLocks noChangeShapeType="1"/>
          </p:cNvSpPr>
          <p:nvPr/>
        </p:nvSpPr>
        <p:spPr bwMode="auto">
          <a:xfrm>
            <a:off x="2819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5" name="Line 103"/>
          <p:cNvSpPr>
            <a:spLocks noChangeShapeType="1"/>
          </p:cNvSpPr>
          <p:nvPr/>
        </p:nvSpPr>
        <p:spPr bwMode="auto">
          <a:xfrm>
            <a:off x="2971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6" name="Line 104"/>
          <p:cNvSpPr>
            <a:spLocks noChangeShapeType="1"/>
          </p:cNvSpPr>
          <p:nvPr/>
        </p:nvSpPr>
        <p:spPr bwMode="auto">
          <a:xfrm>
            <a:off x="3124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7" name="Line 105"/>
          <p:cNvSpPr>
            <a:spLocks noChangeShapeType="1"/>
          </p:cNvSpPr>
          <p:nvPr/>
        </p:nvSpPr>
        <p:spPr bwMode="auto">
          <a:xfrm>
            <a:off x="3276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8" name="Line 106"/>
          <p:cNvSpPr>
            <a:spLocks noChangeShapeType="1"/>
          </p:cNvSpPr>
          <p:nvPr/>
        </p:nvSpPr>
        <p:spPr bwMode="auto">
          <a:xfrm>
            <a:off x="3429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9" name="Line 107"/>
          <p:cNvSpPr>
            <a:spLocks noChangeShapeType="1"/>
          </p:cNvSpPr>
          <p:nvPr/>
        </p:nvSpPr>
        <p:spPr bwMode="auto">
          <a:xfrm>
            <a:off x="3581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0" name="Line 108"/>
          <p:cNvSpPr>
            <a:spLocks noChangeShapeType="1"/>
          </p:cNvSpPr>
          <p:nvPr/>
        </p:nvSpPr>
        <p:spPr bwMode="auto">
          <a:xfrm>
            <a:off x="3733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1" name="Line 109"/>
          <p:cNvSpPr>
            <a:spLocks noChangeShapeType="1"/>
          </p:cNvSpPr>
          <p:nvPr/>
        </p:nvSpPr>
        <p:spPr bwMode="auto">
          <a:xfrm>
            <a:off x="3886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2" name="Line 110"/>
          <p:cNvSpPr>
            <a:spLocks noChangeShapeType="1"/>
          </p:cNvSpPr>
          <p:nvPr/>
        </p:nvSpPr>
        <p:spPr bwMode="auto">
          <a:xfrm>
            <a:off x="4038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3" name="Line 111"/>
          <p:cNvSpPr>
            <a:spLocks noChangeShapeType="1"/>
          </p:cNvSpPr>
          <p:nvPr/>
        </p:nvSpPr>
        <p:spPr bwMode="auto">
          <a:xfrm>
            <a:off x="4191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4" name="Line 112"/>
          <p:cNvSpPr>
            <a:spLocks noChangeShapeType="1"/>
          </p:cNvSpPr>
          <p:nvPr/>
        </p:nvSpPr>
        <p:spPr bwMode="auto">
          <a:xfrm>
            <a:off x="4343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5" name="Line 113"/>
          <p:cNvSpPr>
            <a:spLocks noChangeShapeType="1"/>
          </p:cNvSpPr>
          <p:nvPr/>
        </p:nvSpPr>
        <p:spPr bwMode="auto">
          <a:xfrm>
            <a:off x="4495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6" name="Line 114"/>
          <p:cNvSpPr>
            <a:spLocks noChangeShapeType="1"/>
          </p:cNvSpPr>
          <p:nvPr/>
        </p:nvSpPr>
        <p:spPr bwMode="auto">
          <a:xfrm>
            <a:off x="4648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7" name="Line 115"/>
          <p:cNvSpPr>
            <a:spLocks noChangeShapeType="1"/>
          </p:cNvSpPr>
          <p:nvPr/>
        </p:nvSpPr>
        <p:spPr bwMode="auto">
          <a:xfrm>
            <a:off x="4800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8" name="Line 116"/>
          <p:cNvSpPr>
            <a:spLocks noChangeShapeType="1"/>
          </p:cNvSpPr>
          <p:nvPr/>
        </p:nvSpPr>
        <p:spPr bwMode="auto">
          <a:xfrm>
            <a:off x="4953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9" name="Line 117"/>
          <p:cNvSpPr>
            <a:spLocks noChangeShapeType="1"/>
          </p:cNvSpPr>
          <p:nvPr/>
        </p:nvSpPr>
        <p:spPr bwMode="auto">
          <a:xfrm>
            <a:off x="5105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0" name="Line 118"/>
          <p:cNvSpPr>
            <a:spLocks noChangeShapeType="1"/>
          </p:cNvSpPr>
          <p:nvPr/>
        </p:nvSpPr>
        <p:spPr bwMode="auto">
          <a:xfrm>
            <a:off x="5257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1" name="Line 119"/>
          <p:cNvSpPr>
            <a:spLocks noChangeShapeType="1"/>
          </p:cNvSpPr>
          <p:nvPr/>
        </p:nvSpPr>
        <p:spPr bwMode="auto">
          <a:xfrm>
            <a:off x="5410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2" name="Line 120"/>
          <p:cNvSpPr>
            <a:spLocks noChangeShapeType="1"/>
          </p:cNvSpPr>
          <p:nvPr/>
        </p:nvSpPr>
        <p:spPr bwMode="auto">
          <a:xfrm>
            <a:off x="5562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3" name="Line 121"/>
          <p:cNvSpPr>
            <a:spLocks noChangeShapeType="1"/>
          </p:cNvSpPr>
          <p:nvPr/>
        </p:nvSpPr>
        <p:spPr bwMode="auto">
          <a:xfrm>
            <a:off x="5715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4" name="Line 122"/>
          <p:cNvSpPr>
            <a:spLocks noChangeShapeType="1"/>
          </p:cNvSpPr>
          <p:nvPr/>
        </p:nvSpPr>
        <p:spPr bwMode="auto">
          <a:xfrm>
            <a:off x="5867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5" name="Rectangle 123"/>
          <p:cNvSpPr>
            <a:spLocks noChangeArrowheads="1"/>
          </p:cNvSpPr>
          <p:nvPr/>
        </p:nvSpPr>
        <p:spPr bwMode="auto">
          <a:xfrm>
            <a:off x="1066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396" name="Rectangle 124"/>
          <p:cNvSpPr>
            <a:spLocks noChangeArrowheads="1"/>
          </p:cNvSpPr>
          <p:nvPr/>
        </p:nvSpPr>
        <p:spPr bwMode="auto">
          <a:xfrm>
            <a:off x="1219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397" name="Rectangle 125"/>
          <p:cNvSpPr>
            <a:spLocks noChangeArrowheads="1"/>
          </p:cNvSpPr>
          <p:nvPr/>
        </p:nvSpPr>
        <p:spPr bwMode="auto">
          <a:xfrm>
            <a:off x="1371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398" name="Rectangle 126"/>
          <p:cNvSpPr>
            <a:spLocks noChangeArrowheads="1"/>
          </p:cNvSpPr>
          <p:nvPr/>
        </p:nvSpPr>
        <p:spPr bwMode="auto">
          <a:xfrm>
            <a:off x="1524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399" name="Rectangle 127"/>
          <p:cNvSpPr>
            <a:spLocks noChangeArrowheads="1"/>
          </p:cNvSpPr>
          <p:nvPr/>
        </p:nvSpPr>
        <p:spPr bwMode="auto">
          <a:xfrm>
            <a:off x="16764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0" name="Rectangle 128"/>
          <p:cNvSpPr>
            <a:spLocks noChangeArrowheads="1"/>
          </p:cNvSpPr>
          <p:nvPr/>
        </p:nvSpPr>
        <p:spPr bwMode="auto">
          <a:xfrm>
            <a:off x="1828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1" name="Rectangle 129"/>
          <p:cNvSpPr>
            <a:spLocks noChangeArrowheads="1"/>
          </p:cNvSpPr>
          <p:nvPr/>
        </p:nvSpPr>
        <p:spPr bwMode="auto">
          <a:xfrm>
            <a:off x="1981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2" name="Rectangle 130"/>
          <p:cNvSpPr>
            <a:spLocks noChangeArrowheads="1"/>
          </p:cNvSpPr>
          <p:nvPr/>
        </p:nvSpPr>
        <p:spPr bwMode="auto">
          <a:xfrm>
            <a:off x="2133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3" name="Rectangle 131"/>
          <p:cNvSpPr>
            <a:spLocks noChangeArrowheads="1"/>
          </p:cNvSpPr>
          <p:nvPr/>
        </p:nvSpPr>
        <p:spPr bwMode="auto">
          <a:xfrm>
            <a:off x="2286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4" name="Rectangle 132"/>
          <p:cNvSpPr>
            <a:spLocks noChangeArrowheads="1"/>
          </p:cNvSpPr>
          <p:nvPr/>
        </p:nvSpPr>
        <p:spPr bwMode="auto">
          <a:xfrm>
            <a:off x="24384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5" name="Rectangle 133"/>
          <p:cNvSpPr>
            <a:spLocks noChangeArrowheads="1"/>
          </p:cNvSpPr>
          <p:nvPr/>
        </p:nvSpPr>
        <p:spPr bwMode="auto">
          <a:xfrm>
            <a:off x="2590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6" name="Rectangle 134"/>
          <p:cNvSpPr>
            <a:spLocks noChangeArrowheads="1"/>
          </p:cNvSpPr>
          <p:nvPr/>
        </p:nvSpPr>
        <p:spPr bwMode="auto">
          <a:xfrm>
            <a:off x="2743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7" name="Rectangle 135"/>
          <p:cNvSpPr>
            <a:spLocks noChangeArrowheads="1"/>
          </p:cNvSpPr>
          <p:nvPr/>
        </p:nvSpPr>
        <p:spPr bwMode="auto">
          <a:xfrm>
            <a:off x="2895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8" name="Rectangle 136"/>
          <p:cNvSpPr>
            <a:spLocks noChangeArrowheads="1"/>
          </p:cNvSpPr>
          <p:nvPr/>
        </p:nvSpPr>
        <p:spPr bwMode="auto">
          <a:xfrm>
            <a:off x="3048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9" name="Rectangle 137"/>
          <p:cNvSpPr>
            <a:spLocks noChangeArrowheads="1"/>
          </p:cNvSpPr>
          <p:nvPr/>
        </p:nvSpPr>
        <p:spPr bwMode="auto">
          <a:xfrm>
            <a:off x="32004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0" name="Rectangle 138"/>
          <p:cNvSpPr>
            <a:spLocks noChangeArrowheads="1"/>
          </p:cNvSpPr>
          <p:nvPr/>
        </p:nvSpPr>
        <p:spPr bwMode="auto">
          <a:xfrm>
            <a:off x="3352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1" name="Rectangle 139"/>
          <p:cNvSpPr>
            <a:spLocks noChangeArrowheads="1"/>
          </p:cNvSpPr>
          <p:nvPr/>
        </p:nvSpPr>
        <p:spPr bwMode="auto">
          <a:xfrm>
            <a:off x="3505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2" name="Rectangle 140"/>
          <p:cNvSpPr>
            <a:spLocks noChangeArrowheads="1"/>
          </p:cNvSpPr>
          <p:nvPr/>
        </p:nvSpPr>
        <p:spPr bwMode="auto">
          <a:xfrm>
            <a:off x="3657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3" name="Rectangle 141"/>
          <p:cNvSpPr>
            <a:spLocks noChangeArrowheads="1"/>
          </p:cNvSpPr>
          <p:nvPr/>
        </p:nvSpPr>
        <p:spPr bwMode="auto">
          <a:xfrm>
            <a:off x="3810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4" name="Rectangle 142"/>
          <p:cNvSpPr>
            <a:spLocks noChangeArrowheads="1"/>
          </p:cNvSpPr>
          <p:nvPr/>
        </p:nvSpPr>
        <p:spPr bwMode="auto">
          <a:xfrm>
            <a:off x="39624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5" name="Rectangle 143"/>
          <p:cNvSpPr>
            <a:spLocks noChangeArrowheads="1"/>
          </p:cNvSpPr>
          <p:nvPr/>
        </p:nvSpPr>
        <p:spPr bwMode="auto">
          <a:xfrm>
            <a:off x="4114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6" name="Rectangle 144"/>
          <p:cNvSpPr>
            <a:spLocks noChangeArrowheads="1"/>
          </p:cNvSpPr>
          <p:nvPr/>
        </p:nvSpPr>
        <p:spPr bwMode="auto">
          <a:xfrm>
            <a:off x="4267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7" name="Rectangle 145"/>
          <p:cNvSpPr>
            <a:spLocks noChangeArrowheads="1"/>
          </p:cNvSpPr>
          <p:nvPr/>
        </p:nvSpPr>
        <p:spPr bwMode="auto">
          <a:xfrm>
            <a:off x="4419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8" name="Rectangle 146"/>
          <p:cNvSpPr>
            <a:spLocks noChangeArrowheads="1"/>
          </p:cNvSpPr>
          <p:nvPr/>
        </p:nvSpPr>
        <p:spPr bwMode="auto">
          <a:xfrm>
            <a:off x="4572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9" name="Rectangle 147"/>
          <p:cNvSpPr>
            <a:spLocks noChangeArrowheads="1"/>
          </p:cNvSpPr>
          <p:nvPr/>
        </p:nvSpPr>
        <p:spPr bwMode="auto">
          <a:xfrm>
            <a:off x="2286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0" name="Rectangle 148"/>
          <p:cNvSpPr>
            <a:spLocks noChangeArrowheads="1"/>
          </p:cNvSpPr>
          <p:nvPr/>
        </p:nvSpPr>
        <p:spPr bwMode="auto">
          <a:xfrm>
            <a:off x="2438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1" name="Rectangle 149"/>
          <p:cNvSpPr>
            <a:spLocks noChangeArrowheads="1"/>
          </p:cNvSpPr>
          <p:nvPr/>
        </p:nvSpPr>
        <p:spPr bwMode="auto">
          <a:xfrm>
            <a:off x="2590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2" name="Rectangle 150"/>
          <p:cNvSpPr>
            <a:spLocks noChangeArrowheads="1"/>
          </p:cNvSpPr>
          <p:nvPr/>
        </p:nvSpPr>
        <p:spPr bwMode="auto">
          <a:xfrm>
            <a:off x="2743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3" name="Rectangle 151"/>
          <p:cNvSpPr>
            <a:spLocks noChangeArrowheads="1"/>
          </p:cNvSpPr>
          <p:nvPr/>
        </p:nvSpPr>
        <p:spPr bwMode="auto">
          <a:xfrm>
            <a:off x="28956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4" name="Rectangle 152"/>
          <p:cNvSpPr>
            <a:spLocks noChangeArrowheads="1"/>
          </p:cNvSpPr>
          <p:nvPr/>
        </p:nvSpPr>
        <p:spPr bwMode="auto">
          <a:xfrm>
            <a:off x="3048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5" name="Rectangle 153"/>
          <p:cNvSpPr>
            <a:spLocks noChangeArrowheads="1"/>
          </p:cNvSpPr>
          <p:nvPr/>
        </p:nvSpPr>
        <p:spPr bwMode="auto">
          <a:xfrm>
            <a:off x="3200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6" name="Rectangle 154"/>
          <p:cNvSpPr>
            <a:spLocks noChangeArrowheads="1"/>
          </p:cNvSpPr>
          <p:nvPr/>
        </p:nvSpPr>
        <p:spPr bwMode="auto">
          <a:xfrm>
            <a:off x="3352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7" name="Rectangle 155"/>
          <p:cNvSpPr>
            <a:spLocks noChangeArrowheads="1"/>
          </p:cNvSpPr>
          <p:nvPr/>
        </p:nvSpPr>
        <p:spPr bwMode="auto">
          <a:xfrm>
            <a:off x="3505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8" name="Rectangle 156"/>
          <p:cNvSpPr>
            <a:spLocks noChangeArrowheads="1"/>
          </p:cNvSpPr>
          <p:nvPr/>
        </p:nvSpPr>
        <p:spPr bwMode="auto">
          <a:xfrm>
            <a:off x="36576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9" name="Rectangle 157"/>
          <p:cNvSpPr>
            <a:spLocks noChangeArrowheads="1"/>
          </p:cNvSpPr>
          <p:nvPr/>
        </p:nvSpPr>
        <p:spPr bwMode="auto">
          <a:xfrm>
            <a:off x="3810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0" name="Rectangle 158"/>
          <p:cNvSpPr>
            <a:spLocks noChangeArrowheads="1"/>
          </p:cNvSpPr>
          <p:nvPr/>
        </p:nvSpPr>
        <p:spPr bwMode="auto">
          <a:xfrm>
            <a:off x="3962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1" name="Rectangle 159"/>
          <p:cNvSpPr>
            <a:spLocks noChangeArrowheads="1"/>
          </p:cNvSpPr>
          <p:nvPr/>
        </p:nvSpPr>
        <p:spPr bwMode="auto">
          <a:xfrm>
            <a:off x="4114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2" name="Rectangle 160"/>
          <p:cNvSpPr>
            <a:spLocks noChangeArrowheads="1"/>
          </p:cNvSpPr>
          <p:nvPr/>
        </p:nvSpPr>
        <p:spPr bwMode="auto">
          <a:xfrm>
            <a:off x="4267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3" name="Rectangle 161"/>
          <p:cNvSpPr>
            <a:spLocks noChangeArrowheads="1"/>
          </p:cNvSpPr>
          <p:nvPr/>
        </p:nvSpPr>
        <p:spPr bwMode="auto">
          <a:xfrm>
            <a:off x="44196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4" name="Rectangle 162"/>
          <p:cNvSpPr>
            <a:spLocks noChangeArrowheads="1"/>
          </p:cNvSpPr>
          <p:nvPr/>
        </p:nvSpPr>
        <p:spPr bwMode="auto">
          <a:xfrm>
            <a:off x="4572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5" name="Rectangle 163"/>
          <p:cNvSpPr>
            <a:spLocks noChangeArrowheads="1"/>
          </p:cNvSpPr>
          <p:nvPr/>
        </p:nvSpPr>
        <p:spPr bwMode="auto">
          <a:xfrm>
            <a:off x="4724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6" name="Rectangle 164"/>
          <p:cNvSpPr>
            <a:spLocks noChangeArrowheads="1"/>
          </p:cNvSpPr>
          <p:nvPr/>
        </p:nvSpPr>
        <p:spPr bwMode="auto">
          <a:xfrm>
            <a:off x="4876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7" name="Rectangle 165"/>
          <p:cNvSpPr>
            <a:spLocks noChangeArrowheads="1"/>
          </p:cNvSpPr>
          <p:nvPr/>
        </p:nvSpPr>
        <p:spPr bwMode="auto">
          <a:xfrm>
            <a:off x="5029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8" name="Rectangle 166"/>
          <p:cNvSpPr>
            <a:spLocks noChangeArrowheads="1"/>
          </p:cNvSpPr>
          <p:nvPr/>
        </p:nvSpPr>
        <p:spPr bwMode="auto">
          <a:xfrm>
            <a:off x="51816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9" name="Rectangle 167"/>
          <p:cNvSpPr>
            <a:spLocks noChangeArrowheads="1"/>
          </p:cNvSpPr>
          <p:nvPr/>
        </p:nvSpPr>
        <p:spPr bwMode="auto">
          <a:xfrm>
            <a:off x="5334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0" name="Rectangle 168"/>
          <p:cNvSpPr>
            <a:spLocks noChangeArrowheads="1"/>
          </p:cNvSpPr>
          <p:nvPr/>
        </p:nvSpPr>
        <p:spPr bwMode="auto">
          <a:xfrm>
            <a:off x="5486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1" name="Rectangle 169"/>
          <p:cNvSpPr>
            <a:spLocks noChangeArrowheads="1"/>
          </p:cNvSpPr>
          <p:nvPr/>
        </p:nvSpPr>
        <p:spPr bwMode="auto">
          <a:xfrm>
            <a:off x="5638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2" name="Rectangle 170"/>
          <p:cNvSpPr>
            <a:spLocks noChangeArrowheads="1"/>
          </p:cNvSpPr>
          <p:nvPr/>
        </p:nvSpPr>
        <p:spPr bwMode="auto">
          <a:xfrm>
            <a:off x="5791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3" name="Rectangle 171"/>
          <p:cNvSpPr>
            <a:spLocks noChangeArrowheads="1"/>
          </p:cNvSpPr>
          <p:nvPr/>
        </p:nvSpPr>
        <p:spPr bwMode="auto">
          <a:xfrm>
            <a:off x="1066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4" name="Rectangle 172"/>
          <p:cNvSpPr>
            <a:spLocks noChangeArrowheads="1"/>
          </p:cNvSpPr>
          <p:nvPr/>
        </p:nvSpPr>
        <p:spPr bwMode="auto">
          <a:xfrm>
            <a:off x="1219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5" name="Rectangle 173"/>
          <p:cNvSpPr>
            <a:spLocks noChangeArrowheads="1"/>
          </p:cNvSpPr>
          <p:nvPr/>
        </p:nvSpPr>
        <p:spPr bwMode="auto">
          <a:xfrm>
            <a:off x="13716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6" name="Rectangle 174"/>
          <p:cNvSpPr>
            <a:spLocks noChangeArrowheads="1"/>
          </p:cNvSpPr>
          <p:nvPr/>
        </p:nvSpPr>
        <p:spPr bwMode="auto">
          <a:xfrm>
            <a:off x="15240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7" name="Rectangle 175"/>
          <p:cNvSpPr>
            <a:spLocks noChangeArrowheads="1"/>
          </p:cNvSpPr>
          <p:nvPr/>
        </p:nvSpPr>
        <p:spPr bwMode="auto">
          <a:xfrm>
            <a:off x="16764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8" name="Rectangle 176"/>
          <p:cNvSpPr>
            <a:spLocks noChangeArrowheads="1"/>
          </p:cNvSpPr>
          <p:nvPr/>
        </p:nvSpPr>
        <p:spPr bwMode="auto">
          <a:xfrm>
            <a:off x="1828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9" name="Rectangle 177"/>
          <p:cNvSpPr>
            <a:spLocks noChangeArrowheads="1"/>
          </p:cNvSpPr>
          <p:nvPr/>
        </p:nvSpPr>
        <p:spPr bwMode="auto">
          <a:xfrm>
            <a:off x="1981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0" name="Rectangle 178"/>
          <p:cNvSpPr>
            <a:spLocks noChangeArrowheads="1"/>
          </p:cNvSpPr>
          <p:nvPr/>
        </p:nvSpPr>
        <p:spPr bwMode="auto">
          <a:xfrm>
            <a:off x="21336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1" name="Rectangle 179"/>
          <p:cNvSpPr>
            <a:spLocks noChangeArrowheads="1"/>
          </p:cNvSpPr>
          <p:nvPr/>
        </p:nvSpPr>
        <p:spPr bwMode="auto">
          <a:xfrm>
            <a:off x="22860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2" name="Rectangle 180"/>
          <p:cNvSpPr>
            <a:spLocks noChangeArrowheads="1"/>
          </p:cNvSpPr>
          <p:nvPr/>
        </p:nvSpPr>
        <p:spPr bwMode="auto">
          <a:xfrm>
            <a:off x="24384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3" name="Rectangle 181"/>
          <p:cNvSpPr>
            <a:spLocks noChangeArrowheads="1"/>
          </p:cNvSpPr>
          <p:nvPr/>
        </p:nvSpPr>
        <p:spPr bwMode="auto">
          <a:xfrm>
            <a:off x="2590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4" name="Rectangle 182"/>
          <p:cNvSpPr>
            <a:spLocks noChangeArrowheads="1"/>
          </p:cNvSpPr>
          <p:nvPr/>
        </p:nvSpPr>
        <p:spPr bwMode="auto">
          <a:xfrm>
            <a:off x="2743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5" name="Rectangle 183"/>
          <p:cNvSpPr>
            <a:spLocks noChangeArrowheads="1"/>
          </p:cNvSpPr>
          <p:nvPr/>
        </p:nvSpPr>
        <p:spPr bwMode="auto">
          <a:xfrm>
            <a:off x="28956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6" name="Rectangle 184"/>
          <p:cNvSpPr>
            <a:spLocks noChangeArrowheads="1"/>
          </p:cNvSpPr>
          <p:nvPr/>
        </p:nvSpPr>
        <p:spPr bwMode="auto">
          <a:xfrm>
            <a:off x="30480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7" name="Rectangle 185"/>
          <p:cNvSpPr>
            <a:spLocks noChangeArrowheads="1"/>
          </p:cNvSpPr>
          <p:nvPr/>
        </p:nvSpPr>
        <p:spPr bwMode="auto">
          <a:xfrm>
            <a:off x="32004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8" name="Rectangle 186"/>
          <p:cNvSpPr>
            <a:spLocks noChangeArrowheads="1"/>
          </p:cNvSpPr>
          <p:nvPr/>
        </p:nvSpPr>
        <p:spPr bwMode="auto">
          <a:xfrm>
            <a:off x="3352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9" name="Rectangle 187"/>
          <p:cNvSpPr>
            <a:spLocks noChangeArrowheads="1"/>
          </p:cNvSpPr>
          <p:nvPr/>
        </p:nvSpPr>
        <p:spPr bwMode="auto">
          <a:xfrm>
            <a:off x="3505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0" name="Rectangle 188"/>
          <p:cNvSpPr>
            <a:spLocks noChangeArrowheads="1"/>
          </p:cNvSpPr>
          <p:nvPr/>
        </p:nvSpPr>
        <p:spPr bwMode="auto">
          <a:xfrm>
            <a:off x="36576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1" name="Rectangle 189"/>
          <p:cNvSpPr>
            <a:spLocks noChangeArrowheads="1"/>
          </p:cNvSpPr>
          <p:nvPr/>
        </p:nvSpPr>
        <p:spPr bwMode="auto">
          <a:xfrm>
            <a:off x="38100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2" name="Rectangle 190"/>
          <p:cNvSpPr>
            <a:spLocks noChangeArrowheads="1"/>
          </p:cNvSpPr>
          <p:nvPr/>
        </p:nvSpPr>
        <p:spPr bwMode="auto">
          <a:xfrm>
            <a:off x="39624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3" name="Rectangle 191"/>
          <p:cNvSpPr>
            <a:spLocks noChangeArrowheads="1"/>
          </p:cNvSpPr>
          <p:nvPr/>
        </p:nvSpPr>
        <p:spPr bwMode="auto">
          <a:xfrm>
            <a:off x="4114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4" name="Rectangle 192"/>
          <p:cNvSpPr>
            <a:spLocks noChangeArrowheads="1"/>
          </p:cNvSpPr>
          <p:nvPr/>
        </p:nvSpPr>
        <p:spPr bwMode="auto">
          <a:xfrm>
            <a:off x="4267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5" name="Rectangle 193"/>
          <p:cNvSpPr>
            <a:spLocks noChangeArrowheads="1"/>
          </p:cNvSpPr>
          <p:nvPr/>
        </p:nvSpPr>
        <p:spPr bwMode="auto">
          <a:xfrm>
            <a:off x="5638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6" name="Rectangle 194"/>
          <p:cNvSpPr>
            <a:spLocks noChangeArrowheads="1"/>
          </p:cNvSpPr>
          <p:nvPr/>
        </p:nvSpPr>
        <p:spPr bwMode="auto">
          <a:xfrm>
            <a:off x="5791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7" name="Rectangle 19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立即数 </a:t>
            </a:r>
            <a:r>
              <a:rPr lang="en-US"/>
              <a:t>(2)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WPS 演示</Application>
  <PresentationFormat>全屏显示(4:3)</PresentationFormat>
  <Paragraphs>258</Paragraphs>
  <Slides>6</Slides>
  <Notes>112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Wingdings 3</vt:lpstr>
      <vt:lpstr>黑体</vt:lpstr>
      <vt:lpstr>Arial Unicode MS</vt:lpstr>
      <vt:lpstr>Courier New</vt:lpstr>
      <vt:lpstr>微软雅黑</vt:lpstr>
      <vt:lpstr>10_质朴</vt:lpstr>
      <vt:lpstr>13_质朴</vt:lpstr>
      <vt:lpstr>1_质朴</vt:lpstr>
      <vt:lpstr>质朴</vt:lpstr>
      <vt:lpstr>2_质朴</vt:lpstr>
      <vt:lpstr>预备知识 </vt:lpstr>
      <vt:lpstr>数据处理指令</vt:lpstr>
      <vt:lpstr>数据处理指令</vt:lpstr>
      <vt:lpstr>立即数 (1)</vt:lpstr>
      <vt:lpstr>立即数 (2)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106</cp:revision>
  <dcterms:created xsi:type="dcterms:W3CDTF">2020-03-19T00:47:00Z</dcterms:created>
  <dcterms:modified xsi:type="dcterms:W3CDTF">2020-03-26T02:40:16Z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