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285" r:id="rId8"/>
    <p:sldId id="2286" r:id="rId10"/>
    <p:sldId id="2289" r:id="rId11"/>
    <p:sldId id="2288" r:id="rId12"/>
    <p:sldId id="2290" r:id="rId13"/>
    <p:sldId id="2292" r:id="rId14"/>
    <p:sldId id="2284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3900488" y="9525"/>
            <a:ext cx="2987675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3900488" y="8705850"/>
            <a:ext cx="298767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9074" tIns="0" rIns="19074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26</a:t>
            </a:r>
            <a:endParaRPr lang="zh-CN" altLang="en-US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-20638" y="8705850"/>
            <a:ext cx="2973388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-20638" y="9525"/>
            <a:ext cx="2973388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5350" name="Rectangle 6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1850" y="4356100"/>
            <a:ext cx="5191125" cy="4062413"/>
          </a:xfrm>
          <a:prstGeom prst="rect">
            <a:avLst/>
          </a:prstGeom>
          <a:noFill/>
          <a:ln>
            <a:miter lim="800000"/>
          </a:ln>
        </p:spPr>
        <p:txBody>
          <a:bodyPr lIns="95367" tIns="47683" rIns="95367" bIns="47683"/>
          <a:lstStyle/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数据池（</a:t>
            </a:r>
            <a:r>
              <a:rPr lang="en-US"/>
              <a:t>Literal pools</a:t>
            </a:r>
            <a:r>
              <a:rPr lang="zh-CN" altLang="en-US"/>
              <a:t>）</a:t>
            </a:r>
            <a:endParaRPr lang="zh-CN" altLang="en-US"/>
          </a:p>
          <a:p>
            <a:pPr lvl="1" indent="19050" eaLnBrk="1" hangingPunct="1"/>
            <a:r>
              <a:rPr lang="zh-CN" altLang="en-US"/>
              <a:t>汇编器把常数嵌入到代码中，或用户使用</a:t>
            </a:r>
            <a:r>
              <a:rPr lang="en-US"/>
              <a:t>LTORG</a:t>
            </a:r>
            <a:r>
              <a:rPr lang="zh-CN" altLang="en-US"/>
              <a:t>来指定放在哪里，此数据必须不被执行（否则为未定义指令）。</a:t>
            </a:r>
            <a:r>
              <a:rPr lang="en-US"/>
              <a:t>ARM C </a:t>
            </a:r>
            <a:r>
              <a:rPr lang="zh-CN" altLang="en-US"/>
              <a:t>编译器通常加入一小段</a:t>
            </a:r>
            <a:r>
              <a:rPr lang="en-US"/>
              <a:t>literal pools</a:t>
            </a:r>
            <a:r>
              <a:rPr lang="zh-CN" altLang="en-US"/>
              <a:t>来自动处理。</a:t>
            </a:r>
            <a:endParaRPr lang="zh-CN" altLang="en-US"/>
          </a:p>
        </p:txBody>
      </p:sp>
      <p:sp>
        <p:nvSpPr>
          <p:cNvPr id="185351" name="Rectangle 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8100" y="798513"/>
            <a:ext cx="4184650" cy="3138487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dirty="0" err="1"/>
              <a:t>1a</a:t>
            </a:r>
            <a:r>
              <a:rPr lang="en-US" dirty="0"/>
              <a:t>)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r0</a:t>
            </a:r>
            <a:r>
              <a:rPr lang="en-US" dirty="0"/>
              <a:t>,#16 or </a:t>
            </a:r>
            <a:r>
              <a:rPr lang="en-US" dirty="0" err="1"/>
              <a:t>LDR</a:t>
            </a:r>
            <a:r>
              <a:rPr lang="en-US" dirty="0"/>
              <a:t> </a:t>
            </a:r>
            <a:r>
              <a:rPr lang="en-US" dirty="0" err="1"/>
              <a:t>r0</a:t>
            </a:r>
            <a:r>
              <a:rPr lang="en-US" dirty="0"/>
              <a:t>,=16</a:t>
            </a:r>
            <a:endParaRPr lang="zh-CN" altLang="en-US" dirty="0"/>
          </a:p>
          <a:p>
            <a:pPr eaLnBrk="1" hangingPunct="1"/>
            <a:r>
              <a:rPr lang="en-US" dirty="0" err="1"/>
              <a:t>1b</a:t>
            </a:r>
            <a:r>
              <a:rPr lang="en-US" dirty="0"/>
              <a:t>)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r0,r1,ASR#4</a:t>
            </a:r>
            <a:r>
              <a:rPr lang="en-US" dirty="0"/>
              <a:t> </a:t>
            </a:r>
            <a:endParaRPr lang="zh-CN" altLang="en-US" dirty="0"/>
          </a:p>
          <a:p>
            <a:pPr eaLnBrk="1" hangingPunct="1"/>
            <a:r>
              <a:rPr lang="en-US" dirty="0" err="1"/>
              <a:t>1c</a:t>
            </a:r>
            <a:r>
              <a:rPr lang="en-US" dirty="0"/>
              <a:t>)  </a:t>
            </a:r>
            <a:r>
              <a:rPr lang="en-US" dirty="0" err="1"/>
              <a:t>RSB</a:t>
            </a:r>
            <a:r>
              <a:rPr lang="en-US" dirty="0"/>
              <a:t> </a:t>
            </a:r>
            <a:r>
              <a:rPr lang="en-US" dirty="0" err="1"/>
              <a:t>r1,r2,r2,LSL#2</a:t>
            </a:r>
            <a:r>
              <a:rPr lang="en-US" dirty="0"/>
              <a:t> or ADD </a:t>
            </a:r>
            <a:r>
              <a:rPr lang="en-US" dirty="0" err="1"/>
              <a:t>r1,r2,r2,LSL#1</a:t>
            </a:r>
            <a:endParaRPr lang="zh-CN" altLang="en-US" dirty="0"/>
          </a:p>
          <a:p>
            <a:pPr eaLnBrk="1" hangingPunct="1"/>
            <a:r>
              <a:rPr lang="en-US" dirty="0" err="1"/>
              <a:t>1d</a:t>
            </a:r>
            <a:r>
              <a:rPr lang="en-US" dirty="0"/>
              <a:t>)  </a:t>
            </a:r>
            <a:r>
              <a:rPr lang="en-US" dirty="0" err="1"/>
              <a:t>RSB</a:t>
            </a:r>
            <a:r>
              <a:rPr lang="en-US" dirty="0"/>
              <a:t> r0,</a:t>
            </a:r>
            <a:r>
              <a:rPr lang="en-US" dirty="0" err="1"/>
              <a:t>r0</a:t>
            </a:r>
            <a:r>
              <a:rPr lang="en-US" dirty="0"/>
              <a:t>,#0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dirty="0" err="1"/>
              <a:t>2a</a:t>
            </a:r>
            <a:r>
              <a:rPr lang="en-US" dirty="0"/>
              <a:t>)  YES	</a:t>
            </a:r>
            <a:r>
              <a:rPr lang="en-US" dirty="0" err="1"/>
              <a:t>2b</a:t>
            </a:r>
            <a:r>
              <a:rPr lang="en-US" dirty="0"/>
              <a:t>)  NO	</a:t>
            </a:r>
            <a:r>
              <a:rPr lang="en-US" dirty="0" err="1"/>
              <a:t>2c</a:t>
            </a:r>
            <a:r>
              <a:rPr lang="en-US" dirty="0"/>
              <a:t>)  YES</a:t>
            </a:r>
            <a:endParaRPr lang="zh-CN" altLang="en-US" dirty="0"/>
          </a:p>
          <a:p>
            <a:pPr eaLnBrk="1" hangingPunct="1"/>
            <a:r>
              <a:rPr lang="en-US" dirty="0" err="1"/>
              <a:t>2d</a:t>
            </a:r>
            <a:r>
              <a:rPr lang="en-US" dirty="0"/>
              <a:t>)  NO	</a:t>
            </a:r>
            <a:r>
              <a:rPr lang="en-US" dirty="0" err="1"/>
              <a:t>2e</a:t>
            </a:r>
            <a:r>
              <a:rPr lang="en-US" dirty="0"/>
              <a:t>)  YES	</a:t>
            </a:r>
            <a:r>
              <a:rPr lang="en-US" dirty="0" err="1"/>
              <a:t>2f</a:t>
            </a:r>
            <a:r>
              <a:rPr lang="en-US" dirty="0"/>
              <a:t>)  NO – </a:t>
            </a:r>
            <a:r>
              <a:rPr lang="zh-CN" altLang="en-US" dirty="0"/>
              <a:t>但可使用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rn</a:t>
            </a:r>
            <a:r>
              <a:rPr lang="en-US" dirty="0"/>
              <a:t>,#0</a:t>
            </a:r>
            <a:r>
              <a:rPr lang="zh-CN" altLang="en-US" dirty="0"/>
              <a:t>来获取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dirty="0"/>
              <a:t>3) </a:t>
            </a:r>
            <a:r>
              <a:rPr lang="zh-CN" altLang="en-US" dirty="0"/>
              <a:t>相当于</a:t>
            </a:r>
            <a:r>
              <a:rPr lang="en-US" dirty="0"/>
              <a:t>AND NOT </a:t>
            </a:r>
            <a:r>
              <a:rPr lang="zh-CN" altLang="en-US" dirty="0"/>
              <a:t>操作 ，位清零</a:t>
            </a:r>
            <a:r>
              <a:rPr lang="en-US" dirty="0"/>
              <a:t>(‘bit clear’)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dirty="0"/>
              <a:t>4)  </a:t>
            </a:r>
            <a:r>
              <a:rPr lang="zh-CN" altLang="en-US" dirty="0"/>
              <a:t>为保证指令集的正交性，第二个操作数相对更灵活，但减法是不可交换的 </a:t>
            </a:r>
            <a:r>
              <a:rPr lang="en-US" dirty="0"/>
              <a:t>(x-y</a:t>
            </a:r>
            <a:r>
              <a:rPr lang="zh-CN" altLang="en-US" dirty="0"/>
              <a:t>不等同于</a:t>
            </a:r>
            <a:r>
              <a:rPr lang="en-US" dirty="0"/>
              <a:t>y-x)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如果问到更多问题，如为什么需要</a:t>
            </a:r>
            <a:r>
              <a:rPr lang="en-US" dirty="0" err="1"/>
              <a:t>BIC</a:t>
            </a:r>
            <a:r>
              <a:rPr lang="zh-CN" altLang="en-US" dirty="0"/>
              <a:t>指令？因为</a:t>
            </a:r>
            <a:r>
              <a:rPr lang="en-US" dirty="0"/>
              <a:t>AND</a:t>
            </a:r>
            <a:r>
              <a:rPr lang="zh-CN" altLang="en-US" dirty="0"/>
              <a:t>是一种清零的普通操作 。通常编程人员希望清除一些位，这样</a:t>
            </a:r>
            <a:r>
              <a:rPr lang="en-US" dirty="0"/>
              <a:t>AND</a:t>
            </a:r>
            <a:r>
              <a:rPr lang="zh-CN" altLang="en-US" dirty="0"/>
              <a:t>所带的立即数会包括很多</a:t>
            </a:r>
            <a:r>
              <a:rPr lang="en-US" dirty="0"/>
              <a:t>1</a:t>
            </a:r>
            <a:r>
              <a:rPr lang="zh-CN" altLang="en-US" dirty="0"/>
              <a:t>，确保其它的位不被改变。然而这种立即数（很多</a:t>
            </a:r>
            <a:r>
              <a:rPr lang="en-US" dirty="0"/>
              <a:t>1</a:t>
            </a:r>
            <a:r>
              <a:rPr lang="zh-CN" altLang="en-US" dirty="0"/>
              <a:t>，少量的</a:t>
            </a:r>
            <a:r>
              <a:rPr lang="en-US" dirty="0"/>
              <a:t>0</a:t>
            </a:r>
            <a:r>
              <a:rPr lang="zh-CN" altLang="en-US" dirty="0"/>
              <a:t>）不能通过</a:t>
            </a:r>
            <a:r>
              <a:rPr lang="en-US" dirty="0"/>
              <a:t>ARM “8 bits</a:t>
            </a:r>
            <a:r>
              <a:rPr lang="zh-CN" altLang="en-US" dirty="0"/>
              <a:t>移位偶数次得到。因此需要 </a:t>
            </a:r>
            <a:r>
              <a:rPr lang="en-US" dirty="0" err="1"/>
              <a:t>BIC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 lIns="88212" tIns="44106" rIns="88212" bIns="44106"/>
          <a:lstStyle/>
          <a:p>
            <a:pPr eaLnBrk="1" hangingPunct="1"/>
            <a:r>
              <a:rPr lang="zh-CN" altLang="en-US" dirty="0"/>
              <a:t>使用</a:t>
            </a:r>
            <a:r>
              <a:rPr lang="en-US" dirty="0"/>
              <a:t>Euclid’s </a:t>
            </a:r>
            <a:r>
              <a:rPr lang="zh-CN" altLang="en-US" dirty="0"/>
              <a:t>算法来计算最大公约数（</a:t>
            </a:r>
            <a:r>
              <a:rPr lang="en-US" dirty="0" err="1"/>
              <a:t>GCD</a:t>
            </a:r>
            <a:r>
              <a:rPr lang="zh-CN" altLang="en-US" dirty="0"/>
              <a:t>， </a:t>
            </a:r>
            <a:r>
              <a:rPr lang="en-US" dirty="0"/>
              <a:t>Greatest Common Divisor</a:t>
            </a:r>
            <a:r>
              <a:rPr lang="zh-CN" altLang="en-US" dirty="0"/>
              <a:t>）。</a:t>
            </a:r>
            <a:endParaRPr lang="zh-CN" altLang="en-US" dirty="0"/>
          </a:p>
          <a:p>
            <a:pPr eaLnBrk="1" hangingPunct="1"/>
            <a:r>
              <a:rPr lang="zh-CN" altLang="en-US" dirty="0"/>
              <a:t>示例中 </a:t>
            </a:r>
            <a:r>
              <a:rPr lang="en-US" dirty="0"/>
              <a:t>9</a:t>
            </a:r>
            <a:r>
              <a:rPr lang="zh-CN" altLang="en-US" dirty="0"/>
              <a:t>和</a:t>
            </a:r>
            <a:r>
              <a:rPr lang="en-US" dirty="0"/>
              <a:t>15</a:t>
            </a:r>
            <a:r>
              <a:rPr lang="zh-CN" altLang="en-US" dirty="0"/>
              <a:t>的</a:t>
            </a:r>
            <a:r>
              <a:rPr lang="en-US" dirty="0" err="1"/>
              <a:t>GCD</a:t>
            </a:r>
            <a:r>
              <a:rPr lang="zh-CN" altLang="en-US" dirty="0"/>
              <a:t>为</a:t>
            </a:r>
            <a:r>
              <a:rPr lang="en-US" dirty="0"/>
              <a:t>3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解释主要汇编语言源程序。</a:t>
            </a:r>
            <a:endParaRPr lang="zh-CN" altLang="en-US" dirty="0"/>
          </a:p>
          <a:p>
            <a:pPr eaLnBrk="1" hangingPunct="1"/>
            <a:r>
              <a:rPr lang="en-US" dirty="0"/>
              <a:t>END</a:t>
            </a:r>
            <a:r>
              <a:rPr lang="zh-CN" altLang="en-US" dirty="0"/>
              <a:t>是伪指令，表示程序结束。</a:t>
            </a:r>
            <a:endParaRPr lang="zh-CN" altLang="en-US" dirty="0"/>
          </a:p>
          <a:p>
            <a:pPr eaLnBrk="1" hangingPunct="1"/>
            <a:r>
              <a:rPr lang="en-US" dirty="0"/>
              <a:t>stop </a:t>
            </a:r>
            <a:endParaRPr lang="zh-CN" altLang="en-US" dirty="0"/>
          </a:p>
          <a:p>
            <a:pPr eaLnBrk="1" hangingPunct="1"/>
            <a:r>
              <a:rPr lang="en-US" dirty="0"/>
              <a:t>	B stop </a:t>
            </a:r>
            <a:r>
              <a:rPr lang="zh-CN" altLang="en-US" dirty="0"/>
              <a:t>为死循环</a:t>
            </a:r>
            <a:endParaRPr lang="zh-CN" altLang="en-US" dirty="0"/>
          </a:p>
          <a:p>
            <a:pPr eaLnBrk="1" hangingPunct="1"/>
            <a:r>
              <a:rPr lang="zh-CN" altLang="en-US" dirty="0"/>
              <a:t>必须添加文件到项目中。可使用</a:t>
            </a:r>
            <a:r>
              <a:rPr lang="en-US" dirty="0"/>
              <a:t>Project ‘Add Window’ or ‘Add Files…’</a:t>
            </a:r>
            <a:endParaRPr lang="en-US" dirty="0"/>
          </a:p>
          <a:p>
            <a:pPr eaLnBrk="1" hangingPunct="1"/>
            <a:r>
              <a:rPr lang="zh-CN" altLang="en-US" dirty="0"/>
              <a:t>按</a:t>
            </a:r>
            <a:r>
              <a:rPr lang="en-US" dirty="0"/>
              <a:t>stop</a:t>
            </a:r>
            <a:r>
              <a:rPr lang="zh-CN" altLang="en-US" dirty="0"/>
              <a:t>按钮中止执行</a:t>
            </a:r>
            <a:r>
              <a:rPr lang="en-US" dirty="0"/>
              <a:t>(ARM</a:t>
            </a:r>
            <a:r>
              <a:rPr lang="zh-CN" altLang="en-US" dirty="0"/>
              <a:t>没有</a:t>
            </a:r>
            <a:r>
              <a:rPr lang="en-US" dirty="0"/>
              <a:t>stop</a:t>
            </a:r>
            <a:r>
              <a:rPr lang="zh-CN" altLang="en-US" dirty="0"/>
              <a:t>指令</a:t>
            </a:r>
            <a:r>
              <a:rPr lang="en-US" dirty="0"/>
              <a:t>)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dirty="0"/>
              <a:t>2109 </a:t>
            </a:r>
            <a:r>
              <a:rPr lang="zh-CN" altLang="en-US" dirty="0"/>
              <a:t>和 </a:t>
            </a:r>
            <a:r>
              <a:rPr lang="en-US" dirty="0"/>
              <a:t>4161 </a:t>
            </a:r>
            <a:r>
              <a:rPr lang="zh-CN" altLang="en-US" dirty="0"/>
              <a:t>的</a:t>
            </a:r>
            <a:r>
              <a:rPr lang="en-US" dirty="0" err="1"/>
              <a:t>GCD</a:t>
            </a:r>
            <a:r>
              <a:rPr lang="en-US" dirty="0"/>
              <a:t> </a:t>
            </a:r>
            <a:r>
              <a:rPr lang="zh-CN" altLang="en-US" dirty="0"/>
              <a:t>为</a:t>
            </a:r>
            <a:r>
              <a:rPr lang="en-US" dirty="0"/>
              <a:t>57 (</a:t>
            </a:r>
            <a:r>
              <a:rPr lang="en-US" dirty="0" err="1"/>
              <a:t>0x39</a:t>
            </a:r>
            <a:r>
              <a:rPr lang="en-US" dirty="0"/>
              <a:t>).</a:t>
            </a:r>
            <a:endParaRPr lang="zh-CN" altLang="en-US" dirty="0"/>
          </a:p>
          <a:p>
            <a:pPr eaLnBrk="1" hangingPunct="1"/>
            <a:r>
              <a:rPr lang="zh-CN" altLang="en-US" dirty="0"/>
              <a:t>最优代码： </a:t>
            </a:r>
            <a:endParaRPr lang="zh-CN" altLang="en-US" dirty="0"/>
          </a:p>
          <a:p>
            <a:pPr eaLnBrk="1" hangingPunct="1"/>
            <a:r>
              <a:rPr lang="zh-CN" altLang="en-US" dirty="0"/>
              <a:t>	</a:t>
            </a:r>
            <a:r>
              <a:rPr lang="en-US" dirty="0"/>
              <a:t>start	</a:t>
            </a:r>
            <a:r>
              <a:rPr lang="en-US" dirty="0" err="1"/>
              <a:t>CMP</a:t>
            </a:r>
            <a:r>
              <a:rPr lang="en-US" dirty="0"/>
              <a:t>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endParaRPr lang="zh-CN" altLang="en-US" dirty="0"/>
          </a:p>
          <a:p>
            <a:pPr eaLnBrk="1" hangingPunct="1"/>
            <a:r>
              <a:rPr lang="en-US" dirty="0"/>
              <a:t>		</a:t>
            </a:r>
            <a:r>
              <a:rPr lang="en-US" dirty="0" err="1"/>
              <a:t>SUBLT</a:t>
            </a:r>
            <a:r>
              <a:rPr lang="en-US" dirty="0"/>
              <a:t>	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r0</a:t>
            </a:r>
            <a:endParaRPr lang="zh-CN" altLang="en-US" dirty="0"/>
          </a:p>
          <a:p>
            <a:pPr eaLnBrk="1" hangingPunct="1"/>
            <a:r>
              <a:rPr lang="en-US" dirty="0"/>
              <a:t>		</a:t>
            </a:r>
            <a:r>
              <a:rPr lang="en-US" dirty="0" err="1"/>
              <a:t>SUBGT</a:t>
            </a:r>
            <a:r>
              <a:rPr lang="en-US" dirty="0"/>
              <a:t>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endParaRPr lang="zh-CN" altLang="en-US" dirty="0"/>
          </a:p>
          <a:p>
            <a:pPr eaLnBrk="1" hangingPunct="1"/>
            <a:r>
              <a:rPr lang="en-US" dirty="0"/>
              <a:t>		</a:t>
            </a:r>
            <a:r>
              <a:rPr lang="en-US" dirty="0" err="1"/>
              <a:t>BNE</a:t>
            </a:r>
            <a:r>
              <a:rPr lang="en-US" dirty="0"/>
              <a:t>	start</a:t>
            </a:r>
            <a:endParaRPr lang="zh-CN" altLang="en-US" dirty="0"/>
          </a:p>
          <a:p>
            <a:pPr eaLnBrk="1" hangingPunct="1"/>
            <a:r>
              <a:rPr lang="zh-CN" altLang="en-US" dirty="0"/>
              <a:t>结果保存在 </a:t>
            </a:r>
            <a:r>
              <a:rPr lang="en-US" dirty="0" err="1"/>
              <a:t>r0</a:t>
            </a:r>
            <a:endParaRPr lang="zh-CN" altLang="en-US" dirty="0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90638" y="795338"/>
            <a:ext cx="4281487" cy="3211512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143375"/>
            <a:ext cx="5035550" cy="45005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一些处理器因为采用“提前结束”（</a:t>
            </a:r>
            <a:r>
              <a:rPr lang="en-US"/>
              <a:t>early termination</a:t>
            </a:r>
            <a:r>
              <a:rPr lang="zh-CN" altLang="en-US"/>
              <a:t>）技术，故占用的周期数不定。 如果</a:t>
            </a:r>
            <a:r>
              <a:rPr lang="en-US"/>
              <a:t>Rs</a:t>
            </a:r>
            <a:r>
              <a:rPr lang="zh-CN" altLang="en-US"/>
              <a:t>小，则乘法运算就快 。</a:t>
            </a:r>
            <a:endParaRPr lang="zh-CN" altLang="en-US"/>
          </a:p>
          <a:p>
            <a:pPr eaLnBrk="1" hangingPunct="1"/>
            <a:r>
              <a:rPr lang="en-US"/>
              <a:t>ARM7TDMI</a:t>
            </a:r>
            <a:r>
              <a:rPr lang="zh-CN" altLang="en-US"/>
              <a:t>和</a:t>
            </a:r>
            <a:r>
              <a:rPr lang="en-US"/>
              <a:t>ARM9TDMI</a:t>
            </a:r>
            <a:r>
              <a:rPr lang="zh-CN" altLang="en-US"/>
              <a:t>采用</a:t>
            </a:r>
            <a:r>
              <a:rPr lang="en-US"/>
              <a:t>8-bit Booth</a:t>
            </a:r>
            <a:r>
              <a:rPr lang="zh-CN" altLang="en-US"/>
              <a:t>算法，对于</a:t>
            </a:r>
            <a:r>
              <a:rPr lang="en-US"/>
              <a:t>Rs</a:t>
            </a:r>
            <a:r>
              <a:rPr lang="zh-CN" altLang="en-US"/>
              <a:t>中的每个</a:t>
            </a:r>
            <a:r>
              <a:rPr lang="en-US"/>
              <a:t>BYTE</a:t>
            </a:r>
            <a:r>
              <a:rPr lang="zh-CN" altLang="en-US"/>
              <a:t>都要花费</a:t>
            </a:r>
            <a:r>
              <a:rPr lang="en-US"/>
              <a:t>1 </a:t>
            </a:r>
            <a:r>
              <a:rPr lang="zh-CN" altLang="en-US"/>
              <a:t>周期。如果</a:t>
            </a:r>
            <a:r>
              <a:rPr lang="en-US"/>
              <a:t>Rs</a:t>
            </a:r>
            <a:r>
              <a:rPr lang="zh-CN" altLang="en-US"/>
              <a:t>中剩余的部分为全</a:t>
            </a:r>
            <a:r>
              <a:rPr lang="en-US"/>
              <a:t>0</a:t>
            </a:r>
            <a:r>
              <a:rPr lang="zh-CN" altLang="en-US"/>
              <a:t>或全</a:t>
            </a:r>
            <a:r>
              <a:rPr lang="en-US"/>
              <a:t>1</a:t>
            </a:r>
            <a:r>
              <a:rPr lang="zh-CN" altLang="en-US"/>
              <a:t>，则终止。</a:t>
            </a:r>
            <a:endParaRPr lang="zh-CN" altLang="en-US"/>
          </a:p>
          <a:p>
            <a:pPr eaLnBrk="1" hangingPunct="1"/>
            <a:r>
              <a:rPr lang="en-US"/>
              <a:t>MUL/MLA</a:t>
            </a:r>
            <a:r>
              <a:rPr lang="zh-CN" altLang="en-US"/>
              <a:t>不区分有符号数还是无符号数。因为返回结果的低</a:t>
            </a:r>
            <a:r>
              <a:rPr lang="en-US"/>
              <a:t>32-bit</a:t>
            </a:r>
            <a:r>
              <a:rPr lang="zh-CN" altLang="en-US"/>
              <a:t>相同，而不管是否带符号。</a:t>
            </a:r>
            <a:endParaRPr lang="zh-CN" altLang="en-US"/>
          </a:p>
          <a:p>
            <a:pPr eaLnBrk="1" hangingPunct="1"/>
            <a:r>
              <a:rPr lang="zh-CN" altLang="en-US"/>
              <a:t>以上周期信息是一种普遍描述，特定的内核有些不同。 </a:t>
            </a:r>
            <a:endParaRPr lang="zh-CN" altLang="en-US"/>
          </a:p>
          <a:p>
            <a:pPr eaLnBrk="1" hangingPunct="1"/>
            <a:r>
              <a:rPr lang="en-US"/>
              <a:t>XScale</a:t>
            </a:r>
            <a:r>
              <a:rPr lang="zh-CN" altLang="en-US"/>
              <a:t>和</a:t>
            </a:r>
            <a:r>
              <a:rPr lang="en-US"/>
              <a:t>StrongARM</a:t>
            </a:r>
            <a:r>
              <a:rPr lang="zh-CN" altLang="en-US"/>
              <a:t>有一个</a:t>
            </a:r>
            <a:r>
              <a:rPr lang="en-US"/>
              <a:t>split</a:t>
            </a:r>
            <a:r>
              <a:rPr lang="zh-CN" altLang="en-US"/>
              <a:t>流水线用于乘法运算。所以乘法可能占用</a:t>
            </a:r>
            <a:r>
              <a:rPr lang="en-US"/>
              <a:t>1 </a:t>
            </a:r>
            <a:r>
              <a:rPr lang="zh-CN" altLang="en-US"/>
              <a:t>到 </a:t>
            </a:r>
            <a:r>
              <a:rPr lang="en-US"/>
              <a:t>2 </a:t>
            </a:r>
            <a:r>
              <a:rPr lang="zh-CN" altLang="en-US"/>
              <a:t>个周期，并继续下面的指令（假定没有其它结果或源依赖此结果）。</a:t>
            </a:r>
            <a:endParaRPr lang="zh-CN" altLang="en-US"/>
          </a:p>
          <a:p>
            <a:pPr eaLnBrk="1" hangingPunct="1"/>
            <a:r>
              <a:rPr lang="en-US"/>
              <a:t>XScale </a:t>
            </a:r>
            <a:r>
              <a:rPr lang="zh-CN" altLang="en-US"/>
              <a:t>可在</a:t>
            </a:r>
            <a:r>
              <a:rPr lang="en-US"/>
              <a:t>1 </a:t>
            </a:r>
            <a:r>
              <a:rPr lang="zh-CN" altLang="en-US"/>
              <a:t>周期内执行</a:t>
            </a:r>
            <a:r>
              <a:rPr lang="en-US"/>
              <a:t>MUL/MLA/MULL (MLAL </a:t>
            </a:r>
            <a:r>
              <a:rPr lang="zh-CN" altLang="en-US"/>
              <a:t>需要 </a:t>
            </a:r>
            <a:r>
              <a:rPr lang="en-US"/>
              <a:t>2 </a:t>
            </a:r>
            <a:r>
              <a:rPr lang="zh-CN" altLang="en-US"/>
              <a:t>周期</a:t>
            </a:r>
            <a:r>
              <a:rPr lang="en-US"/>
              <a:t>)</a:t>
            </a:r>
            <a:r>
              <a:rPr lang="zh-CN" altLang="en-US"/>
              <a:t>。 已经不再使用原来提供的乘法器。 周期数取决于结果的存在周期，比如一条指令如果在乘法完成前尝试使用结果，则内核将暂停。</a:t>
            </a:r>
            <a:endParaRPr lang="zh-CN" altLang="en-US"/>
          </a:p>
          <a:p>
            <a:pPr eaLnBrk="1" hangingPunct="1"/>
            <a:r>
              <a:rPr lang="zh-CN" altLang="en-US"/>
              <a:t>注意： 乘法指令不包含立即数，只有寄存器。</a:t>
            </a:r>
            <a:endParaRPr lang="zh-CN" altLang="en-US"/>
          </a:p>
          <a:p>
            <a:pPr eaLnBrk="1" hangingPunct="1"/>
            <a:r>
              <a:rPr lang="zh-CN" altLang="en-US"/>
              <a:t>对于感兴趣的学生：如果在</a:t>
            </a:r>
            <a:r>
              <a:rPr lang="en-US"/>
              <a:t>V5</a:t>
            </a:r>
            <a:r>
              <a:rPr lang="zh-CN" altLang="en-US"/>
              <a:t>以前的内核上设置了</a:t>
            </a:r>
            <a:r>
              <a:rPr lang="en-US"/>
              <a:t>S</a:t>
            </a:r>
            <a:r>
              <a:rPr lang="zh-CN" altLang="en-US"/>
              <a:t>，则</a:t>
            </a:r>
            <a:r>
              <a:rPr lang="en-US"/>
              <a:t>C</a:t>
            </a:r>
            <a:r>
              <a:rPr lang="zh-CN" altLang="en-US"/>
              <a:t>标记是不确定的。</a:t>
            </a:r>
            <a:endParaRPr lang="zh-CN" altLang="en-US"/>
          </a:p>
          <a:p>
            <a:pPr eaLnBrk="1" hangingPunct="1"/>
            <a:r>
              <a:rPr lang="en-US"/>
              <a:t>MULS/MLAS </a:t>
            </a:r>
            <a:r>
              <a:rPr lang="zh-CN" altLang="en-US"/>
              <a:t>一般花费 </a:t>
            </a:r>
            <a:r>
              <a:rPr lang="en-US"/>
              <a:t>4 </a:t>
            </a:r>
            <a:r>
              <a:rPr lang="zh-CN" altLang="en-US"/>
              <a:t>周期</a:t>
            </a:r>
            <a:r>
              <a:rPr lang="en-US"/>
              <a:t>; MULLS, MLALS</a:t>
            </a:r>
            <a:r>
              <a:rPr lang="zh-CN" altLang="en-US"/>
              <a:t>一般花费</a:t>
            </a:r>
            <a:r>
              <a:rPr lang="en-US"/>
              <a:t>5</a:t>
            </a:r>
            <a:r>
              <a:rPr lang="zh-CN" altLang="en-US"/>
              <a:t>个。</a:t>
            </a:r>
            <a:endParaRPr lang="zh-CN" altLang="en-US"/>
          </a:p>
        </p:txBody>
      </p:sp>
      <p:sp>
        <p:nvSpPr>
          <p:cNvPr id="19149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注意： </a:t>
            </a:r>
            <a:r>
              <a:rPr lang="en-US" dirty="0" err="1"/>
              <a:t>LDR</a:t>
            </a:r>
            <a:r>
              <a:rPr lang="zh-CN" altLang="en-US" dirty="0"/>
              <a:t>指令中，目的地址（寄存器）在前，而 </a:t>
            </a:r>
            <a:r>
              <a:rPr lang="en-US" dirty="0" err="1"/>
              <a:t>STR</a:t>
            </a:r>
            <a:r>
              <a:rPr lang="zh-CN" altLang="en-US" dirty="0"/>
              <a:t>指令中，目的地址（寄存器）在后。这与</a:t>
            </a:r>
            <a:r>
              <a:rPr lang="en-US" dirty="0"/>
              <a:t>Motorola</a:t>
            </a:r>
            <a:r>
              <a:rPr lang="zh-CN" altLang="en-US" dirty="0"/>
              <a:t>相反。但这样保证了指令助记符格式的一致性。通常寄存器装载</a:t>
            </a:r>
            <a:r>
              <a:rPr lang="en-US" dirty="0"/>
              <a:t>/</a:t>
            </a:r>
            <a:r>
              <a:rPr lang="zh-CN" altLang="en-US" dirty="0"/>
              <a:t>存储在先，访问在后。</a:t>
            </a:r>
            <a:endParaRPr lang="zh-CN" altLang="en-US" dirty="0"/>
          </a:p>
          <a:p>
            <a:pPr eaLnBrk="1" hangingPunct="1"/>
            <a:r>
              <a:rPr lang="zh-CN" altLang="en-US" dirty="0"/>
              <a:t>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）发出</a:t>
            </a:r>
            <a:r>
              <a:rPr lang="en-US" dirty="0"/>
              <a:t>MAS (</a:t>
            </a:r>
            <a:r>
              <a:rPr lang="zh-CN" altLang="en-US" dirty="0"/>
              <a:t>存储器访问宽度</a:t>
            </a:r>
            <a:r>
              <a:rPr lang="en-US" dirty="0"/>
              <a:t>)</a:t>
            </a:r>
            <a:r>
              <a:rPr lang="zh-CN" altLang="en-US" dirty="0"/>
              <a:t>信号。 重要的是存储器必须支持所有访问宽度，尤其重要的是写，必须只有指定的宽度被写。</a:t>
            </a:r>
            <a:endParaRPr lang="zh-CN" altLang="en-US" dirty="0"/>
          </a:p>
          <a:p>
            <a:pPr eaLnBrk="1" hangingPunct="1"/>
            <a:r>
              <a:rPr lang="zh-CN" altLang="en-US" dirty="0"/>
              <a:t>特定类型的符号扩展装载，必需！因为</a:t>
            </a:r>
            <a:r>
              <a:rPr lang="en-US" dirty="0"/>
              <a:t>ARM </a:t>
            </a:r>
            <a:r>
              <a:rPr lang="zh-CN" altLang="en-US" dirty="0"/>
              <a:t>寄存器只保留</a:t>
            </a:r>
            <a:r>
              <a:rPr lang="en-US" dirty="0"/>
              <a:t>32-bit</a:t>
            </a:r>
            <a:r>
              <a:rPr lang="zh-CN" altLang="en-US" dirty="0"/>
              <a:t>值。（ 可以画一个框图解释）。 但不需要特别的存储指令。</a:t>
            </a:r>
            <a:endParaRPr lang="zh-CN" altLang="en-US" dirty="0"/>
          </a:p>
          <a:p>
            <a:pPr eaLnBrk="1" hangingPunct="1"/>
            <a:r>
              <a:rPr lang="zh-CN" altLang="en-US" dirty="0"/>
              <a:t>指令周期 数：</a:t>
            </a:r>
            <a:endParaRPr lang="zh-CN" altLang="en-US" dirty="0"/>
          </a:p>
          <a:p>
            <a:pPr eaLnBrk="1" hangingPunct="1"/>
            <a:r>
              <a:rPr lang="zh-CN" altLang="en-US" dirty="0"/>
              <a:t>			</a:t>
            </a:r>
            <a:r>
              <a:rPr lang="en-US" dirty="0" err="1"/>
              <a:t>STR</a:t>
            </a:r>
            <a:r>
              <a:rPr lang="en-US" dirty="0"/>
              <a:t>		</a:t>
            </a:r>
            <a:r>
              <a:rPr lang="en-US" dirty="0" err="1"/>
              <a:t>LDR</a:t>
            </a:r>
            <a:endParaRPr lang="zh-CN" altLang="en-US" dirty="0"/>
          </a:p>
          <a:p>
            <a:pPr eaLnBrk="1" hangingPunct="1"/>
            <a:r>
              <a:rPr lang="en-US" dirty="0" err="1"/>
              <a:t>7TDMI</a:t>
            </a:r>
            <a:r>
              <a:rPr lang="en-US" dirty="0"/>
              <a:t>		2 </a:t>
            </a:r>
            <a:r>
              <a:rPr lang="zh-CN" altLang="en-US" dirty="0"/>
              <a:t>周期	</a:t>
            </a:r>
            <a:r>
              <a:rPr lang="en-US" dirty="0"/>
              <a:t>3 </a:t>
            </a:r>
            <a:r>
              <a:rPr lang="zh-CN" altLang="en-US" dirty="0"/>
              <a:t>周期</a:t>
            </a:r>
            <a:endParaRPr lang="zh-CN" altLang="en-US" dirty="0"/>
          </a:p>
          <a:p>
            <a:pPr eaLnBrk="1" hangingPunct="1"/>
            <a:r>
              <a:rPr lang="en-US" dirty="0" err="1"/>
              <a:t>9TDMI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– 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StrongARM1</a:t>
            </a:r>
            <a:r>
              <a:rPr lang="en-US" dirty="0"/>
              <a:t>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Xscale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</a:t>
            </a:r>
            <a:r>
              <a:rPr lang="en-US" dirty="0"/>
              <a:t>2</a:t>
            </a:r>
            <a:r>
              <a:rPr lang="zh-CN" altLang="en-US" dirty="0"/>
              <a:t>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注意：尺寸指定器（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）放在条件码后面。</a:t>
            </a:r>
            <a:endParaRPr lang="zh-CN" altLang="en-US" dirty="0"/>
          </a:p>
          <a:p>
            <a:pPr eaLnBrk="1" hangingPunct="1"/>
            <a:r>
              <a:rPr lang="en-US" dirty="0"/>
              <a:t>&lt;address&gt; </a:t>
            </a:r>
            <a:r>
              <a:rPr lang="zh-CN" altLang="en-US" dirty="0"/>
              <a:t>的解释见下一页。</a:t>
            </a:r>
            <a:endParaRPr lang="zh-CN" altLang="en-US" dirty="0"/>
          </a:p>
          <a:p>
            <a:pPr eaLnBrk="1" hangingPunct="1"/>
            <a:r>
              <a:rPr lang="zh-CN" altLang="en-US" dirty="0"/>
              <a:t>注意：装载</a:t>
            </a:r>
            <a:r>
              <a:rPr lang="en-US" dirty="0"/>
              <a:t>/</a:t>
            </a:r>
            <a:r>
              <a:rPr lang="zh-CN" altLang="en-US" dirty="0"/>
              <a:t>存储指令不能设置条件码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dirty="0" err="1"/>
              <a:t>v4T</a:t>
            </a:r>
            <a:r>
              <a:rPr lang="zh-CN" altLang="en-US" dirty="0"/>
              <a:t>体系结构中加入了</a:t>
            </a:r>
            <a:r>
              <a:rPr lang="en-US" dirty="0" err="1"/>
              <a:t>Halfword</a:t>
            </a:r>
            <a:r>
              <a:rPr lang="en-US" dirty="0"/>
              <a:t> </a:t>
            </a:r>
            <a:r>
              <a:rPr lang="zh-CN" altLang="en-US" dirty="0"/>
              <a:t>和带符号的</a:t>
            </a:r>
            <a:r>
              <a:rPr lang="en-US" dirty="0" err="1"/>
              <a:t>halfword</a:t>
            </a:r>
            <a:r>
              <a:rPr lang="en-US" dirty="0"/>
              <a:t>/byte</a:t>
            </a:r>
            <a:r>
              <a:rPr lang="zh-CN" altLang="en-US" dirty="0"/>
              <a:t>访问。 这是因为偏移量 不像普通的 </a:t>
            </a:r>
            <a:r>
              <a:rPr lang="en-US" dirty="0"/>
              <a:t>word/byte </a:t>
            </a:r>
            <a:r>
              <a:rPr lang="zh-CN" altLang="en-US" dirty="0"/>
              <a:t>装载</a:t>
            </a:r>
            <a:r>
              <a:rPr lang="en-US" dirty="0"/>
              <a:t>/</a:t>
            </a:r>
            <a:r>
              <a:rPr lang="zh-CN" altLang="en-US" dirty="0"/>
              <a:t>存储那样灵活，不过不要紧，这样的访问很少。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框图见下一页</a:t>
            </a:r>
            <a:endParaRPr lang="zh-CN" altLang="en-US" dirty="0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arm</a:t>
            </a:r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体系结构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grpSp>
        <p:nvGrpSpPr>
          <p:cNvPr id="184322" name="Group 2"/>
          <p:cNvGrpSpPr/>
          <p:nvPr/>
        </p:nvGrpSpPr>
        <p:grpSpPr bwMode="auto">
          <a:xfrm>
            <a:off x="6096000" y="4572000"/>
            <a:ext cx="1905000" cy="914400"/>
            <a:chOff x="0" y="0"/>
            <a:chExt cx="1041" cy="548"/>
          </a:xfrm>
        </p:grpSpPr>
        <p:sp>
          <p:nvSpPr>
            <p:cNvPr id="184323" name="Line 3"/>
            <p:cNvSpPr>
              <a:spLocks noChangeShapeType="1"/>
            </p:cNvSpPr>
            <p:nvPr/>
          </p:nvSpPr>
          <p:spPr bwMode="auto">
            <a:xfrm flipH="1" flipV="1">
              <a:off x="205" y="0"/>
              <a:ext cx="153" cy="318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84324" name="Oval 4"/>
            <p:cNvSpPr>
              <a:spLocks noChangeArrowheads="1"/>
            </p:cNvSpPr>
            <p:nvPr/>
          </p:nvSpPr>
          <p:spPr bwMode="auto">
            <a:xfrm>
              <a:off x="0" y="260"/>
              <a:ext cx="1041" cy="28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184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137525" cy="4618038"/>
          </a:xfrm>
        </p:spPr>
        <p:txBody>
          <a:bodyPr lIns="92075" tIns="46038" rIns="92075" bIns="46038" anchor="ctr" anchorCtr="1"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为允许装载大常数，汇编器提供了一条伪指令</a:t>
            </a:r>
            <a:r>
              <a:rPr lang="en-US" sz="2000" dirty="0"/>
              <a:t>:</a:t>
            </a:r>
            <a:endParaRPr lang="zh-CN" altLang="en-US" sz="2000" dirty="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=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const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它可能汇编成下列指令：</a:t>
            </a:r>
            <a:endParaRPr lang="zh-CN" altLang="en-US" sz="2000" dirty="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dirty="0">
                <a:solidFill>
                  <a:schemeClr val="tx1"/>
                </a:solidFill>
              </a:rPr>
              <a:t> or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/>
            <a:r>
              <a:rPr lang="zh-CN" altLang="en-US" sz="2000" dirty="0"/>
              <a:t>	或</a:t>
            </a:r>
            <a:endParaRPr lang="zh-CN" altLang="en-US" sz="2000" dirty="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指令，从数据池（</a:t>
            </a:r>
            <a:r>
              <a:rPr lang="en-US" sz="2000" dirty="0">
                <a:solidFill>
                  <a:schemeClr val="tx1"/>
                </a:solidFill>
              </a:rPr>
              <a:t>Literal pools</a:t>
            </a:r>
            <a:r>
              <a:rPr lang="zh-CN" altLang="en-US" sz="2000" dirty="0">
                <a:solidFill>
                  <a:schemeClr val="tx1"/>
                </a:solidFill>
              </a:rPr>
              <a:t>）读取常数。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en-US" sz="2000" dirty="0"/>
              <a:t>For example</a:t>
            </a:r>
            <a:endParaRPr lang="zh-CN" altLang="en-US" sz="2000" dirty="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,=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tx1"/>
                </a:solidFill>
              </a:rPr>
              <a:t>=&gt;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,=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0x55555555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=&gt;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,[PC,#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Imm12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]</a:t>
            </a:r>
            <a:b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  <a:br>
              <a:rPr lang="zh-CN" alt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				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  <a:b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	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DCD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0x55555555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建议把常数装载到寄存器中时一律使用该伪指令。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装载</a:t>
            </a:r>
            <a:r>
              <a:rPr lang="en-US"/>
              <a:t>32 bit</a:t>
            </a:r>
            <a:r>
              <a:rPr lang="zh-CN" altLang="en-US"/>
              <a:t>常数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测验 </a:t>
            </a:r>
            <a:r>
              <a:rPr lang="en-US"/>
              <a:t>#1</a:t>
            </a:r>
            <a:endParaRPr lang="zh-CN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 dirty="0"/>
              <a:t>1. </a:t>
            </a:r>
            <a:r>
              <a:rPr lang="zh-CN" altLang="en-US" sz="2000" dirty="0"/>
              <a:t>写一条 </a:t>
            </a:r>
            <a:r>
              <a:rPr lang="en-US" sz="2000" dirty="0"/>
              <a:t>ARM </a:t>
            </a:r>
            <a:r>
              <a:rPr lang="zh-CN" altLang="en-US" sz="2000" dirty="0"/>
              <a:t>指令，分别完成下列操作：</a:t>
            </a:r>
            <a:endParaRPr lang="zh-CN" altLang="en-US" sz="2000" dirty="0"/>
          </a:p>
          <a:p>
            <a:pPr marL="548005" lvl="1" indent="-271780" algn="l" eaLnBrk="1" hangingPunct="1"/>
            <a:r>
              <a:rPr lang="zh-CN" alt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a)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= 16</a:t>
            </a:r>
            <a:endParaRPr lang="zh-CN" altLang="en-US" sz="2000" b="1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	b)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r1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/ 16	(</a:t>
            </a:r>
            <a:r>
              <a:rPr lang="zh-CN" alt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带符号的数字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)</a:t>
            </a:r>
            <a:endParaRPr lang="zh-CN" altLang="en-US" sz="2000" b="1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	c)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r1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r2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* 3</a:t>
            </a:r>
            <a:endParaRPr lang="zh-CN" altLang="en-US" sz="2000" b="1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	d)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= -</a:t>
            </a:r>
            <a:r>
              <a:rPr lang="en-US" sz="2000" b="1" dirty="0" err="1" smtClean="0"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endParaRPr 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 dirty="0"/>
              <a:t>2. </a:t>
            </a:r>
            <a:r>
              <a:rPr lang="zh-CN" altLang="en-US" sz="2000" dirty="0"/>
              <a:t>下面哪些立即数是数据处理指令中有效的数据</a:t>
            </a:r>
            <a:r>
              <a:rPr lang="en-US" sz="2000" dirty="0"/>
              <a:t>?</a:t>
            </a:r>
            <a:endParaRPr lang="zh-CN" altLang="en-US" sz="2000" dirty="0"/>
          </a:p>
          <a:p>
            <a:pPr marL="548005" lvl="1" indent="-271780" algn="l" eaLnBrk="1" hangingPunct="1"/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	a)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0x00AB0000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    b)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0x0000FFFF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    c)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0xF000000F</a:t>
            </a:r>
            <a:endParaRPr lang="zh-CN" altLang="en-US" sz="2000" b="1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	d)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0x08000012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    e)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0x00001f80</a:t>
            </a:r>
            <a:r>
              <a:rPr lang="en-US" sz="2000" b="1" dirty="0">
                <a:latin typeface="Courier New" panose="02070309020205020404" pitchFamily="49" charset="0"/>
                <a:sym typeface="Courier New" panose="02070309020205020404" pitchFamily="49" charset="0"/>
              </a:rPr>
              <a:t>     f) </a:t>
            </a:r>
            <a:r>
              <a:rPr lang="en-US" sz="2000" b="1" dirty="0" err="1">
                <a:latin typeface="Courier New" panose="02070309020205020404" pitchFamily="49" charset="0"/>
                <a:sym typeface="Courier New" panose="02070309020205020404" pitchFamily="49" charset="0"/>
              </a:rPr>
              <a:t>0xFFFFFFFF</a:t>
            </a:r>
            <a:endParaRPr 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 dirty="0"/>
              <a:t>3. </a:t>
            </a:r>
            <a:r>
              <a:rPr lang="en-US" sz="2000" dirty="0" err="1"/>
              <a:t>BIC</a:t>
            </a:r>
            <a:r>
              <a:rPr lang="zh-CN" altLang="en-US" sz="2000" dirty="0"/>
              <a:t>指令做什么用？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 dirty="0"/>
              <a:t>4. </a:t>
            </a:r>
            <a:r>
              <a:rPr lang="zh-CN" altLang="en-US" sz="2000" dirty="0"/>
              <a:t>为什么</a:t>
            </a:r>
            <a:r>
              <a:rPr lang="en-US" sz="2000" dirty="0"/>
              <a:t>ARM </a:t>
            </a:r>
            <a:r>
              <a:rPr lang="zh-CN" altLang="en-US" sz="2000" dirty="0"/>
              <a:t>处理器增加了一条</a:t>
            </a:r>
            <a:r>
              <a:rPr lang="en-US" sz="2000" dirty="0" err="1"/>
              <a:t>RSB</a:t>
            </a:r>
            <a:r>
              <a:rPr lang="en-US" sz="2000" dirty="0"/>
              <a:t> </a:t>
            </a:r>
            <a:r>
              <a:rPr lang="zh-CN" altLang="en-US" sz="2000" dirty="0"/>
              <a:t>指令</a:t>
            </a:r>
            <a:r>
              <a:rPr lang="en-US" sz="2000" dirty="0"/>
              <a:t>?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8418" name="Oval 2"/>
          <p:cNvSpPr>
            <a:spLocks noChangeArrowheads="1"/>
          </p:cNvSpPr>
          <p:nvPr/>
        </p:nvSpPr>
        <p:spPr bwMode="auto">
          <a:xfrm>
            <a:off x="5761038" y="1066800"/>
            <a:ext cx="1052512" cy="519113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5926138" y="1155700"/>
            <a:ext cx="71278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Start</a:t>
            </a:r>
            <a:endParaRPr lang="zh-CN" altLang="en-US" dirty="0"/>
          </a:p>
        </p:txBody>
      </p:sp>
      <p:sp>
        <p:nvSpPr>
          <p:cNvPr id="188420" name="Oval 4"/>
          <p:cNvSpPr>
            <a:spLocks noChangeArrowheads="1"/>
          </p:cNvSpPr>
          <p:nvPr/>
        </p:nvSpPr>
        <p:spPr bwMode="auto">
          <a:xfrm>
            <a:off x="7862888" y="2246313"/>
            <a:ext cx="1052512" cy="51911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8027988" y="2335213"/>
            <a:ext cx="7143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s</a:t>
            </a: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top</a:t>
            </a:r>
            <a:endParaRPr lang="zh-CN" altLang="en-US"/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>
            <a:off x="5613400" y="2160588"/>
            <a:ext cx="1347788" cy="738187"/>
          </a:xfrm>
          <a:prstGeom prst="diamond">
            <a:avLst/>
          </a:prstGeom>
          <a:solidFill>
            <a:schemeClr val="folHlink"/>
          </a:solidFill>
          <a:ln w="2857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5568950" y="2306638"/>
            <a:ext cx="1436688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br>
              <a:rPr lang="zh-CN" alt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</a:b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188424" name="AutoShape 8"/>
          <p:cNvSpPr>
            <a:spLocks noChangeArrowheads="1"/>
          </p:cNvSpPr>
          <p:nvPr/>
        </p:nvSpPr>
        <p:spPr bwMode="auto">
          <a:xfrm>
            <a:off x="5643563" y="3500438"/>
            <a:ext cx="1347787" cy="738187"/>
          </a:xfrm>
          <a:prstGeom prst="diamond">
            <a:avLst/>
          </a:prstGeom>
          <a:solidFill>
            <a:schemeClr val="folHlink"/>
          </a:solidFill>
          <a:ln w="2857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5568950" y="3636963"/>
            <a:ext cx="1436688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r0 &gt; r1</a:t>
            </a:r>
            <a:br>
              <a:rPr lang="zh-CN" alt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?</a:t>
            </a:r>
            <a:endParaRPr lang="zh-CN" altLang="en-US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4295775" y="4422775"/>
            <a:ext cx="1319213" cy="46355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4308475" y="4502150"/>
            <a:ext cx="1322388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-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endParaRPr lang="zh-CN" altLang="en-US" dirty="0"/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6969125" y="4422775"/>
            <a:ext cx="1319213" cy="46355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6981825" y="4502150"/>
            <a:ext cx="1322388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-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 dirty="0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6288088" y="1573213"/>
            <a:ext cx="1587" cy="5905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6288088" y="2895600"/>
            <a:ext cx="1587" cy="57943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>
            <a:off x="5022850" y="3856038"/>
            <a:ext cx="598488" cy="5603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6972300" y="3865563"/>
            <a:ext cx="647700" cy="5508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4946650" y="4892675"/>
            <a:ext cx="0" cy="49371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>
            <a:off x="7624763" y="4876800"/>
            <a:ext cx="1587" cy="4953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 flipH="1">
            <a:off x="3962400" y="5376863"/>
            <a:ext cx="36703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 flipV="1">
            <a:off x="3967163" y="1808163"/>
            <a:ext cx="1587" cy="357822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8" name="Line 22"/>
          <p:cNvSpPr>
            <a:spLocks noChangeShapeType="1"/>
          </p:cNvSpPr>
          <p:nvPr/>
        </p:nvSpPr>
        <p:spPr bwMode="auto">
          <a:xfrm>
            <a:off x="3957638" y="1811338"/>
            <a:ext cx="2333625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>
            <a:off x="6962775" y="2530475"/>
            <a:ext cx="903288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6956425" y="2252663"/>
            <a:ext cx="695325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Yes </a:t>
            </a:r>
            <a:endParaRPr lang="zh-CN" altLang="en-US"/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>
            <a:off x="7070725" y="3741738"/>
            <a:ext cx="6937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sym typeface="Times New Roman" panose="02020603050405020304" pitchFamily="18" charset="0"/>
              </a:rPr>
              <a:t>No </a:t>
            </a:r>
            <a:endParaRPr lang="zh-CN" altLang="en-US" dirty="0"/>
          </a:p>
        </p:txBody>
      </p:sp>
      <p:sp>
        <p:nvSpPr>
          <p:cNvPr id="188442" name="Rectangle 26"/>
          <p:cNvSpPr>
            <a:spLocks noChangeArrowheads="1"/>
          </p:cNvSpPr>
          <p:nvPr/>
        </p:nvSpPr>
        <p:spPr bwMode="auto">
          <a:xfrm>
            <a:off x="5026025" y="3741738"/>
            <a:ext cx="6937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sym typeface="Times New Roman" panose="02020603050405020304" pitchFamily="18" charset="0"/>
              </a:rPr>
              <a:t>Yes </a:t>
            </a:r>
            <a:endParaRPr lang="zh-CN" altLang="en-US" dirty="0"/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6329363" y="2981325"/>
            <a:ext cx="6937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No </a:t>
            </a:r>
            <a:endParaRPr lang="zh-CN" alt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4357688" y="5500688"/>
            <a:ext cx="3452812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你只需要使用</a:t>
            </a:r>
            <a:r>
              <a:rPr lang="en-US" sz="1600" dirty="0" err="1">
                <a:solidFill>
                  <a:schemeClr val="tx1"/>
                </a:solidFill>
                <a:sym typeface="Times New Roman" panose="02020603050405020304" pitchFamily="18" charset="0"/>
              </a:rPr>
              <a:t>CMP</a:t>
            </a:r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SUB</a:t>
            </a:r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和</a:t>
            </a:r>
            <a:r>
              <a:rPr 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指令。</a:t>
            </a:r>
            <a:endParaRPr lang="zh-CN" altLang="en-US" sz="1600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充分使用条件执行！</a:t>
            </a:r>
            <a:endParaRPr lang="zh-CN" altLang="en-US" sz="1600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45" name="Text Box 29"/>
          <p:cNvSpPr>
            <a:spLocks noChangeArrowheads="1"/>
          </p:cNvSpPr>
          <p:nvPr/>
        </p:nvSpPr>
        <p:spPr bwMode="auto">
          <a:xfrm>
            <a:off x="357188" y="3929063"/>
            <a:ext cx="3490912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.global  _start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_start: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#9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r1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#15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Loop: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;your code here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stop: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B stop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.end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>
            <a:off x="457200" y="3762375"/>
            <a:ext cx="762000" cy="0"/>
          </a:xfrm>
          <a:prstGeom prst="line">
            <a:avLst/>
          </a:prstGeom>
          <a:noFill/>
          <a:ln w="57150" cmpd="sng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47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测验 </a:t>
            </a:r>
            <a:r>
              <a:rPr lang="en-US"/>
              <a:t>#2 - GCD</a:t>
            </a:r>
            <a:endParaRPr lang="zh-CN" altLang="en-US"/>
          </a:p>
        </p:txBody>
      </p:sp>
      <p:sp>
        <p:nvSpPr>
          <p:cNvPr id="18844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471863" cy="2352675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新建一个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‘</a:t>
            </a:r>
            <a:r>
              <a:rPr lang="en-US" sz="2000" dirty="0"/>
              <a:t>ARM Executable Image</a:t>
            </a:r>
            <a:r>
              <a:rPr 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’</a:t>
            </a:r>
            <a:r>
              <a:rPr lang="en-US" sz="2000" dirty="0"/>
              <a:t> </a:t>
            </a:r>
            <a:r>
              <a:rPr lang="zh-CN" altLang="en-US" sz="2000" dirty="0"/>
              <a:t>项目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新建一个 </a:t>
            </a:r>
            <a:r>
              <a:rPr lang="en-US" sz="2000" dirty="0"/>
              <a:t>text</a:t>
            </a:r>
            <a:r>
              <a:rPr lang="zh-CN" altLang="en-US" sz="2000" dirty="0"/>
              <a:t>文件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另存为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2000" dirty="0" err="1"/>
              <a:t>gcd.s</a:t>
            </a:r>
            <a:r>
              <a:rPr 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加入到项目中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/>
              <a:t>Build </a:t>
            </a:r>
            <a:r>
              <a:rPr lang="zh-CN" altLang="en-US" sz="2000" b="1" dirty="0"/>
              <a:t>并执行</a:t>
            </a:r>
            <a:endParaRPr lang="zh-CN" altLang="en-US" dirty="0"/>
          </a:p>
        </p:txBody>
      </p:sp>
      <p:pic>
        <p:nvPicPr>
          <p:cNvPr id="2" name="图片 -21474825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218440"/>
            <a:ext cx="1991995" cy="2028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乘法</a:t>
            </a:r>
            <a:endParaRPr 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800" dirty="0"/>
              <a:t>32</a:t>
            </a:r>
            <a:r>
              <a:rPr lang="zh-CN" altLang="en-US" sz="1800" dirty="0"/>
              <a:t>位乘法 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i="1" dirty="0" err="1">
                <a:solidFill>
                  <a:schemeClr val="tx1"/>
                </a:solidFill>
              </a:rPr>
              <a:t>MU</a:t>
            </a:r>
            <a:r>
              <a:rPr lang="en-US" sz="1600" dirty="0" err="1">
                <a:solidFill>
                  <a:schemeClr val="tx1"/>
                </a:solidFill>
              </a:rPr>
              <a:t>L</a:t>
            </a:r>
            <a:r>
              <a:rPr lang="en-US" sz="1600" dirty="0">
                <a:solidFill>
                  <a:schemeClr val="tx1"/>
                </a:solidFill>
              </a:rPr>
              <a:t>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		         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MLA{&lt;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  </a:t>
            </a:r>
            <a:r>
              <a:rPr lang="en-US" sz="1600" dirty="0" err="1">
                <a:solidFill>
                  <a:schemeClr val="tx1"/>
                </a:solidFill>
              </a:rPr>
              <a:t>R0,R1,R2,R3</a:t>
            </a:r>
            <a:r>
              <a:rPr lang="en-US" sz="1600" dirty="0">
                <a:solidFill>
                  <a:schemeClr val="tx1"/>
                </a:solidFill>
              </a:rPr>
              <a:t>	                    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 = (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) + 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64</a:t>
            </a:r>
            <a:r>
              <a:rPr lang="zh-CN" altLang="en-US" sz="1600" dirty="0">
                <a:solidFill>
                  <a:schemeClr val="tx1"/>
                </a:solidFill>
              </a:rPr>
              <a:t>位乘法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U|S</a:t>
            </a:r>
            <a:r>
              <a:rPr lang="en-US" sz="1600" dirty="0">
                <a:solidFill>
                  <a:schemeClr val="tx1"/>
                </a:solidFill>
              </a:rPr>
              <a:t>]MULL{&lt;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低</a:t>
            </a:r>
            <a:r>
              <a:rPr lang="en-US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位</a:t>
            </a:r>
            <a:r>
              <a:rPr lang="en-US" sz="1600" dirty="0">
                <a:solidFill>
                  <a:schemeClr val="tx1"/>
                </a:solidFill>
              </a:rPr>
              <a:t>)   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zh-CN" altLang="en-US" sz="1600" dirty="0">
                <a:solidFill>
                  <a:schemeClr val="tx1"/>
                </a:solidFill>
              </a:rPr>
              <a:t>（高</a:t>
            </a:r>
            <a:r>
              <a:rPr lang="en-US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位）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U|S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  <a:r>
              <a:rPr lang="en-US" sz="1600" dirty="0" err="1">
                <a:solidFill>
                  <a:schemeClr val="tx1"/>
                </a:solidFill>
              </a:rPr>
              <a:t>MLAL</a:t>
            </a:r>
            <a:r>
              <a:rPr lang="en-US" sz="1600" dirty="0">
                <a:solidFill>
                  <a:schemeClr val="tx1"/>
                </a:solidFill>
              </a:rPr>
              <a:t>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en-US" sz="1600" dirty="0">
                <a:solidFill>
                  <a:schemeClr val="tx1"/>
                </a:solidFill>
              </a:rPr>
              <a:t>  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R3+R0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zh-CN" altLang="en-US" sz="1600" dirty="0">
                <a:solidFill>
                  <a:schemeClr val="tx1"/>
                </a:solidFill>
              </a:rPr>
              <a:t>低</a:t>
            </a:r>
            <a:r>
              <a:rPr lang="en-US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位</a:t>
            </a:r>
            <a:r>
              <a:rPr lang="en-US" sz="1600" dirty="0">
                <a:solidFill>
                  <a:schemeClr val="tx1"/>
                </a:solidFill>
              </a:rPr>
              <a:t>)  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R3+R1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占用的周期数</a:t>
            </a:r>
            <a:endParaRPr lang="zh-CN" altLang="en-US" sz="20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基本 </a:t>
            </a:r>
            <a:r>
              <a:rPr lang="en-US" sz="1800" dirty="0" err="1"/>
              <a:t>MUL</a:t>
            </a:r>
            <a:r>
              <a:rPr lang="en-US" sz="1800" dirty="0"/>
              <a:t> </a:t>
            </a:r>
            <a:r>
              <a:rPr lang="zh-CN" altLang="en-US" sz="1800" dirty="0"/>
              <a:t>指令</a:t>
            </a:r>
            <a:endParaRPr lang="zh-CN" altLang="en-US" sz="1800" dirty="0"/>
          </a:p>
          <a:p>
            <a:pPr marL="1143000" lvl="2" algn="l" eaLnBrk="1" hangingPunct="1">
              <a:lnSpc>
                <a:spcPct val="80000"/>
              </a:lnSpc>
            </a:pPr>
            <a:r>
              <a:rPr lang="en-US" sz="1800" dirty="0" err="1"/>
              <a:t>ARM7TDMI</a:t>
            </a:r>
            <a:r>
              <a:rPr lang="en-US" sz="1800" dirty="0"/>
              <a:t> </a:t>
            </a:r>
            <a:r>
              <a:rPr lang="zh-CN" altLang="en-US" sz="1800" dirty="0"/>
              <a:t>上为</a:t>
            </a:r>
            <a:r>
              <a:rPr lang="en-US" sz="1800" dirty="0"/>
              <a:t>2-5 </a:t>
            </a:r>
            <a:r>
              <a:rPr lang="zh-CN" altLang="en-US" sz="1800" dirty="0"/>
              <a:t>周期</a:t>
            </a:r>
            <a:endParaRPr lang="zh-CN" altLang="en-US" sz="1800" dirty="0"/>
          </a:p>
          <a:p>
            <a:pPr marL="1143000" lvl="2" algn="l" eaLnBrk="1" hangingPunct="1">
              <a:lnSpc>
                <a:spcPct val="80000"/>
              </a:lnSpc>
            </a:pPr>
            <a:r>
              <a:rPr lang="en-US" sz="1800" dirty="0" err="1"/>
              <a:t>StrongARM</a:t>
            </a:r>
            <a:r>
              <a:rPr lang="en-US" sz="1800" dirty="0"/>
              <a:t>/</a:t>
            </a:r>
            <a:r>
              <a:rPr lang="en-US" sz="1800" dirty="0" err="1"/>
              <a:t>XScale</a:t>
            </a:r>
            <a:r>
              <a:rPr lang="zh-CN" altLang="en-US" sz="1800" dirty="0"/>
              <a:t>上为</a:t>
            </a:r>
            <a:r>
              <a:rPr lang="en-US" sz="1800" dirty="0"/>
              <a:t>1-3 </a:t>
            </a:r>
            <a:r>
              <a:rPr lang="zh-CN" altLang="en-US" sz="1800" dirty="0"/>
              <a:t>周期</a:t>
            </a:r>
            <a:endParaRPr lang="zh-CN" altLang="en-US" sz="1800" dirty="0"/>
          </a:p>
          <a:p>
            <a:pPr marL="1143000" lvl="2" algn="l" eaLnBrk="1" hangingPunct="1">
              <a:lnSpc>
                <a:spcPct val="80000"/>
              </a:lnSpc>
            </a:pPr>
            <a:r>
              <a:rPr lang="en-US" sz="1800" dirty="0" err="1"/>
              <a:t>ARM9E</a:t>
            </a:r>
            <a:r>
              <a:rPr lang="en-US" sz="1800" dirty="0"/>
              <a:t>/</a:t>
            </a:r>
            <a:r>
              <a:rPr lang="en-US" sz="1800" dirty="0" err="1"/>
              <a:t>ARM102xE</a:t>
            </a:r>
            <a:r>
              <a:rPr lang="zh-CN" altLang="en-US" sz="1800" dirty="0"/>
              <a:t>上为</a:t>
            </a:r>
            <a:r>
              <a:rPr lang="en-US" sz="1800" dirty="0"/>
              <a:t>2 </a:t>
            </a:r>
            <a:r>
              <a:rPr lang="zh-CN" altLang="en-US" sz="1800" dirty="0"/>
              <a:t>周期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sz="1800" dirty="0" err="1"/>
              <a:t>ARM9TDMI</a:t>
            </a:r>
            <a:r>
              <a:rPr lang="en-US" sz="1800" dirty="0"/>
              <a:t> </a:t>
            </a:r>
            <a:r>
              <a:rPr lang="zh-CN" altLang="en-US" sz="1800" dirty="0"/>
              <a:t>比 </a:t>
            </a:r>
            <a:r>
              <a:rPr lang="en-US" sz="1800" dirty="0" err="1"/>
              <a:t>ARM7TDMI</a:t>
            </a:r>
            <a:r>
              <a:rPr lang="zh-CN" altLang="en-US" sz="1800" dirty="0"/>
              <a:t>多</a:t>
            </a:r>
            <a:r>
              <a:rPr lang="en-US" sz="1800" dirty="0"/>
              <a:t>1 </a:t>
            </a:r>
            <a:r>
              <a:rPr lang="zh-CN" altLang="en-US" sz="1800" dirty="0"/>
              <a:t>周期 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累加再多</a:t>
            </a:r>
            <a:r>
              <a:rPr lang="en-US" sz="1800" dirty="0"/>
              <a:t>1 </a:t>
            </a:r>
            <a:r>
              <a:rPr lang="zh-CN" altLang="en-US" sz="1800" dirty="0"/>
              <a:t>周期 </a:t>
            </a:r>
            <a:r>
              <a:rPr lang="en-US" sz="1800" dirty="0"/>
              <a:t>(</a:t>
            </a:r>
            <a:r>
              <a:rPr lang="zh-CN" altLang="en-US" sz="1800" dirty="0"/>
              <a:t>不针对</a:t>
            </a:r>
            <a:r>
              <a:rPr lang="en-US" sz="1800" dirty="0" err="1"/>
              <a:t>9E</a:t>
            </a:r>
            <a:r>
              <a:rPr lang="zh-CN" altLang="en-US" sz="1800" dirty="0"/>
              <a:t>，尽管结果延迟多于</a:t>
            </a:r>
            <a:r>
              <a:rPr lang="en-US" sz="1800" dirty="0"/>
              <a:t>1</a:t>
            </a:r>
            <a:r>
              <a:rPr lang="zh-CN" altLang="en-US" sz="1800" dirty="0"/>
              <a:t>周期</a:t>
            </a:r>
            <a:r>
              <a:rPr lang="en-US" sz="1800" dirty="0"/>
              <a:t>)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对于</a:t>
            </a: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1800" dirty="0"/>
              <a:t>long</a:t>
            </a:r>
            <a:r>
              <a:rPr 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1800" dirty="0"/>
              <a:t>型数据，多</a:t>
            </a:r>
            <a:r>
              <a:rPr lang="en-US" sz="1800" dirty="0"/>
              <a:t>1 </a:t>
            </a:r>
            <a:r>
              <a:rPr lang="zh-CN" altLang="en-US" sz="1800" dirty="0"/>
              <a:t>周期 </a:t>
            </a:r>
            <a:endParaRPr lang="zh-CN" altLang="en-US" sz="1800" dirty="0"/>
          </a:p>
          <a:p>
            <a:pPr marL="342900" indent="-34290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以上均为一般规则，确切细节查看相应手册。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dirty="0"/>
              <a:t>单寄存器数据传送</a:t>
            </a:r>
            <a:endParaRPr lang="zh-CN" dirty="0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    </a:t>
            </a:r>
            <a:r>
              <a:rPr lang="en-US" sz="2000" dirty="0">
                <a:solidFill>
                  <a:schemeClr val="tx1"/>
                </a:solidFill>
              </a:rPr>
              <a:t>Word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Byte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>
                <a:solidFill>
                  <a:schemeClr val="tx1"/>
                </a:solidFill>
              </a:rPr>
              <a:t>byte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r>
              <a:rPr lang="en-US" sz="2000" dirty="0">
                <a:solidFill>
                  <a:schemeClr val="tx1"/>
                </a:solidFill>
              </a:rPr>
              <a:t>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存储器系统必须支持所有访问宽度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dirty="0">
                <a:solidFill>
                  <a:schemeClr val="tx1"/>
                </a:solidFill>
              </a:rPr>
              <a:t>e.g.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LDREQB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 </a:t>
            </a:r>
            <a:r>
              <a:rPr lang="zh-CN" altLang="en-US"/>
              <a:t>地址访问</a:t>
            </a:r>
            <a:endParaRPr lang="zh-CN" alt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8163" cy="4953000"/>
          </a:xfrm>
        </p:spPr>
        <p:txBody>
          <a:bodyPr lIns="92075" tIns="46038" rIns="92075" bIns="46038" anchor="ctr" anchorCtr="1"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LDR/STR</a:t>
            </a:r>
            <a:r>
              <a:rPr lang="zh-CN" altLang="en-US" sz="2000"/>
              <a:t>访问的地址由基址寄存器加上偏移量来产生。</a:t>
            </a:r>
            <a:endParaRPr lang="zh-CN" altLang="en-US" sz="2000"/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针对</a:t>
            </a:r>
            <a:r>
              <a:rPr lang="en-US" sz="2000"/>
              <a:t>word</a:t>
            </a:r>
            <a:r>
              <a:rPr lang="zh-CN" altLang="en-US" sz="2000"/>
              <a:t>和无符号</a:t>
            </a:r>
            <a:r>
              <a:rPr lang="en-US" sz="2000"/>
              <a:t>byte </a:t>
            </a:r>
            <a:r>
              <a:rPr lang="zh-CN" altLang="en-US" sz="2000"/>
              <a:t>的访问</a:t>
            </a:r>
            <a:r>
              <a:rPr lang="en-US" sz="2000"/>
              <a:t>, </a:t>
            </a:r>
            <a:r>
              <a:rPr lang="zh-CN" altLang="en-US" sz="2000"/>
              <a:t>偏移量可以是：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12-bit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0 - 4095 bytes).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r0,[r1,#8]</a:t>
            </a:r>
            <a:endParaRPr 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一个寄存器，或再加上移位（由立即数指定）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 r0,[r1,r2]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r0,[r1,r2,LSL#2]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可以是从基址寄存器上加或减去偏移量</a:t>
            </a:r>
            <a:r>
              <a:rPr lang="en-US" sz="2000"/>
              <a:t>:</a:t>
            </a:r>
            <a:br>
              <a:rPr lang="zh-CN" altLang="en-US" sz="2000"/>
            </a:br>
            <a:r>
              <a:rPr lang="en-US" sz="2000"/>
              <a:t>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LDR r0,[r1,#-8]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r0,[r1,-r2,LSL#2]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对于</a:t>
            </a:r>
            <a:r>
              <a:rPr lang="en-US" sz="2000"/>
              <a:t>halfword</a:t>
            </a:r>
            <a:r>
              <a:rPr lang="zh-CN" altLang="en-US" sz="2000"/>
              <a:t>和带符号的</a:t>
            </a:r>
            <a:r>
              <a:rPr lang="en-US" sz="2000"/>
              <a:t>halfword / byte, </a:t>
            </a:r>
            <a:r>
              <a:rPr lang="zh-CN" altLang="en-US" sz="2000"/>
              <a:t>偏移量可以是</a:t>
            </a:r>
            <a:r>
              <a:rPr lang="en-US" sz="2000"/>
              <a:t>: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0-255 bytes).</a:t>
            </a:r>
            <a:endParaRPr lang="zh-CN" alt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不能有偏移操作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可选择采用</a:t>
            </a:r>
            <a:r>
              <a:rPr lang="en-US" sz="2000" i="1"/>
              <a:t>pre-indexed</a:t>
            </a:r>
            <a:r>
              <a:rPr lang="zh-CN" altLang="en-US" sz="2000"/>
              <a:t>或</a:t>
            </a:r>
            <a:r>
              <a:rPr lang="en-US" sz="2000" i="1"/>
              <a:t>post-indexed</a:t>
            </a:r>
            <a:r>
              <a:rPr lang="zh-CN" altLang="en-US" sz="2000"/>
              <a:t>方式寻址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演示</Application>
  <PresentationFormat>全屏显示(4:3)</PresentationFormat>
  <Paragraphs>137</Paragraphs>
  <Slides>8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Courier New</vt:lpstr>
      <vt:lpstr>微软雅黑</vt:lpstr>
      <vt:lpstr>10_质朴</vt:lpstr>
      <vt:lpstr>13_质朴</vt:lpstr>
      <vt:lpstr>1_质朴</vt:lpstr>
      <vt:lpstr>质朴</vt:lpstr>
      <vt:lpstr>2_质朴</vt:lpstr>
      <vt:lpstr>预备知识 </vt:lpstr>
      <vt:lpstr>装载32 bit常数</vt:lpstr>
      <vt:lpstr>测验 #1</vt:lpstr>
      <vt:lpstr>测验 #2 - GCD</vt:lpstr>
      <vt:lpstr>乘法</vt:lpstr>
      <vt:lpstr>单寄存器数据传送</vt:lpstr>
      <vt:lpstr> 地址访问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107</cp:revision>
  <dcterms:created xsi:type="dcterms:W3CDTF">2020-03-19T00:47:00Z</dcterms:created>
  <dcterms:modified xsi:type="dcterms:W3CDTF">2020-03-26T03:43:29Z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