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9"/>
  </p:notesMasterIdLst>
  <p:sldIdLst>
    <p:sldId id="2168" r:id="rId7"/>
    <p:sldId id="2285" r:id="rId8"/>
    <p:sldId id="2286" r:id="rId10"/>
    <p:sldId id="2287" r:id="rId11"/>
    <p:sldId id="2288" r:id="rId12"/>
    <p:sldId id="2289" r:id="rId13"/>
    <p:sldId id="2290" r:id="rId14"/>
    <p:sldId id="2291" r:id="rId15"/>
    <p:sldId id="2284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24" autoAdjust="0"/>
  </p:normalViewPr>
  <p:slideViewPr>
    <p:cSldViewPr>
      <p:cViewPr>
        <p:scale>
          <a:sx n="100" d="100"/>
          <a:sy n="100" d="100"/>
        </p:scale>
        <p:origin x="-516" y="360"/>
      </p:cViewPr>
      <p:guideLst>
        <p:guide orient="horz" pos="23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98"/>
    </p:cViewPr>
  </p:sorterViewPr>
  <p:gridSpacing cx="1828417" cy="1828417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6149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单击此处编辑母版文本样式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第二级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第三级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第四级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第五级</a:t>
            </a:r>
            <a:endParaRPr lang="zh-CN" sz="1200" u="none">
              <a:solidFill>
                <a:schemeClr val="tx1"/>
              </a:solidFill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5A2C17F-963E-4F22-8B16-EE11C9B301EB}" type="slidenum">
              <a:rPr lang="en-US"/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zh-CN" altLang="en-US"/>
              <a:t>指令可以参考</a:t>
            </a:r>
            <a:r>
              <a:rPr lang="en-US"/>
              <a:t>realview MDK</a:t>
            </a:r>
            <a:r>
              <a:rPr lang="zh-CN" altLang="en-US"/>
              <a:t>的中文帮助中关于指令集部分的内容，里面针对每个指令都会有示例。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en-US"/>
              <a:t>BIC	</a:t>
            </a:r>
            <a:r>
              <a:rPr lang="zh-CN" altLang="en-US"/>
              <a:t>位清零</a:t>
            </a:r>
            <a:endParaRPr lang="zh-CN" altLang="en-US"/>
          </a:p>
          <a:p>
            <a:pPr eaLnBrk="1" hangingPunct="1"/>
            <a:r>
              <a:rPr lang="en-US"/>
              <a:t>ORR	</a:t>
            </a:r>
            <a:r>
              <a:rPr lang="zh-CN" altLang="en-US"/>
              <a:t>位置</a:t>
            </a:r>
            <a:r>
              <a:rPr lang="en-US"/>
              <a:t>1</a:t>
            </a:r>
            <a:endParaRPr lang="zh-CN" altLang="en-US"/>
          </a:p>
          <a:p>
            <a:pPr eaLnBrk="1" hangingPunct="1"/>
            <a:r>
              <a:rPr lang="en-US"/>
              <a:t>AND	</a:t>
            </a:r>
            <a:r>
              <a:rPr lang="zh-CN" altLang="en-US"/>
              <a:t>位屏蔽</a:t>
            </a:r>
            <a:endParaRPr lang="zh-CN" altLang="en-US"/>
          </a:p>
          <a:p>
            <a:pPr eaLnBrk="1" hangingPunct="1"/>
            <a:r>
              <a:rPr lang="en-US"/>
              <a:t>EOR	</a:t>
            </a:r>
            <a:r>
              <a:rPr lang="zh-CN" altLang="en-US"/>
              <a:t>位反转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比较指令不产生结果，仅仅改变条件码。</a:t>
            </a:r>
            <a:endParaRPr lang="zh-CN" altLang="en-US"/>
          </a:p>
          <a:p>
            <a:pPr eaLnBrk="1" hangingPunct="1"/>
            <a:r>
              <a:rPr lang="en-US"/>
              <a:t>CMP	</a:t>
            </a:r>
            <a:r>
              <a:rPr lang="zh-CN" altLang="en-US"/>
              <a:t>类似</a:t>
            </a:r>
            <a:r>
              <a:rPr lang="en-US"/>
              <a:t>SUB</a:t>
            </a:r>
            <a:endParaRPr lang="zh-CN" altLang="en-US"/>
          </a:p>
          <a:p>
            <a:pPr eaLnBrk="1" hangingPunct="1"/>
            <a:r>
              <a:rPr lang="en-US"/>
              <a:t>CMN	</a:t>
            </a:r>
            <a:r>
              <a:rPr lang="zh-CN" altLang="en-US"/>
              <a:t>类似</a:t>
            </a:r>
            <a:r>
              <a:rPr lang="en-US"/>
              <a:t>ADD </a:t>
            </a:r>
            <a:endParaRPr lang="zh-CN" altLang="en-US"/>
          </a:p>
          <a:p>
            <a:pPr eaLnBrk="1" hangingPunct="1"/>
            <a:r>
              <a:rPr lang="en-US"/>
              <a:t>TST	</a:t>
            </a:r>
            <a:r>
              <a:rPr lang="zh-CN" altLang="en-US"/>
              <a:t>类似</a:t>
            </a:r>
            <a:r>
              <a:rPr lang="en-US"/>
              <a:t>AND</a:t>
            </a:r>
            <a:endParaRPr lang="zh-CN" altLang="en-US"/>
          </a:p>
          <a:p>
            <a:pPr eaLnBrk="1" hangingPunct="1"/>
            <a:r>
              <a:rPr lang="en-US"/>
              <a:t>TEQ	</a:t>
            </a:r>
            <a:r>
              <a:rPr lang="zh-CN" altLang="en-US"/>
              <a:t>类似</a:t>
            </a:r>
            <a:r>
              <a:rPr lang="en-US"/>
              <a:t>EOR</a:t>
            </a:r>
            <a:endParaRPr lang="zh-CN" altLang="en-US"/>
          </a:p>
          <a:p>
            <a:pPr eaLnBrk="1" hangingPunct="1"/>
            <a:r>
              <a:rPr lang="zh-CN" altLang="en-US"/>
              <a:t>一般单周期即可执行完成，除非对</a:t>
            </a:r>
            <a:r>
              <a:rPr lang="en-US"/>
              <a:t>PC</a:t>
            </a:r>
            <a:r>
              <a:rPr lang="zh-CN" altLang="en-US"/>
              <a:t>进行写操作，或是寄存器控制的移位。 可顺便提及 </a:t>
            </a:r>
            <a:r>
              <a:rPr lang="en-US"/>
              <a:t>ARM NOP &amp; Thumb NOP</a:t>
            </a:r>
            <a:r>
              <a:rPr lang="zh-CN" altLang="en-US"/>
              <a:t>指令。</a:t>
            </a:r>
            <a:endParaRPr lang="zh-CN" altLang="en-US"/>
          </a:p>
          <a:p>
            <a:pPr eaLnBrk="1" hangingPunct="1"/>
            <a:r>
              <a:rPr lang="zh-CN" altLang="en-US"/>
              <a:t>解释一下</a:t>
            </a:r>
            <a:r>
              <a:rPr lang="en-US"/>
              <a:t>RSB</a:t>
            </a:r>
            <a:r>
              <a:rPr lang="zh-CN" altLang="en-US"/>
              <a:t>和</a:t>
            </a:r>
            <a:r>
              <a:rPr lang="en-US"/>
              <a:t>RSC</a:t>
            </a:r>
            <a:r>
              <a:rPr lang="zh-CN" altLang="en-US"/>
              <a:t>，两者与</a:t>
            </a:r>
            <a:r>
              <a:rPr lang="en-US"/>
              <a:t>SUB</a:t>
            </a:r>
            <a:r>
              <a:rPr lang="zh-CN" altLang="en-US"/>
              <a:t>、</a:t>
            </a:r>
            <a:r>
              <a:rPr lang="en-US"/>
              <a:t>SBC</a:t>
            </a:r>
            <a:r>
              <a:rPr lang="zh-CN" altLang="en-US"/>
              <a:t>的减法顺序不同，因为</a:t>
            </a:r>
            <a:r>
              <a:rPr lang="en-US"/>
              <a:t>y-x</a:t>
            </a:r>
            <a:r>
              <a:rPr lang="zh-CN" altLang="en-US"/>
              <a:t>不等同于</a:t>
            </a:r>
            <a:r>
              <a:rPr lang="en-US"/>
              <a:t>x-y</a:t>
            </a:r>
            <a:r>
              <a:rPr lang="zh-CN" altLang="en-US"/>
              <a:t>，故区分为两条指令。</a:t>
            </a:r>
            <a:endParaRPr lang="zh-CN" altLang="en-US"/>
          </a:p>
          <a:p>
            <a:pPr eaLnBrk="1" hangingPunct="1"/>
            <a:r>
              <a:rPr lang="zh-CN" altLang="en-US"/>
              <a:t>此处没包含乘法指令（它有单独的指令格式）。</a:t>
            </a:r>
            <a:endParaRPr lang="zh-CN" altLang="en-US"/>
          </a:p>
          <a:p>
            <a:pPr eaLnBrk="1" hangingPunct="1"/>
            <a:r>
              <a:rPr lang="en-US"/>
              <a:t>ARM</a:t>
            </a:r>
            <a:r>
              <a:rPr lang="zh-CN" altLang="en-US"/>
              <a:t>没有除法指令，编译器使用实时库（</a:t>
            </a:r>
            <a:r>
              <a:rPr lang="en-US"/>
              <a:t>run-time library</a:t>
            </a:r>
            <a:r>
              <a:rPr lang="zh-CN" altLang="en-US"/>
              <a:t>）或是移位器来实现除法。</a:t>
            </a:r>
            <a:endParaRPr lang="zh-CN" altLang="en-US"/>
          </a:p>
          <a:p>
            <a:pPr eaLnBrk="1" hangingPunct="1"/>
            <a:r>
              <a:rPr lang="zh-CN" altLang="en-US"/>
              <a:t>可结合 “</a:t>
            </a:r>
            <a:r>
              <a:rPr lang="en-US"/>
              <a:t>S” </a:t>
            </a:r>
            <a:r>
              <a:rPr lang="zh-CN" altLang="en-US"/>
              <a:t>位来影响条件执行，如：</a:t>
            </a:r>
            <a:r>
              <a:rPr lang="en-US"/>
              <a:t>ADDEQS r0, r1, r2</a:t>
            </a:r>
            <a:endParaRPr lang="zh-CN" altLang="en-US"/>
          </a:p>
        </p:txBody>
      </p:sp>
      <p:sp>
        <p:nvSpPr>
          <p:cNvPr id="174083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 lIns="91497" tIns="45748" rIns="91497" bIns="45748"/>
          <a:lstStyle/>
          <a:p>
            <a:pPr eaLnBrk="1" hangingPunct="1"/>
            <a:r>
              <a:rPr lang="zh-CN" altLang="en-US"/>
              <a:t>条件码就是一种简单的测试</a:t>
            </a:r>
            <a:r>
              <a:rPr lang="en-US"/>
              <a:t>ALU</a:t>
            </a:r>
            <a:r>
              <a:rPr lang="zh-CN" altLang="en-US"/>
              <a:t>状态标志位的方法。</a:t>
            </a:r>
            <a:endParaRPr lang="zh-CN" altLang="en-US"/>
          </a:p>
        </p:txBody>
      </p:sp>
      <p:sp>
        <p:nvSpPr>
          <p:cNvPr id="165891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66825" y="857250"/>
            <a:ext cx="4284663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zh-CN" altLang="en-US"/>
              <a:t>左轮换可通过右轮换来实现（向右</a:t>
            </a:r>
            <a:r>
              <a:rPr lang="en-US"/>
              <a:t>32-number</a:t>
            </a:r>
            <a:r>
              <a:rPr lang="zh-CN" altLang="en-US"/>
              <a:t>），比如，左轮换</a:t>
            </a:r>
            <a:r>
              <a:rPr lang="en-US"/>
              <a:t>10</a:t>
            </a:r>
            <a:r>
              <a:rPr lang="zh-CN" altLang="en-US"/>
              <a:t>位等于右轮换</a:t>
            </a:r>
            <a:r>
              <a:rPr lang="en-US"/>
              <a:t>22</a:t>
            </a:r>
            <a:r>
              <a:rPr lang="zh-CN" altLang="en-US"/>
              <a:t>位。</a:t>
            </a:r>
            <a:endParaRPr lang="zh-CN" altLang="en-US"/>
          </a:p>
          <a:p>
            <a:pPr eaLnBrk="1" hangingPunct="1"/>
            <a:r>
              <a:rPr lang="en-US"/>
              <a:t>RRX </a:t>
            </a:r>
            <a:r>
              <a:rPr lang="zh-CN" altLang="en-US"/>
              <a:t>用于特殊应用，如加密算法，不能由</a:t>
            </a:r>
            <a:r>
              <a:rPr lang="en-US"/>
              <a:t>C</a:t>
            </a:r>
            <a:r>
              <a:rPr lang="zh-CN" altLang="en-US"/>
              <a:t>编译器产生。我们把它用于 </a:t>
            </a:r>
            <a:r>
              <a:rPr lang="en-US"/>
              <a:t>64/64</a:t>
            </a:r>
            <a:r>
              <a:rPr lang="zh-CN" altLang="en-US"/>
              <a:t>位的除法。</a:t>
            </a:r>
            <a:r>
              <a:rPr lang="en-US"/>
              <a:t>RRX </a:t>
            </a:r>
            <a:r>
              <a:rPr lang="zh-CN" altLang="en-US"/>
              <a:t>允许右移多精度数 。此命令也长用于 </a:t>
            </a:r>
            <a:r>
              <a:rPr lang="en-US"/>
              <a:t>ARM</a:t>
            </a:r>
            <a:r>
              <a:rPr lang="zh-CN" altLang="en-US"/>
              <a:t>的</a:t>
            </a:r>
            <a:r>
              <a:rPr lang="en-US"/>
              <a:t>MPEG</a:t>
            </a:r>
            <a:r>
              <a:rPr lang="zh-CN" altLang="en-US"/>
              <a:t>算法。</a:t>
            </a:r>
            <a:endParaRPr lang="zh-CN" altLang="en-US"/>
          </a:p>
          <a:p>
            <a:pPr eaLnBrk="1" hangingPunct="1"/>
            <a:r>
              <a:rPr lang="en-US"/>
              <a:t>ANSI C</a:t>
            </a:r>
            <a:r>
              <a:rPr lang="zh-CN" altLang="en-US"/>
              <a:t>没有轮换操作，它只有 “</a:t>
            </a:r>
            <a:r>
              <a:rPr lang="en-US"/>
              <a:t>&lt;&lt;“</a:t>
            </a:r>
            <a:r>
              <a:rPr lang="zh-CN" altLang="en-US"/>
              <a:t>和“</a:t>
            </a:r>
            <a:r>
              <a:rPr lang="en-US"/>
              <a:t>&gt;&gt;”</a:t>
            </a:r>
            <a:r>
              <a:rPr lang="zh-CN" altLang="en-US"/>
              <a:t>，相当于 </a:t>
            </a:r>
            <a:r>
              <a:rPr lang="en-US"/>
              <a:t>LSL, LSR</a:t>
            </a:r>
            <a:r>
              <a:rPr lang="zh-CN" altLang="en-US"/>
              <a:t>和</a:t>
            </a:r>
            <a:r>
              <a:rPr lang="en-US"/>
              <a:t>ASR</a:t>
            </a:r>
            <a:r>
              <a:rPr lang="zh-CN" altLang="en-US"/>
              <a:t>。然而</a:t>
            </a:r>
            <a:r>
              <a:rPr lang="en-US"/>
              <a:t>ARM</a:t>
            </a:r>
            <a:r>
              <a:rPr lang="zh-CN" altLang="en-US"/>
              <a:t>编译器认识轮换表达式，并优化为</a:t>
            </a:r>
            <a:r>
              <a:rPr lang="en-US"/>
              <a:t>ROR</a:t>
            </a:r>
            <a:r>
              <a:rPr lang="zh-CN" altLang="en-US"/>
              <a:t>，如：</a:t>
            </a:r>
            <a:endParaRPr lang="zh-CN" altLang="en-US"/>
          </a:p>
          <a:p>
            <a:pPr eaLnBrk="1" hangingPunct="1"/>
            <a:r>
              <a:rPr lang="en-US"/>
              <a:t>int f(</a:t>
            </a:r>
            <a:r>
              <a:rPr lang="zh-CN" altLang="en-US"/>
              <a:t>无符号</a:t>
            </a:r>
            <a:r>
              <a:rPr lang="en-US"/>
              <a:t>int a)</a:t>
            </a:r>
            <a:endParaRPr lang="zh-CN" altLang="en-US"/>
          </a:p>
          <a:p>
            <a:pPr eaLnBrk="1" hangingPunct="1"/>
            <a:r>
              <a:rPr lang="en-US"/>
              <a:t>{</a:t>
            </a:r>
            <a:endParaRPr lang="zh-CN" altLang="en-US"/>
          </a:p>
          <a:p>
            <a:pPr eaLnBrk="1" hangingPunct="1"/>
            <a:r>
              <a:rPr lang="en-US"/>
              <a:t>  return (a &lt;&lt; 10) | (a &gt;&gt;22) ;</a:t>
            </a:r>
            <a:endParaRPr lang="zh-CN" altLang="en-US"/>
          </a:p>
          <a:p>
            <a:pPr eaLnBrk="1" hangingPunct="1"/>
            <a:r>
              <a:rPr lang="en-US"/>
              <a:t>}</a:t>
            </a:r>
            <a:endParaRPr lang="zh-CN" altLang="en-US"/>
          </a:p>
          <a:p>
            <a:pPr eaLnBrk="1" hangingPunct="1"/>
            <a:r>
              <a:rPr lang="en-US"/>
              <a:t>=&gt; MOV      a1,a1,ROR #22</a:t>
            </a:r>
            <a:endParaRPr lang="zh-CN" altLang="en-US"/>
          </a:p>
          <a:p>
            <a:pPr eaLnBrk="1" hangingPunct="1"/>
            <a:r>
              <a:rPr lang="zh-CN" altLang="en-US"/>
              <a:t>对于*</a:t>
            </a:r>
            <a:r>
              <a:rPr lang="en-US"/>
              <a:t>logical*</a:t>
            </a:r>
            <a:r>
              <a:rPr lang="zh-CN" altLang="en-US"/>
              <a:t>数据处理操作，进位标志（</a:t>
            </a:r>
            <a:r>
              <a:rPr lang="en-US"/>
              <a:t>Carry flag</a:t>
            </a:r>
            <a:r>
              <a:rPr lang="zh-CN" altLang="en-US"/>
              <a:t>）接收移位器的输出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177155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/>
              <a:t>可以适当提及 </a:t>
            </a:r>
            <a:r>
              <a:rPr lang="en-US" dirty="0" err="1"/>
              <a:t>7TDMI</a:t>
            </a:r>
            <a:r>
              <a:rPr lang="en-US" dirty="0"/>
              <a:t> </a:t>
            </a:r>
            <a:r>
              <a:rPr lang="zh-CN" altLang="en-US" dirty="0"/>
              <a:t>核里的</a:t>
            </a:r>
            <a:r>
              <a:rPr lang="en-US" dirty="0"/>
              <a:t>A bus</a:t>
            </a:r>
            <a:r>
              <a:rPr lang="zh-CN" altLang="en-US" dirty="0"/>
              <a:t>和</a:t>
            </a:r>
            <a:r>
              <a:rPr lang="en-US" dirty="0"/>
              <a:t>B bus</a:t>
            </a:r>
            <a:r>
              <a:rPr lang="zh-CN" altLang="en-US" dirty="0"/>
              <a:t>，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例子程序：</a:t>
            </a:r>
            <a:endParaRPr lang="zh-CN" altLang="en-US" dirty="0"/>
          </a:p>
          <a:p>
            <a:pPr eaLnBrk="1" hangingPunct="1"/>
            <a:r>
              <a:rPr lang="zh-CN" altLang="en-US" dirty="0"/>
              <a:t>	</a:t>
            </a:r>
            <a:r>
              <a:rPr lang="en-US" dirty="0"/>
              <a:t>ADD	</a:t>
            </a:r>
            <a:r>
              <a:rPr lang="en-US" dirty="0" err="1"/>
              <a:t>r0</a:t>
            </a:r>
            <a:r>
              <a:rPr lang="en-US" dirty="0"/>
              <a:t>, </a:t>
            </a:r>
            <a:r>
              <a:rPr lang="en-US" dirty="0" err="1"/>
              <a:t>r1</a:t>
            </a:r>
            <a:r>
              <a:rPr lang="en-US" dirty="0"/>
              <a:t>, </a:t>
            </a:r>
            <a:r>
              <a:rPr lang="en-US" dirty="0" err="1"/>
              <a:t>r2</a:t>
            </a:r>
            <a:endParaRPr lang="zh-CN" altLang="en-US" dirty="0"/>
          </a:p>
          <a:p>
            <a:pPr eaLnBrk="1" hangingPunct="1"/>
            <a:r>
              <a:rPr lang="en-US" dirty="0"/>
              <a:t>	ADD	</a:t>
            </a:r>
            <a:r>
              <a:rPr lang="en-US" dirty="0" err="1"/>
              <a:t>r0</a:t>
            </a:r>
            <a:r>
              <a:rPr lang="en-US" dirty="0"/>
              <a:t>, </a:t>
            </a:r>
            <a:r>
              <a:rPr lang="en-US" dirty="0" err="1"/>
              <a:t>r1</a:t>
            </a:r>
            <a:r>
              <a:rPr lang="en-US" dirty="0"/>
              <a:t>, </a:t>
            </a:r>
            <a:r>
              <a:rPr lang="en-US" dirty="0" err="1"/>
              <a:t>r2</a:t>
            </a:r>
            <a:r>
              <a:rPr lang="en-US" dirty="0"/>
              <a:t>, </a:t>
            </a:r>
            <a:r>
              <a:rPr lang="en-US" dirty="0" err="1"/>
              <a:t>LSL</a:t>
            </a:r>
            <a:r>
              <a:rPr lang="en-US" dirty="0"/>
              <a:t> #7</a:t>
            </a:r>
            <a:endParaRPr lang="zh-CN" altLang="en-US" dirty="0"/>
          </a:p>
          <a:p>
            <a:pPr eaLnBrk="1" hangingPunct="1"/>
            <a:r>
              <a:rPr lang="en-US" dirty="0"/>
              <a:t>	ADD	</a:t>
            </a:r>
            <a:r>
              <a:rPr lang="en-US" dirty="0" err="1"/>
              <a:t>r0</a:t>
            </a:r>
            <a:r>
              <a:rPr lang="en-US" dirty="0"/>
              <a:t>, </a:t>
            </a:r>
            <a:r>
              <a:rPr lang="en-US" dirty="0" err="1"/>
              <a:t>r1</a:t>
            </a:r>
            <a:r>
              <a:rPr lang="en-US" dirty="0"/>
              <a:t>, </a:t>
            </a:r>
            <a:r>
              <a:rPr lang="en-US" dirty="0" err="1"/>
              <a:t>r2</a:t>
            </a:r>
            <a:r>
              <a:rPr lang="en-US" dirty="0"/>
              <a:t>, </a:t>
            </a:r>
            <a:r>
              <a:rPr lang="en-US" dirty="0" err="1"/>
              <a:t>LSL</a:t>
            </a:r>
            <a:r>
              <a:rPr lang="en-US" dirty="0"/>
              <a:t> </a:t>
            </a:r>
            <a:r>
              <a:rPr lang="en-US" dirty="0" err="1"/>
              <a:t>r3</a:t>
            </a:r>
            <a:endParaRPr lang="zh-CN" altLang="en-US" dirty="0"/>
          </a:p>
          <a:p>
            <a:pPr eaLnBrk="1" hangingPunct="1"/>
            <a:r>
              <a:rPr lang="en-US" dirty="0"/>
              <a:t>	ADD	</a:t>
            </a:r>
            <a:r>
              <a:rPr lang="en-US" dirty="0" err="1"/>
              <a:t>r0</a:t>
            </a:r>
            <a:r>
              <a:rPr lang="en-US" dirty="0"/>
              <a:t>, </a:t>
            </a:r>
            <a:r>
              <a:rPr lang="en-US" dirty="0" err="1"/>
              <a:t>r1</a:t>
            </a:r>
            <a:r>
              <a:rPr lang="en-US" dirty="0"/>
              <a:t>, #</a:t>
            </a:r>
            <a:r>
              <a:rPr lang="en-US" dirty="0" err="1"/>
              <a:t>0x4E</a:t>
            </a:r>
            <a:endParaRPr lang="zh-CN" altLang="en-US" dirty="0"/>
          </a:p>
        </p:txBody>
      </p:sp>
      <p:sp>
        <p:nvSpPr>
          <p:cNvPr id="179203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/>
              <a:t>注意： </a:t>
            </a:r>
            <a:r>
              <a:rPr lang="en-US" dirty="0" err="1"/>
              <a:t>LDR</a:t>
            </a:r>
            <a:r>
              <a:rPr lang="zh-CN" altLang="en-US" dirty="0"/>
              <a:t>指令中，目的地址（寄存器）在前，而 </a:t>
            </a:r>
            <a:r>
              <a:rPr lang="en-US" dirty="0" err="1"/>
              <a:t>STR</a:t>
            </a:r>
            <a:r>
              <a:rPr lang="zh-CN" altLang="en-US" dirty="0"/>
              <a:t>指令中，目的地址（寄存器）在后。这与</a:t>
            </a:r>
            <a:r>
              <a:rPr lang="en-US" dirty="0"/>
              <a:t>Motorola</a:t>
            </a:r>
            <a:r>
              <a:rPr lang="zh-CN" altLang="en-US" dirty="0"/>
              <a:t>相反。但这样保证了指令助记符格式的一致性。通常寄存器装载</a:t>
            </a:r>
            <a:r>
              <a:rPr lang="en-US" dirty="0"/>
              <a:t>/</a:t>
            </a:r>
            <a:r>
              <a:rPr lang="zh-CN" altLang="en-US" dirty="0"/>
              <a:t>存储在先，访问在后。</a:t>
            </a:r>
            <a:endParaRPr lang="zh-CN" altLang="en-US" dirty="0"/>
          </a:p>
          <a:p>
            <a:pPr eaLnBrk="1" hangingPunct="1"/>
            <a:r>
              <a:rPr lang="zh-CN" altLang="en-US" dirty="0"/>
              <a:t>尺寸指定器（</a:t>
            </a:r>
            <a:r>
              <a:rPr lang="en-US" dirty="0"/>
              <a:t>size </a:t>
            </a:r>
            <a:r>
              <a:rPr lang="en-US" dirty="0" err="1"/>
              <a:t>specifier</a:t>
            </a:r>
            <a:r>
              <a:rPr lang="zh-CN" altLang="en-US" dirty="0"/>
              <a:t>）发出</a:t>
            </a:r>
            <a:r>
              <a:rPr lang="en-US" dirty="0"/>
              <a:t>MAS (</a:t>
            </a:r>
            <a:r>
              <a:rPr lang="zh-CN" altLang="en-US" dirty="0"/>
              <a:t>存储器访问宽度</a:t>
            </a:r>
            <a:r>
              <a:rPr lang="en-US" dirty="0"/>
              <a:t>)</a:t>
            </a:r>
            <a:r>
              <a:rPr lang="zh-CN" altLang="en-US" dirty="0"/>
              <a:t>信号。 重要的是存储器必须支持所有访问宽度，尤其重要的是写，必须只有指定的宽度被写。</a:t>
            </a:r>
            <a:endParaRPr lang="zh-CN" altLang="en-US" dirty="0"/>
          </a:p>
          <a:p>
            <a:pPr eaLnBrk="1" hangingPunct="1"/>
            <a:r>
              <a:rPr lang="zh-CN" altLang="en-US" dirty="0"/>
              <a:t>特定类型的符号扩展装载，必需！因为</a:t>
            </a:r>
            <a:r>
              <a:rPr lang="en-US" dirty="0"/>
              <a:t>ARM </a:t>
            </a:r>
            <a:r>
              <a:rPr lang="zh-CN" altLang="en-US" dirty="0"/>
              <a:t>寄存器只保留</a:t>
            </a:r>
            <a:r>
              <a:rPr lang="en-US" dirty="0"/>
              <a:t>32-bit</a:t>
            </a:r>
            <a:r>
              <a:rPr lang="zh-CN" altLang="en-US" dirty="0"/>
              <a:t>值。（ 可以画一个框图解释）。 但不需要特别的存储指令。</a:t>
            </a:r>
            <a:endParaRPr lang="zh-CN" altLang="en-US" dirty="0"/>
          </a:p>
          <a:p>
            <a:pPr eaLnBrk="1" hangingPunct="1"/>
            <a:r>
              <a:rPr lang="zh-CN" altLang="en-US" dirty="0"/>
              <a:t>指令周期 数：</a:t>
            </a:r>
            <a:endParaRPr lang="zh-CN" altLang="en-US" dirty="0"/>
          </a:p>
          <a:p>
            <a:pPr eaLnBrk="1" hangingPunct="1"/>
            <a:r>
              <a:rPr lang="zh-CN" altLang="en-US" dirty="0"/>
              <a:t>			</a:t>
            </a:r>
            <a:r>
              <a:rPr lang="en-US" dirty="0" err="1"/>
              <a:t>STR</a:t>
            </a:r>
            <a:r>
              <a:rPr lang="en-US" dirty="0"/>
              <a:t>		</a:t>
            </a:r>
            <a:r>
              <a:rPr lang="en-US" dirty="0" err="1"/>
              <a:t>LDR</a:t>
            </a:r>
            <a:endParaRPr lang="zh-CN" altLang="en-US" dirty="0"/>
          </a:p>
          <a:p>
            <a:pPr eaLnBrk="1" hangingPunct="1"/>
            <a:r>
              <a:rPr lang="en-US" dirty="0" err="1"/>
              <a:t>7TDMI</a:t>
            </a:r>
            <a:r>
              <a:rPr lang="en-US" dirty="0"/>
              <a:t>		2 </a:t>
            </a:r>
            <a:r>
              <a:rPr lang="zh-CN" altLang="en-US" dirty="0"/>
              <a:t>周期	</a:t>
            </a:r>
            <a:r>
              <a:rPr lang="en-US" dirty="0"/>
              <a:t>3 </a:t>
            </a:r>
            <a:r>
              <a:rPr lang="zh-CN" altLang="en-US" dirty="0"/>
              <a:t>周期</a:t>
            </a:r>
            <a:endParaRPr lang="zh-CN" altLang="en-US" dirty="0"/>
          </a:p>
          <a:p>
            <a:pPr eaLnBrk="1" hangingPunct="1"/>
            <a:r>
              <a:rPr lang="en-US" dirty="0" err="1"/>
              <a:t>9TDMI</a:t>
            </a:r>
            <a:r>
              <a:rPr lang="en-US" dirty="0"/>
              <a:t>		1 </a:t>
            </a:r>
            <a:r>
              <a:rPr lang="zh-CN" altLang="en-US" dirty="0"/>
              <a:t>周期	</a:t>
            </a:r>
            <a:r>
              <a:rPr lang="en-US" dirty="0"/>
              <a:t>1 </a:t>
            </a:r>
            <a:r>
              <a:rPr lang="zh-CN" altLang="en-US" dirty="0"/>
              <a:t>周期 </a:t>
            </a:r>
            <a:r>
              <a:rPr lang="en-US" dirty="0"/>
              <a:t>– </a:t>
            </a:r>
            <a:r>
              <a:rPr lang="zh-CN" altLang="en-US" dirty="0"/>
              <a:t>如果 下个周期被使用，则会</a:t>
            </a:r>
            <a:r>
              <a:rPr lang="en-US" dirty="0"/>
              <a:t>interlock </a:t>
            </a:r>
            <a:endParaRPr lang="zh-CN" altLang="en-US" dirty="0"/>
          </a:p>
          <a:p>
            <a:pPr eaLnBrk="1" hangingPunct="1"/>
            <a:r>
              <a:rPr lang="en-US" dirty="0" err="1"/>
              <a:t>StrongARM1</a:t>
            </a:r>
            <a:r>
              <a:rPr lang="en-US" dirty="0"/>
              <a:t>	1 </a:t>
            </a:r>
            <a:r>
              <a:rPr lang="zh-CN" altLang="en-US" dirty="0"/>
              <a:t>周期	</a:t>
            </a:r>
            <a:r>
              <a:rPr lang="en-US" dirty="0"/>
              <a:t>1 </a:t>
            </a:r>
            <a:r>
              <a:rPr lang="zh-CN" altLang="en-US" dirty="0"/>
              <a:t>周期 </a:t>
            </a:r>
            <a:r>
              <a:rPr lang="en-US" dirty="0"/>
              <a:t>-</a:t>
            </a:r>
            <a:r>
              <a:rPr lang="zh-CN" altLang="en-US" dirty="0"/>
              <a:t>如果 下个周期被使用，则会</a:t>
            </a:r>
            <a:r>
              <a:rPr lang="en-US" dirty="0"/>
              <a:t>interlock </a:t>
            </a:r>
            <a:endParaRPr lang="zh-CN" altLang="en-US" dirty="0"/>
          </a:p>
          <a:p>
            <a:pPr eaLnBrk="1" hangingPunct="1"/>
            <a:r>
              <a:rPr lang="en-US" dirty="0" err="1"/>
              <a:t>Xscale</a:t>
            </a:r>
            <a:r>
              <a:rPr lang="en-US" dirty="0"/>
              <a:t>		1 </a:t>
            </a:r>
            <a:r>
              <a:rPr lang="zh-CN" altLang="en-US" dirty="0"/>
              <a:t>周期	</a:t>
            </a:r>
            <a:r>
              <a:rPr lang="en-US" dirty="0"/>
              <a:t>1 </a:t>
            </a:r>
            <a:r>
              <a:rPr lang="zh-CN" altLang="en-US" dirty="0"/>
              <a:t>周期 </a:t>
            </a:r>
            <a:r>
              <a:rPr lang="en-US" dirty="0"/>
              <a:t>-</a:t>
            </a:r>
            <a:r>
              <a:rPr lang="zh-CN" altLang="en-US" dirty="0"/>
              <a:t>如果 下</a:t>
            </a:r>
            <a:r>
              <a:rPr lang="en-US" dirty="0"/>
              <a:t>2</a:t>
            </a:r>
            <a:r>
              <a:rPr lang="zh-CN" altLang="en-US" dirty="0"/>
              <a:t>个周期被使用，则会</a:t>
            </a:r>
            <a:r>
              <a:rPr lang="en-US" dirty="0"/>
              <a:t>interlock 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注意：尺寸指定器（</a:t>
            </a:r>
            <a:r>
              <a:rPr lang="en-US" dirty="0"/>
              <a:t>size </a:t>
            </a:r>
            <a:r>
              <a:rPr lang="en-US" dirty="0" err="1"/>
              <a:t>specifier</a:t>
            </a:r>
            <a:r>
              <a:rPr lang="zh-CN" altLang="en-US" dirty="0"/>
              <a:t>）放在条件码后面。</a:t>
            </a:r>
            <a:endParaRPr lang="zh-CN" altLang="en-US" dirty="0"/>
          </a:p>
          <a:p>
            <a:pPr eaLnBrk="1" hangingPunct="1"/>
            <a:r>
              <a:rPr lang="en-US" dirty="0"/>
              <a:t>&lt;address&gt; </a:t>
            </a:r>
            <a:r>
              <a:rPr lang="zh-CN" altLang="en-US" dirty="0"/>
              <a:t>的解释见下一页。</a:t>
            </a:r>
            <a:endParaRPr lang="zh-CN" altLang="en-US" dirty="0"/>
          </a:p>
          <a:p>
            <a:pPr eaLnBrk="1" hangingPunct="1"/>
            <a:r>
              <a:rPr lang="zh-CN" altLang="en-US" dirty="0"/>
              <a:t>注意：装载</a:t>
            </a:r>
            <a:r>
              <a:rPr lang="en-US" dirty="0"/>
              <a:t>/</a:t>
            </a:r>
            <a:r>
              <a:rPr lang="zh-CN" altLang="en-US" dirty="0"/>
              <a:t>存储指令不能设置条件码</a:t>
            </a:r>
            <a:endParaRPr lang="zh-CN" altLang="en-US" dirty="0"/>
          </a:p>
        </p:txBody>
      </p:sp>
      <p:sp>
        <p:nvSpPr>
          <p:cNvPr id="193539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 dirty="0" err="1"/>
              <a:t>v4T</a:t>
            </a:r>
            <a:r>
              <a:rPr lang="zh-CN" altLang="en-US" dirty="0"/>
              <a:t>体系结构中加入了</a:t>
            </a:r>
            <a:r>
              <a:rPr lang="en-US" dirty="0" err="1"/>
              <a:t>Halfword</a:t>
            </a:r>
            <a:r>
              <a:rPr lang="en-US" dirty="0"/>
              <a:t> </a:t>
            </a:r>
            <a:r>
              <a:rPr lang="zh-CN" altLang="en-US" dirty="0"/>
              <a:t>和带符号的</a:t>
            </a:r>
            <a:r>
              <a:rPr lang="en-US" dirty="0" err="1"/>
              <a:t>halfword</a:t>
            </a:r>
            <a:r>
              <a:rPr lang="en-US" dirty="0"/>
              <a:t>/byte</a:t>
            </a:r>
            <a:r>
              <a:rPr lang="zh-CN" altLang="en-US" dirty="0"/>
              <a:t>访问。 这是因为偏移量 不像普通的 </a:t>
            </a:r>
            <a:r>
              <a:rPr lang="en-US" dirty="0"/>
              <a:t>word/byte </a:t>
            </a:r>
            <a:r>
              <a:rPr lang="zh-CN" altLang="en-US" dirty="0"/>
              <a:t>装载</a:t>
            </a:r>
            <a:r>
              <a:rPr lang="en-US" dirty="0"/>
              <a:t>/</a:t>
            </a:r>
            <a:r>
              <a:rPr lang="zh-CN" altLang="en-US" dirty="0"/>
              <a:t>存储那样灵活，不过不要紧，这样的访问很少。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框图见下一页</a:t>
            </a:r>
            <a:endParaRPr lang="zh-CN" altLang="en-US" dirty="0"/>
          </a:p>
        </p:txBody>
      </p:sp>
      <p:sp>
        <p:nvSpPr>
          <p:cNvPr id="195587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CFCC65-CE67-4FA6-AA62-753292AD1E6E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3D4F4B-6535-4C8A-B410-0111FCDFE21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07058-CC60-48AB-A295-76AD6341DCB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4E6FE6-E6F5-4FFB-A088-2B5E2F49123A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A319AA-9ED5-4489-B5FF-4337A3320A9C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2FB5E-857F-4E4E-8B5C-14579A351E2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6A0444-263B-448A-9C2F-78CFCBC4DEAB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604EEA-D2D8-475D-A049-82F7506732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BB1C4D-69E5-4360-90D2-90084B33171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402840-8FD5-46E2-B575-EC89334359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1061E-C92E-48F6-8A8D-8CC7E162FEB2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7" name="直接连接符 11"/>
          <p:cNvSpPr>
            <a:spLocks noChangeShapeType="1"/>
          </p:cNvSpPr>
          <p:nvPr/>
        </p:nvSpPr>
        <p:spPr bwMode="auto">
          <a:xfrm rot="5400000">
            <a:off x="3159919" y="3323432"/>
            <a:ext cx="603567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8" name="等腰三角形 12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29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1030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1031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2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1033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1" name="等腰三角形 11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2" name="直接连接符 12"/>
          <p:cNvSpPr>
            <a:spLocks noChangeShapeType="1"/>
          </p:cNvSpPr>
          <p:nvPr/>
        </p:nvSpPr>
        <p:spPr bwMode="auto">
          <a:xfrm rot="5400000">
            <a:off x="3629819" y="3201194"/>
            <a:ext cx="585152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3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2054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205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cs typeface="+mn-cs"/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2057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cs typeface="+mn-cs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矩形 14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7" name="矩形 15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8" name="矩形 16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9" name="矩形 17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80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zh-CN" altLang="zh-CN" sz="28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81" name="直接连接符 19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08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308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308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579120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4099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410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1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2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03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410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pic>
        <p:nvPicPr>
          <p:cNvPr id="4105" name="Picture 1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512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5124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5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6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5129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fld id="{E10C2882-F426-431C-857D-8B033143955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71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矩形 10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5" name="矩形 11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6" name="矩形 12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7" name="矩形 14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179" name="直接连接符 28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8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69708" y="4009390"/>
            <a:ext cx="6629400" cy="809625"/>
          </a:xfrm>
        </p:spPr>
        <p:txBody>
          <a:bodyPr/>
          <a:lstStyle/>
          <a:p>
            <a:pPr algn="ctr" eaLnBrk="1" hangingPunct="1"/>
            <a:r>
              <a:rPr lang="en-US" altLang="zh-CN" sz="2200"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rPr>
              <a:t>arm</a:t>
            </a:r>
            <a:r>
              <a:rPr lang="zh-CN" altLang="en-US" sz="2200"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rPr>
              <a:t>体系结构</a:t>
            </a:r>
            <a:endParaRPr lang="zh-CN" altLang="en-US" sz="2200">
              <a:latin typeface="黑体" panose="02010609060101010101" pitchFamily="2" charset="-122"/>
              <a:ea typeface="黑体" panose="02010609060101010101" pitchFamily="2" charset="-122"/>
              <a:sym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/>
              <a:t>数据处理指令</a:t>
            </a:r>
            <a:endParaRPr lang="zh-CN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/>
              <a:t>包括：</a:t>
            </a:r>
            <a:endParaRPr lang="zh-CN" altLang="en-US" sz="2000" dirty="0"/>
          </a:p>
          <a:p>
            <a:pPr marL="548005" lvl="1" indent="-27178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/>
              <a:t>算术指令：	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ADD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ADC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SUB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SBC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RSB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RSC</a:t>
            </a:r>
            <a:endParaRPr 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</a:rPr>
              <a:t>逻辑指令：		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AND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ORR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EOR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BIC</a:t>
            </a:r>
            <a:endParaRPr 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</a:rPr>
              <a:t>比较指令：		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CMP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CMN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TST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TEQ</a:t>
            </a:r>
            <a:endParaRPr 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</a:rPr>
              <a:t>数据搬移：		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MOV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MVN</a:t>
            </a:r>
            <a:endParaRPr 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273050" indent="-27305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/>
              <a:t>上述指令只能对寄存器操作，不能针对存储器。</a:t>
            </a:r>
            <a:br>
              <a:rPr lang="zh-CN" altLang="en-US" sz="2000" dirty="0"/>
            </a:br>
            <a:endParaRPr lang="zh-CN" altLang="en-US" sz="2000" dirty="0"/>
          </a:p>
          <a:p>
            <a:pPr marL="273050" indent="-27305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/>
              <a:t>语法：</a:t>
            </a:r>
            <a:endParaRPr lang="zh-CN" altLang="en-US" sz="2000" dirty="0"/>
          </a:p>
          <a:p>
            <a:pPr marL="548005" lvl="1" indent="-271780" algn="l" eaLnBrk="1" hangingPunct="1">
              <a:lnSpc>
                <a:spcPct val="9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&lt;</a:t>
            </a:r>
            <a:r>
              <a:rPr lang="zh-CN" alt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操作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&gt;{&lt;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cond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&gt;}{S} Rd,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Operand2</a:t>
            </a:r>
            <a:endParaRPr lang="zh-CN" altLang="en-US" sz="2000" b="1" dirty="0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822325" lvl="2" indent="-22860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dirty="0"/>
              <a:t>只有比较指令影响标志位 </a:t>
            </a:r>
            <a:r>
              <a:rPr lang="en-US" dirty="0"/>
              <a:t>-</a:t>
            </a:r>
            <a:r>
              <a:rPr lang="zh-CN" altLang="en-US" dirty="0"/>
              <a:t>不指定</a:t>
            </a:r>
            <a:r>
              <a:rPr lang="en-US" dirty="0"/>
              <a:t>Rd</a:t>
            </a:r>
            <a:endParaRPr lang="zh-CN" altLang="en-US" dirty="0"/>
          </a:p>
          <a:p>
            <a:pPr marL="822325" lvl="2" indent="-22860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dirty="0"/>
              <a:t>数据搬移（</a:t>
            </a:r>
            <a:r>
              <a:rPr lang="en-US" dirty="0" err="1"/>
              <a:t>MOV</a:t>
            </a:r>
            <a:r>
              <a:rPr lang="zh-CN" altLang="en-US" dirty="0"/>
              <a:t>指令）不指定</a:t>
            </a:r>
            <a:r>
              <a:rPr lang="en-US" dirty="0" err="1"/>
              <a:t>Rn</a:t>
            </a:r>
            <a:endParaRPr lang="zh-CN" altLang="en-US" dirty="0"/>
          </a:p>
          <a:p>
            <a:pPr marL="273050" indent="-27305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/>
              <a:t>第二个操作数通过桶型移位器送到</a:t>
            </a:r>
            <a:r>
              <a:rPr lang="en-US" sz="2000" dirty="0" err="1"/>
              <a:t>ALU</a:t>
            </a:r>
            <a:r>
              <a:rPr lang="zh-CN" altLang="en-US" sz="2000" dirty="0"/>
              <a:t>中。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dirty="0"/>
              <a:t>数据处理指令</a:t>
            </a:r>
            <a:endParaRPr lang="zh-CN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3285" y="1600583"/>
            <a:ext cx="8229600" cy="4910138"/>
          </a:xfrm>
        </p:spPr>
        <p:txBody>
          <a:bodyPr/>
          <a:lstStyle/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加法指令          </a:t>
            </a:r>
            <a:r>
              <a:rPr lang="en-US" sz="1600" dirty="0"/>
              <a:t>ADD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zh-CN" altLang="en-US" sz="1600" dirty="0"/>
              <a:t>，</a:t>
            </a:r>
            <a:r>
              <a:rPr lang="en-US" sz="1600" dirty="0" err="1"/>
              <a:t>R3</a:t>
            </a:r>
            <a:r>
              <a:rPr lang="en-US" sz="1600" dirty="0"/>
              <a:t>               </a:t>
            </a:r>
            <a:r>
              <a:rPr lang="en-US" sz="1600" dirty="0" err="1"/>
              <a:t>R1</a:t>
            </a:r>
            <a:r>
              <a:rPr lang="en-US" sz="1600" dirty="0"/>
              <a:t>=</a:t>
            </a:r>
            <a:r>
              <a:rPr lang="en-US" sz="1600" dirty="0" err="1"/>
              <a:t>R2+R3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带进位加法      </a:t>
            </a:r>
            <a:r>
              <a:rPr lang="en-US" sz="1600" dirty="0"/>
              <a:t>ADC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zh-CN" altLang="en-US" sz="1600" dirty="0"/>
              <a:t>，</a:t>
            </a:r>
            <a:r>
              <a:rPr lang="en-US" sz="1600" dirty="0" err="1"/>
              <a:t>R3</a:t>
            </a:r>
            <a:r>
              <a:rPr lang="en-US" sz="1600" dirty="0"/>
              <a:t>               </a:t>
            </a:r>
            <a:r>
              <a:rPr lang="en-US" sz="1600" dirty="0" err="1"/>
              <a:t>R1</a:t>
            </a:r>
            <a:r>
              <a:rPr lang="en-US" sz="1600" dirty="0"/>
              <a:t>=</a:t>
            </a:r>
            <a:r>
              <a:rPr lang="en-US" sz="1600" dirty="0" err="1"/>
              <a:t>R2+R3+C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减法指令           </a:t>
            </a:r>
            <a:r>
              <a:rPr lang="en-US" sz="1600" dirty="0"/>
              <a:t>SUB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zh-CN" altLang="en-US" sz="1600" dirty="0"/>
              <a:t>，</a:t>
            </a:r>
            <a:r>
              <a:rPr lang="en-US" sz="1600" dirty="0" err="1"/>
              <a:t>R3</a:t>
            </a:r>
            <a:r>
              <a:rPr lang="en-US" sz="1600" dirty="0"/>
              <a:t>               </a:t>
            </a:r>
            <a:r>
              <a:rPr lang="en-US" sz="1600" dirty="0" err="1"/>
              <a:t>R1</a:t>
            </a:r>
            <a:r>
              <a:rPr lang="en-US" sz="1600" dirty="0"/>
              <a:t>=</a:t>
            </a:r>
            <a:r>
              <a:rPr lang="en-US" sz="1600" dirty="0" err="1"/>
              <a:t>R2-R3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逆向减法           </a:t>
            </a:r>
            <a:r>
              <a:rPr lang="en-US" sz="1600" dirty="0" err="1"/>
              <a:t>RSB</a:t>
            </a:r>
            <a:r>
              <a:rPr lang="en-US" sz="1600" dirty="0"/>
              <a:t>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zh-CN" altLang="en-US" sz="1600" dirty="0"/>
              <a:t>，</a:t>
            </a:r>
            <a:r>
              <a:rPr lang="en-US" sz="1600" dirty="0" err="1"/>
              <a:t>R3</a:t>
            </a:r>
            <a:r>
              <a:rPr lang="en-US" sz="1600" dirty="0"/>
              <a:t>               </a:t>
            </a:r>
            <a:r>
              <a:rPr lang="en-US" sz="1600" dirty="0" err="1"/>
              <a:t>R1</a:t>
            </a:r>
            <a:r>
              <a:rPr lang="en-US" sz="1600" dirty="0"/>
              <a:t>=</a:t>
            </a:r>
            <a:r>
              <a:rPr lang="en-US" sz="1600" dirty="0" err="1"/>
              <a:t>R3-R2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带借位减法       </a:t>
            </a:r>
            <a:r>
              <a:rPr lang="en-US" sz="1600" dirty="0"/>
              <a:t>SBC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zh-CN" altLang="en-US" sz="1600" dirty="0"/>
              <a:t>，</a:t>
            </a:r>
            <a:r>
              <a:rPr lang="en-US" sz="1600" dirty="0" err="1"/>
              <a:t>R3</a:t>
            </a:r>
            <a:r>
              <a:rPr lang="en-US" sz="1600" dirty="0"/>
              <a:t>               </a:t>
            </a:r>
            <a:r>
              <a:rPr lang="en-US" sz="1600" dirty="0" err="1"/>
              <a:t>R1</a:t>
            </a:r>
            <a:r>
              <a:rPr lang="en-US" sz="1600" dirty="0"/>
              <a:t>=</a:t>
            </a:r>
            <a:r>
              <a:rPr lang="en-US" sz="1600" dirty="0" err="1"/>
              <a:t>R2</a:t>
            </a:r>
            <a:r>
              <a:rPr lang="en-US" sz="1600" dirty="0"/>
              <a:t>-</a:t>
            </a:r>
            <a:r>
              <a:rPr lang="en-US" sz="1600" dirty="0" err="1"/>
              <a:t>R3</a:t>
            </a:r>
            <a:r>
              <a:rPr lang="en-US" sz="1600" dirty="0"/>
              <a:t>-!C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带借位逆减法   </a:t>
            </a:r>
            <a:r>
              <a:rPr lang="en-US" sz="1600" dirty="0" err="1"/>
              <a:t>RSC</a:t>
            </a:r>
            <a:r>
              <a:rPr lang="en-US" sz="1600" dirty="0"/>
              <a:t>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zh-CN" altLang="en-US" sz="1600" dirty="0"/>
              <a:t>，</a:t>
            </a:r>
            <a:r>
              <a:rPr lang="en-US" sz="1600" dirty="0" err="1"/>
              <a:t>R3</a:t>
            </a:r>
            <a:r>
              <a:rPr lang="en-US" sz="1600" dirty="0"/>
              <a:t>               </a:t>
            </a:r>
            <a:r>
              <a:rPr lang="en-US" sz="1600" dirty="0" err="1"/>
              <a:t>R1</a:t>
            </a:r>
            <a:r>
              <a:rPr lang="en-US" sz="1600" dirty="0"/>
              <a:t>=</a:t>
            </a:r>
            <a:r>
              <a:rPr lang="en-US" sz="1600" dirty="0" err="1"/>
              <a:t>R3</a:t>
            </a:r>
            <a:r>
              <a:rPr lang="en-US" sz="1600" dirty="0"/>
              <a:t>-</a:t>
            </a:r>
            <a:r>
              <a:rPr lang="en-US" sz="1600" dirty="0" err="1"/>
              <a:t>R2</a:t>
            </a:r>
            <a:r>
              <a:rPr lang="en-US" sz="1600" dirty="0"/>
              <a:t>-!C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逻辑与指令       </a:t>
            </a:r>
            <a:r>
              <a:rPr lang="en-US" sz="1600" dirty="0"/>
              <a:t>AND    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/>
              <a:t>#</a:t>
            </a:r>
            <a:r>
              <a:rPr lang="en-US" sz="1600" dirty="0" err="1"/>
              <a:t>0X0F</a:t>
            </a:r>
            <a:r>
              <a:rPr lang="en-US" sz="1600" dirty="0"/>
              <a:t>       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逻辑或指令       </a:t>
            </a:r>
            <a:r>
              <a:rPr lang="en-US" sz="1600" dirty="0"/>
              <a:t>ORR    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/>
              <a:t>#</a:t>
            </a:r>
            <a:r>
              <a:rPr lang="en-US" sz="1600" dirty="0" err="1"/>
              <a:t>0X0F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逻辑异或           </a:t>
            </a:r>
            <a:r>
              <a:rPr lang="en-US" sz="1600" dirty="0" err="1"/>
              <a:t>EOR</a:t>
            </a:r>
            <a:r>
              <a:rPr lang="en-US" sz="1600" dirty="0"/>
              <a:t>    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/>
              <a:t>#</a:t>
            </a:r>
            <a:r>
              <a:rPr lang="en-US" sz="1600" dirty="0" err="1"/>
              <a:t>0X0F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位清除               </a:t>
            </a:r>
            <a:r>
              <a:rPr lang="en-US" sz="1600" dirty="0" err="1"/>
              <a:t>BIC</a:t>
            </a:r>
            <a:r>
              <a:rPr lang="en-US" sz="1600" dirty="0"/>
              <a:t>      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/>
              <a:t>#9     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比较指令           </a:t>
            </a:r>
            <a:r>
              <a:rPr lang="en-US" sz="1600" dirty="0" err="1"/>
              <a:t>CMP</a:t>
            </a:r>
            <a:r>
              <a:rPr lang="en-US" sz="1600" dirty="0"/>
              <a:t>  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/>
              <a:t>#10         	      </a:t>
            </a:r>
            <a:r>
              <a:rPr lang="en-US" sz="1600" dirty="0" err="1"/>
              <a:t>cpsr</a:t>
            </a:r>
            <a:r>
              <a:rPr lang="en-US" sz="1600" dirty="0"/>
              <a:t>  = </a:t>
            </a:r>
            <a:r>
              <a:rPr lang="en-US" sz="1600" dirty="0" err="1"/>
              <a:t>R1</a:t>
            </a:r>
            <a:r>
              <a:rPr lang="en-US" sz="1600" dirty="0"/>
              <a:t>-10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反值比较指令   </a:t>
            </a:r>
            <a:r>
              <a:rPr lang="en-US" sz="1600" dirty="0" err="1"/>
              <a:t>CMN</a:t>
            </a:r>
            <a:r>
              <a:rPr lang="en-US" sz="1600" dirty="0"/>
              <a:t>  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en-US" sz="1600" dirty="0"/>
              <a:t>                   </a:t>
            </a:r>
            <a:r>
              <a:rPr lang="en-US" sz="1600" dirty="0" err="1"/>
              <a:t>cpsr</a:t>
            </a:r>
            <a:r>
              <a:rPr lang="en-US" sz="1600" dirty="0"/>
              <a:t> =</a:t>
            </a:r>
            <a:r>
              <a:rPr lang="en-US" sz="1600" dirty="0" err="1"/>
              <a:t>R1+R2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位测试指令       </a:t>
            </a:r>
            <a:r>
              <a:rPr lang="en-US" sz="1600" dirty="0" err="1"/>
              <a:t>TST</a:t>
            </a:r>
            <a:r>
              <a:rPr lang="en-US" sz="1600" dirty="0"/>
              <a:t>    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/>
              <a:t>#3                   </a:t>
            </a:r>
            <a:r>
              <a:rPr lang="en-US" sz="1600" dirty="0" err="1"/>
              <a:t>cpsr</a:t>
            </a:r>
            <a:r>
              <a:rPr lang="en-US" sz="1600" dirty="0"/>
              <a:t> = </a:t>
            </a:r>
            <a:r>
              <a:rPr lang="en-US" sz="1600" dirty="0" err="1"/>
              <a:t>R1</a:t>
            </a:r>
            <a:r>
              <a:rPr lang="en-US" sz="1600" dirty="0"/>
              <a:t> AND 3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相等测试           </a:t>
            </a:r>
            <a:r>
              <a:rPr lang="en-US" sz="1600" dirty="0" err="1"/>
              <a:t>TEQ</a:t>
            </a:r>
            <a:r>
              <a:rPr lang="en-US" sz="1600" dirty="0"/>
              <a:t>   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en-US" sz="1600" dirty="0"/>
              <a:t>                   </a:t>
            </a:r>
            <a:r>
              <a:rPr lang="en-US" sz="1600" dirty="0" err="1"/>
              <a:t>cpsr</a:t>
            </a:r>
            <a:r>
              <a:rPr lang="en-US" sz="1600" dirty="0"/>
              <a:t> = </a:t>
            </a:r>
            <a:r>
              <a:rPr lang="en-US" sz="1600" dirty="0" err="1"/>
              <a:t>R1</a:t>
            </a:r>
            <a:r>
              <a:rPr lang="en-US" sz="1600" dirty="0"/>
              <a:t> </a:t>
            </a:r>
            <a:r>
              <a:rPr lang="en-US" sz="1600" dirty="0" err="1"/>
              <a:t>EOR</a:t>
            </a:r>
            <a:r>
              <a:rPr lang="en-US" sz="1600" dirty="0"/>
              <a:t>  </a:t>
            </a:r>
            <a:r>
              <a:rPr lang="en-US" sz="1600" dirty="0" err="1"/>
              <a:t>R2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数据传输指令   </a:t>
            </a:r>
            <a:r>
              <a:rPr lang="en-US" sz="1600" dirty="0" err="1"/>
              <a:t>MOV</a:t>
            </a:r>
            <a:r>
              <a:rPr lang="en-US" sz="1600" dirty="0"/>
              <a:t>  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en-US" sz="1600" dirty="0"/>
              <a:t>                   </a:t>
            </a:r>
            <a:r>
              <a:rPr lang="en-US" sz="1600" dirty="0" err="1"/>
              <a:t>R1</a:t>
            </a:r>
            <a:r>
              <a:rPr lang="en-US" sz="1600" dirty="0"/>
              <a:t>=</a:t>
            </a:r>
            <a:r>
              <a:rPr lang="en-US" sz="1600" dirty="0" err="1"/>
              <a:t>R2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取反传送指令   </a:t>
            </a:r>
            <a:r>
              <a:rPr lang="en-US" sz="1600" dirty="0" err="1"/>
              <a:t>MVN</a:t>
            </a:r>
            <a:r>
              <a:rPr lang="en-US" sz="1600" dirty="0"/>
              <a:t>  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en-US" sz="1600" dirty="0"/>
              <a:t>	     </a:t>
            </a:r>
            <a:r>
              <a:rPr lang="en-US" sz="1600" dirty="0" err="1"/>
              <a:t>R1</a:t>
            </a:r>
            <a:r>
              <a:rPr lang="en-US" sz="1600" dirty="0"/>
              <a:t>=   </a:t>
            </a:r>
            <a:r>
              <a:rPr lang="zh-CN" altLang="en-US" sz="1600" dirty="0"/>
              <a:t>~</a:t>
            </a:r>
            <a:r>
              <a:rPr lang="en-US" sz="1600" dirty="0" err="1"/>
              <a:t>R2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-493713" y="1000125"/>
            <a:ext cx="8585201" cy="495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/>
              <a:t>条件码 </a:t>
            </a:r>
            <a:endParaRPr lang="zh-CN"/>
          </a:p>
        </p:txBody>
      </p:sp>
      <p:sp>
        <p:nvSpPr>
          <p:cNvPr id="164868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6615113" cy="495300"/>
          </a:xfrm>
        </p:spPr>
        <p:txBody>
          <a:bodyPr/>
          <a:lstStyle/>
          <a:p>
            <a:pPr marL="273050" indent="-273050" algn="l" eaLnBrk="1" hangingPunct="1"/>
            <a:r>
              <a:rPr lang="zh-CN" altLang="en-US"/>
              <a:t>下表为所有可能的条件码：</a:t>
            </a:r>
            <a:endParaRPr lang="zh-CN" altLang="en-US"/>
          </a:p>
          <a:p>
            <a:pPr marL="822325" lvl="2" indent="-228600" algn="l" eaLnBrk="1" hangingPunct="1">
              <a:buFont typeface="Wingdings 3" panose="05040102010807070707" pitchFamily="18" charset="2"/>
              <a:buChar char=""/>
            </a:pPr>
            <a:r>
              <a:rPr lang="zh-CN" altLang="en-US"/>
              <a:t>注意</a:t>
            </a:r>
            <a:r>
              <a:rPr lang="en-US"/>
              <a:t>:AL</a:t>
            </a:r>
            <a:r>
              <a:rPr lang="zh-CN" altLang="en-US"/>
              <a:t>为默认状态，需要单独指出</a:t>
            </a:r>
            <a:endParaRPr lang="zh-CN" altLang="en-US"/>
          </a:p>
        </p:txBody>
      </p:sp>
      <p:pic>
        <p:nvPicPr>
          <p:cNvPr id="164869" name="图片 54" descr="tiaojian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0063" y="2071688"/>
            <a:ext cx="7858125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1874838" y="1735138"/>
            <a:ext cx="1368425" cy="365125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lIns="46038" tIns="23812" rIns="46038" bIns="23812" anchor="ctr"/>
          <a:lstStyle/>
          <a:p>
            <a:pPr algn="ctr"/>
            <a:r>
              <a:rPr lang="en-US" sz="1700">
                <a:solidFill>
                  <a:schemeClr val="tx1"/>
                </a:solidFill>
                <a:sym typeface="Times New Roman" panose="02020603050405020304" pitchFamily="18" charset="0"/>
              </a:rPr>
              <a:t>Destination</a:t>
            </a:r>
            <a:endParaRPr lang="zh-CN" altLang="en-US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915988" y="1743075"/>
            <a:ext cx="350837" cy="365125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lIns="46038" tIns="23812" rIns="46038" bIns="23812" anchor="ctr"/>
          <a:lstStyle/>
          <a:p>
            <a:pPr algn="ctr"/>
            <a:r>
              <a:rPr lang="en-US" sz="1300">
                <a:solidFill>
                  <a:schemeClr val="tx1"/>
                </a:solidFill>
                <a:sym typeface="Times New Roman" panose="02020603050405020304" pitchFamily="18" charset="0"/>
              </a:rPr>
              <a:t>CF</a:t>
            </a:r>
            <a:endParaRPr lang="zh-CN" altLang="en-US"/>
          </a:p>
        </p:txBody>
      </p:sp>
      <p:sp>
        <p:nvSpPr>
          <p:cNvPr id="176134" name="Line 6"/>
          <p:cNvSpPr>
            <a:spLocks noChangeShapeType="1"/>
          </p:cNvSpPr>
          <p:nvPr/>
        </p:nvSpPr>
        <p:spPr bwMode="auto">
          <a:xfrm flipH="1">
            <a:off x="1285875" y="1900238"/>
            <a:ext cx="582613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35" name="Line 7"/>
          <p:cNvSpPr>
            <a:spLocks noChangeShapeType="1"/>
          </p:cNvSpPr>
          <p:nvPr/>
        </p:nvSpPr>
        <p:spPr bwMode="auto">
          <a:xfrm flipH="1">
            <a:off x="3249613" y="1900238"/>
            <a:ext cx="363537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3670300" y="1825625"/>
            <a:ext cx="184150" cy="227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46038" tIns="23812" rIns="46038" bIns="23812">
            <a:spAutoFit/>
          </a:bodyPr>
          <a:lstStyle/>
          <a:p>
            <a:pPr>
              <a:lnSpc>
                <a:spcPct val="90000"/>
              </a:lnSpc>
            </a:pPr>
            <a:r>
              <a:rPr lang="en-US" sz="1300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5553075" y="1730375"/>
            <a:ext cx="1290638" cy="363538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lIns="61912" tIns="30162" rIns="61912" bIns="30162" anchor="ctr"/>
          <a:lstStyle/>
          <a:p>
            <a:pPr algn="ctr"/>
            <a:r>
              <a:rPr lang="en-US" sz="1700">
                <a:solidFill>
                  <a:schemeClr val="tx1"/>
                </a:solidFill>
                <a:sym typeface="Times New Roman" panose="02020603050405020304" pitchFamily="18" charset="0"/>
              </a:rPr>
              <a:t>Destination</a:t>
            </a:r>
            <a:endParaRPr lang="zh-CN" altLang="en-US"/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7405688" y="1752600"/>
            <a:ext cx="331787" cy="36195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lIns="61912" tIns="30162" rIns="61912" bIns="30162" anchor="ctr"/>
          <a:lstStyle/>
          <a:p>
            <a:pPr algn="ctr"/>
            <a:r>
              <a:rPr lang="en-US" sz="1300">
                <a:solidFill>
                  <a:schemeClr val="tx1"/>
                </a:solidFill>
                <a:sym typeface="Times New Roman" panose="02020603050405020304" pitchFamily="18" charset="0"/>
              </a:rPr>
              <a:t>CF</a:t>
            </a:r>
            <a:endParaRPr lang="zh-CN" altLang="en-US"/>
          </a:p>
        </p:txBody>
      </p:sp>
      <p:sp>
        <p:nvSpPr>
          <p:cNvPr id="176139" name="Line 11"/>
          <p:cNvSpPr>
            <a:spLocks noChangeShapeType="1"/>
          </p:cNvSpPr>
          <p:nvPr/>
        </p:nvSpPr>
        <p:spPr bwMode="auto">
          <a:xfrm>
            <a:off x="6850063" y="1946275"/>
            <a:ext cx="54927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 flipH="1">
            <a:off x="5202238" y="1544638"/>
            <a:ext cx="395287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>
            <a:off x="5202238" y="1535113"/>
            <a:ext cx="1587" cy="398462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>
            <a:off x="5202238" y="1933575"/>
            <a:ext cx="344487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 flipV="1">
            <a:off x="5597525" y="1544638"/>
            <a:ext cx="0" cy="18415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44" name="Line 16"/>
          <p:cNvSpPr>
            <a:spLocks noChangeShapeType="1"/>
          </p:cNvSpPr>
          <p:nvPr/>
        </p:nvSpPr>
        <p:spPr bwMode="auto">
          <a:xfrm>
            <a:off x="5629275" y="1724025"/>
            <a:ext cx="0" cy="376238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45" name="Rectangle 17"/>
          <p:cNvSpPr>
            <a:spLocks noChangeArrowheads="1"/>
          </p:cNvSpPr>
          <p:nvPr/>
        </p:nvSpPr>
        <p:spPr bwMode="auto">
          <a:xfrm>
            <a:off x="919163" y="1100138"/>
            <a:ext cx="3111500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sym typeface="Times New Roman" panose="02020603050405020304" pitchFamily="18" charset="0"/>
              </a:rPr>
              <a:t>LSL : Logical Left Shift</a:t>
            </a:r>
            <a:endParaRPr lang="zh-CN" altLang="en-US"/>
          </a:p>
        </p:txBody>
      </p:sp>
      <p:sp>
        <p:nvSpPr>
          <p:cNvPr id="176146" name="Rectangle 18"/>
          <p:cNvSpPr>
            <a:spLocks noChangeArrowheads="1"/>
          </p:cNvSpPr>
          <p:nvPr/>
        </p:nvSpPr>
        <p:spPr bwMode="auto">
          <a:xfrm>
            <a:off x="4953000" y="1143000"/>
            <a:ext cx="3332163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sym typeface="Times New Roman" panose="02020603050405020304" pitchFamily="18" charset="0"/>
              </a:rPr>
              <a:t>ASR: Arithmetic Right Shift</a:t>
            </a:r>
            <a:endParaRPr lang="zh-CN" altLang="en-US"/>
          </a:p>
        </p:txBody>
      </p:sp>
      <p:sp>
        <p:nvSpPr>
          <p:cNvPr id="176147" name="Rectangle 19"/>
          <p:cNvSpPr>
            <a:spLocks noChangeArrowheads="1"/>
          </p:cNvSpPr>
          <p:nvPr/>
        </p:nvSpPr>
        <p:spPr bwMode="auto">
          <a:xfrm>
            <a:off x="1395413" y="2152650"/>
            <a:ext cx="1527175" cy="284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（无符号数）乘</a:t>
            </a:r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2</a:t>
            </a:r>
            <a:endParaRPr lang="zh-CN" altLang="en-US"/>
          </a:p>
        </p:txBody>
      </p:sp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5672138" y="2152650"/>
            <a:ext cx="1704975" cy="284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除</a:t>
            </a:r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2</a:t>
            </a:r>
            <a:r>
              <a:rPr lang="zh-CN" alt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，并保留符号位</a:t>
            </a:r>
            <a:endParaRPr lang="zh-CN" altLang="en-US"/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1676400" y="3479800"/>
            <a:ext cx="1371600" cy="38735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lIns="65088" tIns="33338" rIns="65088" bIns="33338" anchor="ctr"/>
          <a:lstStyle/>
          <a:p>
            <a:pPr algn="ctr"/>
            <a:r>
              <a:rPr lang="en-US" sz="1700">
                <a:solidFill>
                  <a:schemeClr val="tx1"/>
                </a:solidFill>
                <a:sym typeface="Times New Roman" panose="02020603050405020304" pitchFamily="18" charset="0"/>
              </a:rPr>
              <a:t>Destination</a:t>
            </a:r>
            <a:endParaRPr lang="zh-CN" altLang="en-US"/>
          </a:p>
        </p:txBody>
      </p:sp>
      <p:sp>
        <p:nvSpPr>
          <p:cNvPr id="176150" name="Rectangle 22"/>
          <p:cNvSpPr>
            <a:spLocks noChangeArrowheads="1"/>
          </p:cNvSpPr>
          <p:nvPr/>
        </p:nvSpPr>
        <p:spPr bwMode="auto">
          <a:xfrm>
            <a:off x="3646488" y="3489325"/>
            <a:ext cx="350837" cy="38735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lIns="65088" tIns="33338" rIns="65088" bIns="33338" anchor="ctr"/>
          <a:lstStyle/>
          <a:p>
            <a:pPr algn="ctr"/>
            <a:r>
              <a:rPr lang="en-US" sz="1300">
                <a:solidFill>
                  <a:schemeClr val="tx1"/>
                </a:solidFill>
                <a:sym typeface="Times New Roman" panose="02020603050405020304" pitchFamily="18" charset="0"/>
              </a:rPr>
              <a:t>CF</a:t>
            </a:r>
            <a:endParaRPr lang="zh-CN" altLang="en-US"/>
          </a:p>
        </p:txBody>
      </p:sp>
      <p:sp>
        <p:nvSpPr>
          <p:cNvPr id="176151" name="Line 23"/>
          <p:cNvSpPr>
            <a:spLocks noChangeShapeType="1"/>
          </p:cNvSpPr>
          <p:nvPr/>
        </p:nvSpPr>
        <p:spPr bwMode="auto">
          <a:xfrm>
            <a:off x="3054350" y="3668713"/>
            <a:ext cx="585788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52" name="Line 24"/>
          <p:cNvSpPr>
            <a:spLocks noChangeShapeType="1"/>
          </p:cNvSpPr>
          <p:nvPr/>
        </p:nvSpPr>
        <p:spPr bwMode="auto">
          <a:xfrm>
            <a:off x="1308100" y="3668713"/>
            <a:ext cx="361950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969963" y="3571875"/>
            <a:ext cx="328612" cy="238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4450" tIns="17462" rIns="44450" bIns="17462">
            <a:spAutoFit/>
          </a:bodyPr>
          <a:lstStyle/>
          <a:p>
            <a:pPr marL="240030" indent="-240030">
              <a:lnSpc>
                <a:spcPct val="102000"/>
              </a:lnSpc>
              <a:spcBef>
                <a:spcPct val="51000"/>
              </a:spcBef>
            </a:pPr>
            <a:r>
              <a:rPr lang="en-US" sz="1300">
                <a:solidFill>
                  <a:schemeClr val="tx1"/>
                </a:solidFill>
                <a:sym typeface="Times New Roman" panose="02020603050405020304" pitchFamily="18" charset="0"/>
              </a:rPr>
              <a:t>...0</a:t>
            </a:r>
            <a:endParaRPr lang="zh-CN" altLang="en-US"/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5548313" y="3479800"/>
            <a:ext cx="1371600" cy="38735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lIns="65088" tIns="33338" rIns="65088" bIns="33338" anchor="ctr"/>
          <a:lstStyle/>
          <a:p>
            <a:pPr algn="ctr"/>
            <a:r>
              <a:rPr lang="en-US" sz="1700">
                <a:solidFill>
                  <a:schemeClr val="tx1"/>
                </a:solidFill>
                <a:sym typeface="Times New Roman" panose="02020603050405020304" pitchFamily="18" charset="0"/>
              </a:rPr>
              <a:t>Destination</a:t>
            </a:r>
            <a:endParaRPr lang="zh-CN" altLang="en-US"/>
          </a:p>
        </p:txBody>
      </p:sp>
      <p:sp>
        <p:nvSpPr>
          <p:cNvPr id="176155" name="Rectangle 27"/>
          <p:cNvSpPr>
            <a:spLocks noChangeArrowheads="1"/>
          </p:cNvSpPr>
          <p:nvPr/>
        </p:nvSpPr>
        <p:spPr bwMode="auto">
          <a:xfrm>
            <a:off x="7516813" y="3489325"/>
            <a:ext cx="352425" cy="38735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lIns="65088" tIns="33338" rIns="65088" bIns="33338" anchor="ctr"/>
          <a:lstStyle/>
          <a:p>
            <a:pPr algn="ctr"/>
            <a:r>
              <a:rPr lang="en-US" sz="1300">
                <a:solidFill>
                  <a:schemeClr val="tx1"/>
                </a:solidFill>
                <a:sym typeface="Times New Roman" panose="02020603050405020304" pitchFamily="18" charset="0"/>
              </a:rPr>
              <a:t>CF</a:t>
            </a:r>
            <a:endParaRPr lang="zh-CN" altLang="en-US"/>
          </a:p>
        </p:txBody>
      </p:sp>
      <p:sp>
        <p:nvSpPr>
          <p:cNvPr id="176156" name="Line 28"/>
          <p:cNvSpPr>
            <a:spLocks noChangeShapeType="1"/>
          </p:cNvSpPr>
          <p:nvPr/>
        </p:nvSpPr>
        <p:spPr bwMode="auto">
          <a:xfrm>
            <a:off x="6926263" y="3668713"/>
            <a:ext cx="584200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57" name="Line 29"/>
          <p:cNvSpPr>
            <a:spLocks noChangeShapeType="1"/>
          </p:cNvSpPr>
          <p:nvPr/>
        </p:nvSpPr>
        <p:spPr bwMode="auto">
          <a:xfrm>
            <a:off x="5113338" y="3649663"/>
            <a:ext cx="395287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58" name="Line 30"/>
          <p:cNvSpPr>
            <a:spLocks noChangeShapeType="1"/>
          </p:cNvSpPr>
          <p:nvPr/>
        </p:nvSpPr>
        <p:spPr bwMode="auto">
          <a:xfrm flipV="1">
            <a:off x="7107238" y="3289300"/>
            <a:ext cx="1587" cy="37465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59" name="Line 31"/>
          <p:cNvSpPr>
            <a:spLocks noChangeShapeType="1"/>
          </p:cNvSpPr>
          <p:nvPr/>
        </p:nvSpPr>
        <p:spPr bwMode="auto">
          <a:xfrm flipH="1">
            <a:off x="5118100" y="3289300"/>
            <a:ext cx="19939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60" name="Line 32"/>
          <p:cNvSpPr>
            <a:spLocks noChangeShapeType="1"/>
          </p:cNvSpPr>
          <p:nvPr/>
        </p:nvSpPr>
        <p:spPr bwMode="auto">
          <a:xfrm>
            <a:off x="5118100" y="3284538"/>
            <a:ext cx="0" cy="360362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61" name="Rectangle 33"/>
          <p:cNvSpPr>
            <a:spLocks noChangeArrowheads="1"/>
          </p:cNvSpPr>
          <p:nvPr/>
        </p:nvSpPr>
        <p:spPr bwMode="auto">
          <a:xfrm>
            <a:off x="1081088" y="2801938"/>
            <a:ext cx="3111500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sym typeface="Times New Roman" panose="02020603050405020304" pitchFamily="18" charset="0"/>
              </a:rPr>
              <a:t>LSR : Logical Shift Right</a:t>
            </a:r>
            <a:endParaRPr lang="zh-CN" altLang="en-US"/>
          </a:p>
        </p:txBody>
      </p:sp>
      <p:sp>
        <p:nvSpPr>
          <p:cNvPr id="176162" name="Rectangle 34"/>
          <p:cNvSpPr>
            <a:spLocks noChangeArrowheads="1"/>
          </p:cNvSpPr>
          <p:nvPr/>
        </p:nvSpPr>
        <p:spPr bwMode="auto">
          <a:xfrm>
            <a:off x="5027613" y="2801938"/>
            <a:ext cx="3113087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sym typeface="Times New Roman" panose="02020603050405020304" pitchFamily="18" charset="0"/>
              </a:rPr>
              <a:t>ROR: Rotate Right</a:t>
            </a:r>
            <a:endParaRPr lang="zh-CN" altLang="en-US"/>
          </a:p>
        </p:txBody>
      </p:sp>
      <p:sp>
        <p:nvSpPr>
          <p:cNvPr id="176163" name="Rectangle 35"/>
          <p:cNvSpPr>
            <a:spLocks noChangeArrowheads="1"/>
          </p:cNvSpPr>
          <p:nvPr/>
        </p:nvSpPr>
        <p:spPr bwMode="auto">
          <a:xfrm>
            <a:off x="1622425" y="4054475"/>
            <a:ext cx="1527175" cy="284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（无符号数）除</a:t>
            </a:r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2</a:t>
            </a:r>
            <a:endParaRPr lang="zh-CN" altLang="en-US"/>
          </a:p>
        </p:txBody>
      </p:sp>
      <p:sp>
        <p:nvSpPr>
          <p:cNvPr id="176164" name="Rectangle 36"/>
          <p:cNvSpPr>
            <a:spLocks noChangeArrowheads="1"/>
          </p:cNvSpPr>
          <p:nvPr/>
        </p:nvSpPr>
        <p:spPr bwMode="auto">
          <a:xfrm>
            <a:off x="6365875" y="4054475"/>
            <a:ext cx="717550" cy="284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位轮换</a:t>
            </a:r>
            <a:endParaRPr lang="zh-CN" altLang="en-US"/>
          </a:p>
        </p:txBody>
      </p:sp>
      <p:sp>
        <p:nvSpPr>
          <p:cNvPr id="176165" name="Rectangle 37"/>
          <p:cNvSpPr>
            <a:spLocks noChangeArrowheads="1"/>
          </p:cNvSpPr>
          <p:nvPr/>
        </p:nvSpPr>
        <p:spPr bwMode="auto">
          <a:xfrm>
            <a:off x="3525838" y="5272088"/>
            <a:ext cx="1371600" cy="38735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lIns="65088" tIns="33338" rIns="65088" bIns="33338" anchor="ctr"/>
          <a:lstStyle/>
          <a:p>
            <a:pPr algn="ctr"/>
            <a:r>
              <a:rPr lang="en-US" sz="1700">
                <a:solidFill>
                  <a:schemeClr val="tx1"/>
                </a:solidFill>
                <a:sym typeface="Times New Roman" panose="02020603050405020304" pitchFamily="18" charset="0"/>
              </a:rPr>
              <a:t>Destination</a:t>
            </a:r>
            <a:endParaRPr lang="zh-CN" altLang="en-US"/>
          </a:p>
        </p:txBody>
      </p:sp>
      <p:sp>
        <p:nvSpPr>
          <p:cNvPr id="176166" name="Line 38"/>
          <p:cNvSpPr>
            <a:spLocks noChangeShapeType="1"/>
          </p:cNvSpPr>
          <p:nvPr/>
        </p:nvSpPr>
        <p:spPr bwMode="auto">
          <a:xfrm>
            <a:off x="4903788" y="5461000"/>
            <a:ext cx="5842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67" name="Line 39"/>
          <p:cNvSpPr>
            <a:spLocks noChangeShapeType="1"/>
          </p:cNvSpPr>
          <p:nvPr/>
        </p:nvSpPr>
        <p:spPr bwMode="auto">
          <a:xfrm>
            <a:off x="3090863" y="5441950"/>
            <a:ext cx="395287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68" name="Line 40"/>
          <p:cNvSpPr>
            <a:spLocks noChangeShapeType="1"/>
          </p:cNvSpPr>
          <p:nvPr/>
        </p:nvSpPr>
        <p:spPr bwMode="auto">
          <a:xfrm flipV="1">
            <a:off x="5673725" y="5068888"/>
            <a:ext cx="0" cy="2286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69" name="Line 41"/>
          <p:cNvSpPr>
            <a:spLocks noChangeShapeType="1"/>
          </p:cNvSpPr>
          <p:nvPr/>
        </p:nvSpPr>
        <p:spPr bwMode="auto">
          <a:xfrm flipH="1">
            <a:off x="3082925" y="5068888"/>
            <a:ext cx="2590800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70" name="Line 42"/>
          <p:cNvSpPr>
            <a:spLocks noChangeShapeType="1"/>
          </p:cNvSpPr>
          <p:nvPr/>
        </p:nvSpPr>
        <p:spPr bwMode="auto">
          <a:xfrm>
            <a:off x="3095625" y="5076825"/>
            <a:ext cx="0" cy="360363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71" name="Rectangle 43"/>
          <p:cNvSpPr>
            <a:spLocks noChangeArrowheads="1"/>
          </p:cNvSpPr>
          <p:nvPr/>
        </p:nvSpPr>
        <p:spPr bwMode="auto">
          <a:xfrm>
            <a:off x="2854325" y="4687888"/>
            <a:ext cx="3351213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sym typeface="Times New Roman" panose="02020603050405020304" pitchFamily="18" charset="0"/>
              </a:rPr>
              <a:t>RRX: Rotate Right Extended</a:t>
            </a:r>
            <a:endParaRPr lang="zh-CN" altLang="en-US"/>
          </a:p>
        </p:txBody>
      </p:sp>
      <p:sp>
        <p:nvSpPr>
          <p:cNvPr id="176172" name="Rectangle 44"/>
          <p:cNvSpPr>
            <a:spLocks noChangeArrowheads="1"/>
          </p:cNvSpPr>
          <p:nvPr/>
        </p:nvSpPr>
        <p:spPr bwMode="auto">
          <a:xfrm>
            <a:off x="3071813" y="5846763"/>
            <a:ext cx="2811462" cy="284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位轮换，从 </a:t>
            </a:r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CF</a:t>
            </a:r>
            <a:r>
              <a:rPr lang="zh-CN" alt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到</a:t>
            </a:r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MSB</a:t>
            </a:r>
            <a:r>
              <a:rPr lang="zh-CN" alt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都参与操作</a:t>
            </a:r>
            <a:endParaRPr lang="zh-CN" altLang="en-US"/>
          </a:p>
        </p:txBody>
      </p:sp>
      <p:sp>
        <p:nvSpPr>
          <p:cNvPr id="176173" name="Rectangle 45"/>
          <p:cNvSpPr>
            <a:spLocks noChangeArrowheads="1"/>
          </p:cNvSpPr>
          <p:nvPr/>
        </p:nvSpPr>
        <p:spPr bwMode="auto">
          <a:xfrm>
            <a:off x="5494338" y="5281613"/>
            <a:ext cx="352425" cy="38735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lIns="65088" tIns="33338" rIns="65088" bIns="33338" anchor="ctr"/>
          <a:lstStyle/>
          <a:p>
            <a:pPr algn="ctr"/>
            <a:r>
              <a:rPr lang="en-US" sz="1300">
                <a:solidFill>
                  <a:schemeClr val="tx1"/>
                </a:solidFill>
                <a:sym typeface="Times New Roman" panose="02020603050405020304" pitchFamily="18" charset="0"/>
              </a:rPr>
              <a:t>CF</a:t>
            </a:r>
            <a:endParaRPr lang="zh-CN" altLang="en-US"/>
          </a:p>
        </p:txBody>
      </p:sp>
      <p:sp>
        <p:nvSpPr>
          <p:cNvPr id="176174" name="Rectangle 4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/>
              <a:t>桶型移位器</a:t>
            </a:r>
            <a:endParaRPr 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4876800" cy="5105400"/>
          </a:xfrm>
        </p:spPr>
        <p:txBody>
          <a:bodyPr/>
          <a:lstStyle/>
          <a:p>
            <a:pPr marL="273050" indent="-273050" eaLnBrk="1" hangingPunct="1"/>
            <a:r>
              <a:rPr lang="en-US">
                <a:solidFill>
                  <a:schemeClr val="bg2"/>
                </a:solidFill>
              </a:rPr>
              <a:t> </a:t>
            </a:r>
            <a:r>
              <a:rPr lang="zh-CN" altLang="en-US" sz="2000"/>
              <a:t>寄存器</a:t>
            </a:r>
            <a:r>
              <a:rPr lang="en-US" sz="2000"/>
              <a:t>, </a:t>
            </a:r>
            <a:r>
              <a:rPr lang="zh-CN" altLang="en-US" sz="2000"/>
              <a:t>可选择是否增加移位操作</a:t>
            </a:r>
            <a:r>
              <a:rPr lang="en-US" sz="2000"/>
              <a:t>.</a:t>
            </a:r>
            <a:endParaRPr lang="zh-CN" altLang="en-US" sz="20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移位值可以是：</a:t>
            </a:r>
            <a:endParaRPr lang="zh-CN" altLang="en-US" sz="2000">
              <a:solidFill>
                <a:schemeClr val="tx1"/>
              </a:solidFill>
            </a:endParaRPr>
          </a:p>
          <a:p>
            <a:pPr marL="822325" lvl="2" indent="-228600" algn="l" eaLnBrk="1" hangingPunct="1">
              <a:buFont typeface="Wingdings 3" panose="05040102010807070707" pitchFamily="18" charset="2"/>
              <a:buChar char=""/>
            </a:pPr>
            <a:r>
              <a:rPr lang="zh-CN" altLang="en-US"/>
              <a:t> </a:t>
            </a:r>
            <a:r>
              <a:rPr lang="en-US"/>
              <a:t>5 bit </a:t>
            </a:r>
            <a:r>
              <a:rPr lang="zh-CN" altLang="en-US"/>
              <a:t>无符号整数</a:t>
            </a:r>
            <a:endParaRPr lang="zh-CN" altLang="en-US"/>
          </a:p>
          <a:p>
            <a:pPr marL="822325" lvl="2" indent="-228600" algn="l" eaLnBrk="1" hangingPunct="1">
              <a:buFont typeface="Wingdings 3" panose="05040102010807070707" pitchFamily="18" charset="2"/>
              <a:buChar char=""/>
            </a:pPr>
            <a:r>
              <a:rPr lang="zh-CN" altLang="en-US"/>
              <a:t>放在另一个寄存器的低字节</a:t>
            </a:r>
            <a:endParaRPr lang="zh-CN" altLang="en-US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用于常数乘法</a:t>
            </a:r>
            <a:endParaRPr lang="zh-CN" altLang="en-US" sz="2000">
              <a:solidFill>
                <a:schemeClr val="tx1"/>
              </a:solidFill>
            </a:endParaRPr>
          </a:p>
          <a:p>
            <a:pPr marL="273050" indent="-273050" algn="l" eaLnBrk="1" hangingPunct="1"/>
            <a:endParaRPr lang="zh-CN" altLang="en-US" sz="2000"/>
          </a:p>
          <a:p>
            <a:pPr marL="273050" indent="-273050" eaLnBrk="1" hangingPunct="1"/>
            <a:r>
              <a:rPr lang="zh-CN" altLang="en-US" sz="2000"/>
              <a:t>               立即数</a:t>
            </a:r>
            <a:endParaRPr lang="zh-CN" altLang="en-US" sz="20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en-US" sz="2000">
                <a:solidFill>
                  <a:schemeClr val="tx1"/>
                </a:solidFill>
              </a:rPr>
              <a:t>8 bit </a:t>
            </a:r>
            <a:r>
              <a:rPr lang="zh-CN" altLang="en-US" sz="2000">
                <a:solidFill>
                  <a:schemeClr val="tx1"/>
                </a:solidFill>
              </a:rPr>
              <a:t>，大小范围</a:t>
            </a:r>
            <a:r>
              <a:rPr lang="en-US" sz="2000">
                <a:solidFill>
                  <a:schemeClr val="tx1"/>
                </a:solidFill>
              </a:rPr>
              <a:t>0-255</a:t>
            </a:r>
            <a:r>
              <a:rPr lang="zh-CN" altLang="en-US" sz="2000">
                <a:solidFill>
                  <a:schemeClr val="tx1"/>
                </a:solidFill>
              </a:rPr>
              <a:t>。</a:t>
            </a:r>
            <a:endParaRPr lang="zh-CN" altLang="en-US" sz="2000">
              <a:solidFill>
                <a:schemeClr val="tx1"/>
              </a:solidFill>
            </a:endParaRPr>
          </a:p>
          <a:p>
            <a:pPr marL="822325" lvl="2" indent="-228600" algn="l" eaLnBrk="1" hangingPunct="1">
              <a:buFont typeface="Wingdings 3" panose="05040102010807070707" pitchFamily="18" charset="2"/>
              <a:buChar char=""/>
            </a:pPr>
            <a:r>
              <a:rPr lang="zh-CN" altLang="en-US"/>
              <a:t>右移偶数位</a:t>
            </a:r>
            <a:endParaRPr lang="zh-CN" altLang="en-US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允许直接加载</a:t>
            </a:r>
            <a:r>
              <a:rPr lang="en-US" sz="2000">
                <a:solidFill>
                  <a:schemeClr val="tx1"/>
                </a:solidFill>
              </a:rPr>
              <a:t>32-bit </a:t>
            </a:r>
            <a:r>
              <a:rPr lang="zh-CN" altLang="en-US" sz="2000">
                <a:solidFill>
                  <a:schemeClr val="tx1"/>
                </a:solidFill>
              </a:rPr>
              <a:t>常数到寄存器中。</a:t>
            </a:r>
            <a:endParaRPr lang="zh-CN" altLang="en-US" sz="2000">
              <a:solidFill>
                <a:schemeClr val="tx1"/>
              </a:solidFill>
            </a:endParaRPr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endParaRPr lang="zh-CN" altLang="en-US" sz="2000"/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4038600" y="3657600"/>
            <a:ext cx="4586288" cy="2362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250" tIns="47625" rIns="95250" bIns="47625"/>
          <a:lstStyle/>
          <a:p>
            <a:pPr marL="294005" indent="-294005">
              <a:lnSpc>
                <a:spcPct val="90000"/>
              </a:lnSpc>
              <a:spcBef>
                <a:spcPct val="30000"/>
              </a:spcBef>
            </a:pPr>
            <a:endParaRPr lang="zh-CN" altLang="zh-CN" b="1">
              <a:solidFill>
                <a:schemeClr val="hlink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6723063" y="5707063"/>
            <a:ext cx="1454150" cy="420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结果</a:t>
            </a:r>
            <a:endParaRPr lang="zh-CN" altLang="en-US"/>
          </a:p>
        </p:txBody>
      </p:sp>
      <p:grpSp>
        <p:nvGrpSpPr>
          <p:cNvPr id="178185" name="Group 9"/>
          <p:cNvGrpSpPr/>
          <p:nvPr/>
        </p:nvGrpSpPr>
        <p:grpSpPr bwMode="auto">
          <a:xfrm>
            <a:off x="5937250" y="1389063"/>
            <a:ext cx="1454150" cy="2573337"/>
            <a:chOff x="0" y="0"/>
            <a:chExt cx="916" cy="1621"/>
          </a:xfrm>
        </p:grpSpPr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916" cy="2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sym typeface="Times New Roman" panose="02020603050405020304" pitchFamily="18" charset="0"/>
                </a:rPr>
                <a:t>操作数</a:t>
              </a:r>
              <a:r>
                <a:rPr lang="en-US" sz="2400" b="1">
                  <a:solidFill>
                    <a:schemeClr val="tx1"/>
                  </a:solidFill>
                  <a:sym typeface="Times New Roman" panose="02020603050405020304" pitchFamily="18" charset="0"/>
                </a:rPr>
                <a:t>1</a:t>
              </a:r>
              <a:endParaRPr lang="zh-CN" altLang="en-US"/>
            </a:p>
          </p:txBody>
        </p:sp>
        <p:sp>
          <p:nvSpPr>
            <p:cNvPr id="178187" name="Line 11"/>
            <p:cNvSpPr>
              <a:spLocks noChangeShapeType="1"/>
            </p:cNvSpPr>
            <p:nvPr/>
          </p:nvSpPr>
          <p:spPr bwMode="auto">
            <a:xfrm>
              <a:off x="479" y="471"/>
              <a:ext cx="1" cy="115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tailEnd type="stealth" w="med" len="lg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</p:grpSp>
      <p:grpSp>
        <p:nvGrpSpPr>
          <p:cNvPr id="178188" name="Group 12"/>
          <p:cNvGrpSpPr/>
          <p:nvPr/>
        </p:nvGrpSpPr>
        <p:grpSpPr bwMode="auto">
          <a:xfrm>
            <a:off x="7543800" y="1371600"/>
            <a:ext cx="1455738" cy="2601913"/>
            <a:chOff x="0" y="0"/>
            <a:chExt cx="917" cy="1639"/>
          </a:xfrm>
        </p:grpSpPr>
        <p:grpSp>
          <p:nvGrpSpPr>
            <p:cNvPr id="178189" name="Group 13"/>
            <p:cNvGrpSpPr/>
            <p:nvPr/>
          </p:nvGrpSpPr>
          <p:grpSpPr bwMode="auto">
            <a:xfrm>
              <a:off x="18" y="853"/>
              <a:ext cx="803" cy="435"/>
              <a:chOff x="0" y="0"/>
              <a:chExt cx="803" cy="435"/>
            </a:xfrm>
          </p:grpSpPr>
          <p:sp>
            <p:nvSpPr>
              <p:cNvPr id="178190" name="Rectangle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03" cy="435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zh-CN">
                  <a:solidFill>
                    <a:srgbClr val="000000"/>
                  </a:solidFill>
                  <a:sym typeface="Times New Roman" panose="02020603050405020304" pitchFamily="18" charset="0"/>
                </a:endParaRPr>
              </a:p>
            </p:txBody>
          </p:sp>
          <p:sp>
            <p:nvSpPr>
              <p:cNvPr id="178191" name="Rectangle 15"/>
              <p:cNvSpPr>
                <a:spLocks noChangeArrowheads="1"/>
              </p:cNvSpPr>
              <p:nvPr/>
            </p:nvSpPr>
            <p:spPr bwMode="auto">
              <a:xfrm>
                <a:off x="30" y="9"/>
                <a:ext cx="749" cy="3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2075" tIns="46038" rIns="92075" bIns="46038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bg1"/>
                    </a:solidFill>
                    <a:sym typeface="Times New Roman" panose="02020603050405020304" pitchFamily="18" charset="0"/>
                  </a:rPr>
                  <a:t>Barrel</a:t>
                </a:r>
                <a:br>
                  <a:rPr lang="zh-CN" altLang="en-US" sz="1600" b="1">
                    <a:solidFill>
                      <a:schemeClr val="bg1"/>
                    </a:solidFill>
                    <a:sym typeface="Times New Roman" panose="02020603050405020304" pitchFamily="18" charset="0"/>
                  </a:rPr>
                </a:br>
                <a:r>
                  <a:rPr lang="en-US" sz="1600" b="1">
                    <a:solidFill>
                      <a:schemeClr val="bg1"/>
                    </a:solidFill>
                    <a:sym typeface="Times New Roman" panose="02020603050405020304" pitchFamily="18" charset="0"/>
                  </a:rPr>
                  <a:t>Shifter</a:t>
                </a:r>
                <a:endParaRPr lang="zh-CN" altLang="en-US"/>
              </a:p>
            </p:txBody>
          </p:sp>
        </p:grpSp>
        <p:sp>
          <p:nvSpPr>
            <p:cNvPr id="178192" name="Line 16"/>
            <p:cNvSpPr>
              <a:spLocks noChangeShapeType="1"/>
            </p:cNvSpPr>
            <p:nvPr/>
          </p:nvSpPr>
          <p:spPr bwMode="auto">
            <a:xfrm>
              <a:off x="455" y="471"/>
              <a:ext cx="1" cy="36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tailEnd type="stealth" w="med" len="lg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178193" name="Line 17"/>
            <p:cNvSpPr>
              <a:spLocks noChangeShapeType="1"/>
            </p:cNvSpPr>
            <p:nvPr/>
          </p:nvSpPr>
          <p:spPr bwMode="auto">
            <a:xfrm>
              <a:off x="455" y="1304"/>
              <a:ext cx="1" cy="335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tailEnd type="stealth" w="med" len="lg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178194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917" cy="2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sym typeface="Times New Roman" panose="02020603050405020304" pitchFamily="18" charset="0"/>
                </a:rPr>
                <a:t>操作数</a:t>
              </a:r>
              <a:r>
                <a:rPr lang="en-US" sz="2400" b="1">
                  <a:solidFill>
                    <a:schemeClr val="tx1"/>
                  </a:solidFill>
                  <a:sym typeface="Times New Roman" panose="02020603050405020304" pitchFamily="18" charset="0"/>
                </a:rPr>
                <a:t>2</a:t>
              </a:r>
              <a:endParaRPr lang="zh-CN" altLang="en-US"/>
            </a:p>
          </p:txBody>
        </p:sp>
      </p:grpSp>
      <p:sp>
        <p:nvSpPr>
          <p:cNvPr id="178195" name="Line 19"/>
          <p:cNvSpPr>
            <a:spLocks noChangeShapeType="1"/>
          </p:cNvSpPr>
          <p:nvPr/>
        </p:nvSpPr>
        <p:spPr bwMode="auto">
          <a:xfrm>
            <a:off x="7435850" y="5153025"/>
            <a:ext cx="0" cy="531813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8196" name="Line 20"/>
          <p:cNvSpPr>
            <a:spLocks noChangeShapeType="1"/>
          </p:cNvSpPr>
          <p:nvPr/>
        </p:nvSpPr>
        <p:spPr bwMode="auto">
          <a:xfrm flipH="1">
            <a:off x="4343400" y="1752600"/>
            <a:ext cx="3352800" cy="304800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sysDot"/>
            <a:round/>
            <a:head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8197" name="Line 21"/>
          <p:cNvSpPr>
            <a:spLocks noChangeShapeType="1"/>
          </p:cNvSpPr>
          <p:nvPr/>
        </p:nvSpPr>
        <p:spPr bwMode="auto">
          <a:xfrm flipH="1">
            <a:off x="3429000" y="1828800"/>
            <a:ext cx="4495800" cy="2133600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sysDot"/>
            <a:round/>
            <a:head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grpSp>
        <p:nvGrpSpPr>
          <p:cNvPr id="178198" name="Group 22"/>
          <p:cNvGrpSpPr/>
          <p:nvPr/>
        </p:nvGrpSpPr>
        <p:grpSpPr bwMode="auto">
          <a:xfrm>
            <a:off x="6248400" y="3886200"/>
            <a:ext cx="2362200" cy="1219200"/>
            <a:chOff x="0" y="0"/>
            <a:chExt cx="1488" cy="768"/>
          </a:xfrm>
        </p:grpSpPr>
        <p:sp>
          <p:nvSpPr>
            <p:cNvPr id="178199" name="AutoShape 23"/>
            <p:cNvSpPr>
              <a:spLocks noChangeArrowheads="1"/>
            </p:cNvSpPr>
            <p:nvPr/>
          </p:nvSpPr>
          <p:spPr bwMode="auto">
            <a:xfrm rot="10800000" flipH="1" flipV="1">
              <a:off x="0" y="48"/>
              <a:ext cx="1488" cy="7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178200" name="AutoShape 24"/>
            <p:cNvSpPr>
              <a:spLocks noChangeArrowheads="1"/>
            </p:cNvSpPr>
            <p:nvPr/>
          </p:nvSpPr>
          <p:spPr bwMode="auto">
            <a:xfrm rot="10800000" flipH="1" flipV="1">
              <a:off x="446" y="0"/>
              <a:ext cx="595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178201" name="Rectangle 25"/>
            <p:cNvSpPr>
              <a:spLocks noChangeArrowheads="1"/>
            </p:cNvSpPr>
            <p:nvPr/>
          </p:nvSpPr>
          <p:spPr bwMode="auto">
            <a:xfrm>
              <a:off x="477" y="457"/>
              <a:ext cx="546" cy="197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1">
                  <a:solidFill>
                    <a:schemeClr val="bg1"/>
                  </a:solidFill>
                  <a:sym typeface="Times New Roman" panose="02020603050405020304" pitchFamily="18" charset="0"/>
                </a:rPr>
                <a:t>ALU</a:t>
              </a:r>
              <a:endParaRPr lang="zh-CN" altLang="en-US"/>
            </a:p>
          </p:txBody>
        </p:sp>
      </p:grpSp>
      <p:sp>
        <p:nvSpPr>
          <p:cNvPr id="178202" name="Rectangle 26"/>
          <p:cNvSpPr>
            <a:spLocks noChangeArrowheads="1"/>
          </p:cNvSpPr>
          <p:nvPr/>
        </p:nvSpPr>
        <p:spPr bwMode="auto">
          <a:xfrm>
            <a:off x="290513" y="1098550"/>
            <a:ext cx="4357687" cy="2374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8203" name="Rectangle 2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桶型移位器</a:t>
            </a:r>
            <a:r>
              <a:rPr lang="en-US"/>
              <a:t>:</a:t>
            </a:r>
            <a:r>
              <a:rPr lang="zh-CN" altLang="en-US"/>
              <a:t>第二个操作数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2518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dirty="0"/>
              <a:t>单寄存器数据传送</a:t>
            </a:r>
            <a:endParaRPr lang="zh-CN" dirty="0"/>
          </a:p>
        </p:txBody>
      </p:sp>
      <p:sp>
        <p:nvSpPr>
          <p:cNvPr id="1925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548005" lvl="1" indent="-271780" algn="l" eaLnBrk="1" hangingPunct="1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      </a:t>
            </a:r>
            <a:r>
              <a:rPr lang="en-US" sz="2000" dirty="0">
                <a:solidFill>
                  <a:schemeClr val="tx1"/>
                </a:solidFill>
              </a:rPr>
              <a:t>Word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548005" lvl="1" indent="-271780" algn="l" eaLnBrk="1" hangingPunct="1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LDRB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STRB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Byte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548005" lvl="1" indent="-271780" algn="l" eaLnBrk="1" hangingPunct="1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LDRH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STRH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Halfword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548005" lvl="1" indent="-271780" algn="l" eaLnBrk="1" hangingPunct="1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LDRSB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	</a:t>
            </a:r>
            <a:r>
              <a:rPr lang="zh-CN" altLang="en-US" sz="2000" dirty="0" smtClean="0">
                <a:solidFill>
                  <a:schemeClr val="tx1"/>
                </a:solidFill>
              </a:rPr>
              <a:t>带</a:t>
            </a:r>
            <a:r>
              <a:rPr lang="zh-CN" altLang="en-US" sz="2000" dirty="0">
                <a:solidFill>
                  <a:schemeClr val="tx1"/>
                </a:solidFill>
              </a:rPr>
              <a:t>符号的</a:t>
            </a:r>
            <a:r>
              <a:rPr lang="en-US" sz="2000" dirty="0">
                <a:solidFill>
                  <a:schemeClr val="tx1"/>
                </a:solidFill>
              </a:rPr>
              <a:t>byte load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LDRSH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	</a:t>
            </a:r>
            <a:r>
              <a:rPr lang="zh-CN" altLang="en-US" sz="2000" dirty="0" smtClean="0">
                <a:solidFill>
                  <a:schemeClr val="tx1"/>
                </a:solidFill>
              </a:rPr>
              <a:t>带</a:t>
            </a:r>
            <a:r>
              <a:rPr lang="zh-CN" altLang="en-US" sz="2000" dirty="0">
                <a:solidFill>
                  <a:schemeClr val="tx1"/>
                </a:solidFill>
              </a:rPr>
              <a:t>符号的</a:t>
            </a:r>
            <a:r>
              <a:rPr lang="en-US" sz="2000" dirty="0" err="1">
                <a:solidFill>
                  <a:schemeClr val="tx1"/>
                </a:solidFill>
              </a:rPr>
              <a:t>halfword</a:t>
            </a:r>
            <a:r>
              <a:rPr lang="en-US" sz="2000" dirty="0">
                <a:solidFill>
                  <a:schemeClr val="tx1"/>
                </a:solidFill>
              </a:rPr>
              <a:t> load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 dirty="0"/>
              <a:t>存储器系统必须支持所有访问宽度</a:t>
            </a:r>
            <a:endParaRPr lang="zh-CN" altLang="en-US" sz="2000" dirty="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endParaRPr lang="zh-CN" altLang="en-US" sz="2000" dirty="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 dirty="0"/>
              <a:t>语法：</a:t>
            </a:r>
            <a:endParaRPr lang="zh-CN" altLang="en-US" sz="2000" dirty="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</a:t>
            </a:r>
            <a:r>
              <a:rPr lang="en-US" sz="2000" dirty="0">
                <a:solidFill>
                  <a:schemeClr val="tx1"/>
                </a:solidFill>
              </a:rPr>
              <a:t>{&lt;</a:t>
            </a:r>
            <a:r>
              <a:rPr lang="en-US" sz="2000" dirty="0" err="1">
                <a:solidFill>
                  <a:schemeClr val="tx1"/>
                </a:solidFill>
              </a:rPr>
              <a:t>cond</a:t>
            </a:r>
            <a:r>
              <a:rPr lang="en-US" sz="2000" dirty="0">
                <a:solidFill>
                  <a:schemeClr val="tx1"/>
                </a:solidFill>
              </a:rPr>
              <a:t>&gt;}{&lt;size&gt;} Rd, &lt;address&gt;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STR</a:t>
            </a:r>
            <a:r>
              <a:rPr lang="en-US" sz="2000" dirty="0">
                <a:solidFill>
                  <a:schemeClr val="tx1"/>
                </a:solidFill>
              </a:rPr>
              <a:t>{&lt;</a:t>
            </a:r>
            <a:r>
              <a:rPr lang="en-US" sz="2000" dirty="0" err="1">
                <a:solidFill>
                  <a:schemeClr val="tx1"/>
                </a:solidFill>
              </a:rPr>
              <a:t>cond</a:t>
            </a:r>
            <a:r>
              <a:rPr lang="en-US" sz="2000" dirty="0">
                <a:solidFill>
                  <a:schemeClr val="tx1"/>
                </a:solidFill>
              </a:rPr>
              <a:t>&gt;}{&lt;size&gt;} Rd, &lt;address&gt;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/>
            <a:r>
              <a:rPr lang="en-US" sz="2000" dirty="0">
                <a:solidFill>
                  <a:schemeClr val="tx1"/>
                </a:solidFill>
              </a:rPr>
              <a:t>e.g.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LDREQB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8229600" cy="990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/>
              <a:t> </a:t>
            </a:r>
            <a:r>
              <a:rPr lang="zh-CN" altLang="en-US"/>
              <a:t>地址访问</a:t>
            </a:r>
            <a:endParaRPr lang="zh-CN" altLang="en-US"/>
          </a:p>
        </p:txBody>
      </p:sp>
      <p:sp>
        <p:nvSpPr>
          <p:cNvPr id="1945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158163" cy="4953000"/>
          </a:xfrm>
        </p:spPr>
        <p:txBody>
          <a:bodyPr lIns="92075" tIns="46038" rIns="92075" bIns="46038" anchor="ctr" anchorCtr="1"/>
          <a:lstStyle/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en-US" sz="2000"/>
              <a:t>LDR/STR</a:t>
            </a:r>
            <a:r>
              <a:rPr lang="zh-CN" altLang="en-US" sz="2000"/>
              <a:t>访问的地址由基址寄存器加上偏移量来产生。</a:t>
            </a:r>
            <a:endParaRPr lang="zh-CN" altLang="en-US" sz="2000"/>
          </a:p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针对</a:t>
            </a:r>
            <a:r>
              <a:rPr lang="en-US" sz="2000"/>
              <a:t>word</a:t>
            </a:r>
            <a:r>
              <a:rPr lang="zh-CN" altLang="en-US" sz="2000"/>
              <a:t>和无符号</a:t>
            </a:r>
            <a:r>
              <a:rPr lang="en-US" sz="2000"/>
              <a:t>byte </a:t>
            </a:r>
            <a:r>
              <a:rPr lang="zh-CN" altLang="en-US" sz="2000"/>
              <a:t>的访问</a:t>
            </a:r>
            <a:r>
              <a:rPr lang="en-US" sz="2000"/>
              <a:t>, </a:t>
            </a:r>
            <a:r>
              <a:rPr lang="zh-CN" altLang="en-US" sz="2000"/>
              <a:t>偏移量可以是：</a:t>
            </a:r>
            <a:endParaRPr lang="zh-CN" altLang="en-US" sz="2000"/>
          </a:p>
          <a:p>
            <a:pPr marL="704850" lvl="1" indent="-2476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一个无符号</a:t>
            </a:r>
            <a:r>
              <a:rPr lang="en-US" sz="2000">
                <a:solidFill>
                  <a:schemeClr val="tx1"/>
                </a:solidFill>
              </a:rPr>
              <a:t>12-bit</a:t>
            </a:r>
            <a:r>
              <a:rPr lang="zh-CN" altLang="en-US" sz="2000">
                <a:solidFill>
                  <a:schemeClr val="tx1"/>
                </a:solidFill>
              </a:rPr>
              <a:t>立即数 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zh-CN" altLang="en-US" sz="2000">
                <a:solidFill>
                  <a:schemeClr val="tx1"/>
                </a:solidFill>
              </a:rPr>
              <a:t>如 </a:t>
            </a:r>
            <a:r>
              <a:rPr lang="en-US" sz="2000">
                <a:solidFill>
                  <a:schemeClr val="tx1"/>
                </a:solidFill>
              </a:rPr>
              <a:t>0 - 4095 bytes).</a:t>
            </a:r>
            <a:br>
              <a:rPr lang="zh-CN" altLang="en-US" sz="2000">
                <a:solidFill>
                  <a:schemeClr val="tx1"/>
                </a:solidFill>
              </a:rPr>
            </a:b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LDR r0,[r1,#8]</a:t>
            </a:r>
            <a:endParaRPr lang="en-US" sz="2000">
              <a:solidFill>
                <a:schemeClr val="tx1"/>
              </a:solidFill>
            </a:endParaRPr>
          </a:p>
          <a:p>
            <a:pPr marL="704850" lvl="1" indent="-2476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一个寄存器，或再加上移位（由立即数指定）</a:t>
            </a:r>
            <a:br>
              <a:rPr lang="zh-CN" altLang="en-US" sz="2000">
                <a:solidFill>
                  <a:schemeClr val="tx1"/>
                </a:solidFill>
              </a:rPr>
            </a:b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 r0,[r1,r2]</a:t>
            </a:r>
            <a:b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LDR r0,[r1,r2,LSL#2]</a:t>
            </a:r>
            <a:endParaRPr lang="zh-CN" altLang="en-US" sz="2000" b="1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可以是从基址寄存器上加或减去偏移量</a:t>
            </a:r>
            <a:r>
              <a:rPr lang="en-US" sz="2000"/>
              <a:t>:</a:t>
            </a:r>
            <a:br>
              <a:rPr lang="zh-CN" altLang="en-US" sz="2000"/>
            </a:br>
            <a:r>
              <a:rPr lang="en-US" sz="2000"/>
              <a:t>	</a:t>
            </a:r>
            <a:r>
              <a:rPr lang="en-US" sz="2000">
                <a:latin typeface="Courier New" panose="02070309020205020404" pitchFamily="49" charset="0"/>
                <a:sym typeface="Courier New" panose="02070309020205020404" pitchFamily="49" charset="0"/>
              </a:rPr>
              <a:t>LDR r0,[r1,#-8]</a:t>
            </a:r>
            <a:br>
              <a:rPr lang="zh-CN" altLang="en-US" sz="2000"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sym typeface="Courier New" panose="02070309020205020404" pitchFamily="49" charset="0"/>
              </a:rPr>
              <a:t>	LDR r0,[r1,-r2]</a:t>
            </a:r>
            <a:br>
              <a:rPr lang="zh-CN" altLang="en-US" sz="2000"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sym typeface="Courier New" panose="02070309020205020404" pitchFamily="49" charset="0"/>
              </a:rPr>
              <a:t>	LDR r0,[r1,-r2,LSL#2]</a:t>
            </a:r>
            <a:endParaRPr lang="zh-CN" altLang="en-US" sz="20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对于</a:t>
            </a:r>
            <a:r>
              <a:rPr lang="en-US" sz="2000"/>
              <a:t>halfword</a:t>
            </a:r>
            <a:r>
              <a:rPr lang="zh-CN" altLang="en-US" sz="2000"/>
              <a:t>和带符号的</a:t>
            </a:r>
            <a:r>
              <a:rPr lang="en-US" sz="2000"/>
              <a:t>halfword / byte, </a:t>
            </a:r>
            <a:r>
              <a:rPr lang="zh-CN" altLang="en-US" sz="2000"/>
              <a:t>偏移量可以是</a:t>
            </a:r>
            <a:r>
              <a:rPr lang="en-US" sz="2000"/>
              <a:t>:</a:t>
            </a:r>
            <a:endParaRPr lang="zh-CN" altLang="en-US" sz="2000"/>
          </a:p>
          <a:p>
            <a:pPr marL="704850" lvl="1" indent="-2476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一个无符号</a:t>
            </a:r>
            <a:r>
              <a:rPr lang="en-US" sz="2000">
                <a:solidFill>
                  <a:schemeClr val="tx1"/>
                </a:solidFill>
              </a:rPr>
              <a:t>8 bit </a:t>
            </a:r>
            <a:r>
              <a:rPr lang="zh-CN" altLang="en-US" sz="2000">
                <a:solidFill>
                  <a:schemeClr val="tx1"/>
                </a:solidFill>
              </a:rPr>
              <a:t>立即数 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zh-CN" altLang="en-US" sz="2000">
                <a:solidFill>
                  <a:schemeClr val="tx1"/>
                </a:solidFill>
              </a:rPr>
              <a:t>如 </a:t>
            </a:r>
            <a:r>
              <a:rPr lang="en-US" sz="2000">
                <a:solidFill>
                  <a:schemeClr val="tx1"/>
                </a:solidFill>
              </a:rPr>
              <a:t>0-255 bytes).</a:t>
            </a:r>
            <a:endParaRPr lang="zh-CN" altLang="en-US" sz="2000">
              <a:solidFill>
                <a:schemeClr val="tx1"/>
              </a:solidFill>
            </a:endParaRPr>
          </a:p>
          <a:p>
            <a:pPr marL="704850" lvl="1" indent="-2476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一个寄存器 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zh-CN" altLang="en-US" sz="2000">
                <a:solidFill>
                  <a:schemeClr val="tx1"/>
                </a:solidFill>
              </a:rPr>
              <a:t>不能有偏移操作</a:t>
            </a:r>
            <a:r>
              <a:rPr lang="en-US" sz="2000">
                <a:solidFill>
                  <a:schemeClr val="tx1"/>
                </a:solidFill>
              </a:rPr>
              <a:t>)</a:t>
            </a:r>
            <a:r>
              <a:rPr lang="zh-CN" altLang="en-US" sz="2000">
                <a:solidFill>
                  <a:schemeClr val="tx1"/>
                </a:solidFill>
              </a:rPr>
              <a:t>。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可选择采用</a:t>
            </a:r>
            <a:r>
              <a:rPr lang="en-US" sz="2000" i="1"/>
              <a:t>pre-indexed</a:t>
            </a:r>
            <a:r>
              <a:rPr lang="zh-CN" altLang="en-US" sz="2000"/>
              <a:t>或</a:t>
            </a:r>
            <a:r>
              <a:rPr lang="en-US" sz="2000" i="1"/>
              <a:t>post-indexed</a:t>
            </a:r>
            <a:r>
              <a:rPr lang="zh-CN" altLang="en-US" sz="2000"/>
              <a:t>方式寻址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 </a:t>
            </a:r>
            <a:endParaRPr lang="zh-CN" altLang="zh-CN"/>
          </a:p>
        </p:txBody>
      </p:sp>
      <p:sp>
        <p:nvSpPr>
          <p:cNvPr id="3665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19200"/>
            <a:ext cx="4043363" cy="4910138"/>
          </a:xfrm>
        </p:spPr>
        <p:txBody>
          <a:bodyPr/>
          <a:lstStyle/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r>
              <a:rPr lang="zh-CN" altLang="zh-CN" sz="3500" i="1"/>
              <a:t>           Any questions?</a:t>
            </a:r>
            <a:endParaRPr lang="zh-CN" altLang="zh-CN"/>
          </a:p>
        </p:txBody>
      </p:sp>
      <p:pic>
        <p:nvPicPr>
          <p:cNvPr id="366596" name="Object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05488" y="1865313"/>
            <a:ext cx="1716087" cy="361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10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0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3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3_质朴">
      <a:majorFont>
        <a:latin typeface="Arial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2106</Words>
  <Application>WPS 演示</Application>
  <PresentationFormat>全屏显示(4:3)</PresentationFormat>
  <Paragraphs>160</Paragraphs>
  <Slides>9</Slides>
  <Notes>112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Wingdings 3</vt:lpstr>
      <vt:lpstr>黑体</vt:lpstr>
      <vt:lpstr>Arial Unicode MS</vt:lpstr>
      <vt:lpstr>Courier New</vt:lpstr>
      <vt:lpstr>微软雅黑</vt:lpstr>
      <vt:lpstr>10_质朴</vt:lpstr>
      <vt:lpstr>13_质朴</vt:lpstr>
      <vt:lpstr>1_质朴</vt:lpstr>
      <vt:lpstr>质朴</vt:lpstr>
      <vt:lpstr>2_质朴</vt:lpstr>
      <vt:lpstr>预备知识 </vt:lpstr>
      <vt:lpstr>数据处理指令</vt:lpstr>
      <vt:lpstr>数据处理指令</vt:lpstr>
      <vt:lpstr>条件码 </vt:lpstr>
      <vt:lpstr>桶型移位器</vt:lpstr>
      <vt:lpstr>桶型移位器:第二个操作数</vt:lpstr>
      <vt:lpstr>单寄存器数据传送</vt:lpstr>
      <vt:lpstr> 地址访问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预备知识 </dc:title>
  <dc:creator/>
  <cp:lastModifiedBy>T430</cp:lastModifiedBy>
  <cp:revision>106</cp:revision>
  <dcterms:created xsi:type="dcterms:W3CDTF">2020-03-19T00:47:00Z</dcterms:created>
  <dcterms:modified xsi:type="dcterms:W3CDTF">2020-03-26T07:19:03Z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